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84" r:id="rId5"/>
    <p:sldId id="385" r:id="rId6"/>
    <p:sldId id="295" r:id="rId7"/>
    <p:sldId id="296" r:id="rId8"/>
    <p:sldId id="293" r:id="rId9"/>
    <p:sldId id="294" r:id="rId10"/>
    <p:sldId id="298" r:id="rId11"/>
    <p:sldId id="299" r:id="rId12"/>
    <p:sldId id="300" r:id="rId13"/>
    <p:sldId id="301" r:id="rId14"/>
    <p:sldId id="302" r:id="rId15"/>
    <p:sldId id="345" r:id="rId16"/>
    <p:sldId id="346" r:id="rId17"/>
    <p:sldId id="303" r:id="rId18"/>
    <p:sldId id="304" r:id="rId19"/>
    <p:sldId id="339" r:id="rId20"/>
    <p:sldId id="307" r:id="rId21"/>
    <p:sldId id="308" r:id="rId22"/>
    <p:sldId id="309" r:id="rId23"/>
    <p:sldId id="310" r:id="rId24"/>
    <p:sldId id="311" r:id="rId25"/>
    <p:sldId id="312" r:id="rId26"/>
    <p:sldId id="313" r:id="rId27"/>
    <p:sldId id="314" r:id="rId28"/>
    <p:sldId id="315" r:id="rId29"/>
    <p:sldId id="316" r:id="rId30"/>
    <p:sldId id="317" r:id="rId31"/>
    <p:sldId id="318"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43" r:id="rId52"/>
    <p:sldId id="386" r:id="rId53"/>
    <p:sldId id="387" r:id="rId54"/>
    <p:sldId id="388" r:id="rId55"/>
    <p:sldId id="389" r:id="rId56"/>
    <p:sldId id="390" r:id="rId57"/>
    <p:sldId id="391" r:id="rId58"/>
    <p:sldId id="392" r:id="rId59"/>
    <p:sldId id="393" r:id="rId60"/>
    <p:sldId id="344" r:id="rId6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D228D9-C9C8-4794-B91D-52D993F01D3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23554" name="幻灯片图像占位符 1"/>
          <p:cNvSpPr>
            <a:spLocks noGrp="1" noRot="1" noChangeAspect="1" noTextEdit="1"/>
          </p:cNvSpPr>
          <p:nvPr>
            <p:ph type="sldImg"/>
          </p:nvPr>
        </p:nvSpPr>
        <p:spPr/>
      </p:sp>
      <p:sp>
        <p:nvSpPr>
          <p:cNvPr id="8195" name="备注占位符 2"/>
          <p:cNvSpPr>
            <a:spLocks noGrp="1"/>
          </p:cNvSpPr>
          <p:nvPr>
            <p:ph type="body"/>
          </p:nvPr>
        </p:nvSpPr>
        <p:spPr/>
        <p:txBody>
          <a:bodyPr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x-none" sz="1200" b="1" i="0" u="none" strike="noStrike" kern="1200" cap="none" spc="0" normalizeH="0" baseline="0" noProof="1">
                <a:ln>
                  <a:noFill/>
                </a:ln>
                <a:solidFill>
                  <a:schemeClr val="tx1"/>
                </a:solidFill>
                <a:effectLst/>
                <a:uLnTx/>
                <a:uFillTx/>
                <a:latin typeface="Arial Unicode MS" panose="020B0604020202020204" pitchFamily="34" charset="-122"/>
                <a:ea typeface="Arial Unicode MS" panose="020B0604020202020204" pitchFamily="34" charset="-122"/>
                <a:cs typeface="+mn-cs"/>
              </a:rPr>
              <a:t>P2</a:t>
            </a:r>
            <a:endParaRPr kumimoji="0" lang="en-US" altLang="x-none" sz="1200" b="1" i="0" u="none" strike="noStrike" kern="1200" cap="none" spc="0" normalizeH="0" baseline="0" noProof="1">
              <a:ln>
                <a:noFill/>
              </a:ln>
              <a:solidFill>
                <a:schemeClr val="tx1"/>
              </a:solidFill>
              <a:effectLst/>
              <a:uLnTx/>
              <a:uFillTx/>
              <a:latin typeface="Arial Unicode MS" panose="020B0604020202020204" pitchFamily="34" charset="-122"/>
              <a:ea typeface="Arial Unicode MS" panose="020B0604020202020204" pitchFamily="34" charset="-122"/>
              <a:cs typeface="+mn-cs"/>
            </a:endParaRPr>
          </a:p>
          <a:p>
            <a:pPr marL="228600" marR="0" lvl="0" indent="-228600" algn="l" defTabSz="914400" rtl="0" eaLnBrk="1" fontAlgn="base" latinLnBrk="0" hangingPunct="1">
              <a:lnSpc>
                <a:spcPct val="100000"/>
              </a:lnSpc>
              <a:spcBef>
                <a:spcPct val="0"/>
              </a:spcBef>
              <a:spcAft>
                <a:spcPct val="0"/>
              </a:spcAft>
              <a:buClrTx/>
              <a:buSzTx/>
              <a:buFontTx/>
              <a:buAutoNum type="arabicPeriod"/>
              <a:defRPr/>
            </a:pPr>
            <a:r>
              <a:rPr kumimoji="0" lang="en-US" altLang="x-none" sz="1200" b="1" i="0" u="none" strike="noStrike" kern="1200" cap="none" spc="0" normalizeH="0" baseline="0" noProof="1">
                <a:ln>
                  <a:noFill/>
                </a:ln>
                <a:solidFill>
                  <a:schemeClr val="tx1"/>
                </a:solidFill>
                <a:effectLst/>
                <a:uLnTx/>
                <a:uFillTx/>
                <a:latin typeface="Arial Unicode MS" panose="020B0604020202020204" pitchFamily="34" charset="-122"/>
                <a:ea typeface="Arial Unicode MS" panose="020B0604020202020204" pitchFamily="34" charset="-122"/>
                <a:cs typeface="+mn-cs"/>
              </a:rPr>
              <a:t>CNKI</a:t>
            </a:r>
            <a:r>
              <a:rPr kumimoji="0" lang="en-US" altLang="x-none" sz="1200" b="0" i="0" u="none" strike="noStrike" kern="1200" cap="none" spc="0" normalizeH="0" baseline="0" noProof="1">
                <a:ln>
                  <a:noFill/>
                </a:ln>
                <a:solidFill>
                  <a:schemeClr val="tx1"/>
                </a:solidFill>
                <a:effectLst/>
                <a:uLnTx/>
                <a:uFillTx/>
                <a:latin typeface="宋体" panose="02010600030101010101" pitchFamily="2" charset="-122"/>
                <a:ea typeface="+mn-ea"/>
                <a:cs typeface="+mn-cs"/>
              </a:rPr>
              <a:t> </a:t>
            </a:r>
            <a:r>
              <a:rPr kumimoji="0" lang="zh-CN" altLang="en-US" sz="1200" b="0" i="0" u="none" strike="noStrike" kern="1200" cap="none" spc="0" normalizeH="0" baseline="0" noProof="1">
                <a:ln>
                  <a:noFill/>
                </a:ln>
                <a:solidFill>
                  <a:schemeClr val="tx1"/>
                </a:solidFill>
                <a:effectLst/>
                <a:uLnTx/>
                <a:uFillTx/>
                <a:latin typeface="宋体" panose="02010600030101010101" pitchFamily="2" charset="-122"/>
                <a:ea typeface="+mn-ea"/>
                <a:cs typeface="+mn-cs"/>
              </a:rPr>
              <a:t>是以实现全社会知识信息资源共享为目标的国家信息化重点工程。</a:t>
            </a:r>
            <a:endParaRPr kumimoji="0" lang="en-US" altLang="x-none" sz="1200" b="0" i="0" u="none" strike="noStrike" kern="1200" cap="none" spc="0" normalizeH="0" baseline="0" noProof="1">
              <a:ln>
                <a:noFill/>
              </a:ln>
              <a:solidFill>
                <a:schemeClr val="tx1"/>
              </a:solidFill>
              <a:effectLst/>
              <a:uLnTx/>
              <a:uFillTx/>
              <a:latin typeface="宋体" panose="02010600030101010101" pitchFamily="2" charset="-122"/>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Tx/>
              <a:buAutoNum type="arabicPeriod"/>
              <a:defRPr/>
            </a:pPr>
            <a:r>
              <a:rPr kumimoji="0" lang="zh-CN" altLang="en-US" sz="1200" b="1" i="0" u="none" strike="noStrike" kern="1200" cap="none" spc="0" normalizeH="0" baseline="0" noProof="1">
                <a:ln>
                  <a:noFill/>
                </a:ln>
                <a:solidFill>
                  <a:schemeClr val="tx1"/>
                </a:solidFill>
                <a:effectLst/>
                <a:uLnTx/>
                <a:uFillTx/>
                <a:latin typeface="Arial" panose="020B0604020202020204" pitchFamily="34" charset="0"/>
                <a:ea typeface="+mn-ea"/>
                <a:cs typeface="+mn-cs"/>
              </a:rPr>
              <a:t>据统计</a:t>
            </a:r>
            <a:r>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rPr>
              <a:t>，中国知网的内容数量大于目前全世界其他所有中文网页内容的数量总和，可谓世界第一中文网。中国知网的信息内容是经过深度加工、编辑、整合、以数据库形式进行有序管理的，内容有明确的来源、出处，内容可信可靠，中国知网的内容有极高的文献收藏价值和使用价值，可以作为学术研究、科学决策的依据。</a:t>
            </a: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a:p>
            <a:pPr marL="228600" marR="0" lvl="0" indent="-228600" algn="l" defTabSz="914400" rtl="0" eaLnBrk="1" fontAlgn="base" latinLnBrk="0" hangingPunct="1">
              <a:lnSpc>
                <a:spcPct val="100000"/>
              </a:lnSpc>
              <a:spcBef>
                <a:spcPct val="0"/>
              </a:spcBef>
              <a:spcAft>
                <a:spcPct val="0"/>
              </a:spcAft>
              <a:buClrTx/>
              <a:buSzTx/>
              <a:buFontTx/>
              <a:buAutoNum type="arabicPeriod"/>
              <a:defRPr/>
            </a:pPr>
            <a:r>
              <a:rPr kumimoji="0" lang="zh-CN" altLang="en-US" sz="1200" b="0" i="0" u="none" strike="noStrike" kern="1200" cap="none" spc="0" normalizeH="0" baseline="0" noProof="1">
                <a:ln>
                  <a:noFill/>
                </a:ln>
                <a:solidFill>
                  <a:schemeClr val="tx1"/>
                </a:solidFill>
                <a:effectLst/>
                <a:uLnTx/>
                <a:uFillTx/>
                <a:latin typeface="宋体" panose="02010600030101010101" pitchFamily="2" charset="-122"/>
                <a:ea typeface="+mn-ea"/>
                <a:cs typeface="+mn-cs"/>
              </a:rPr>
              <a:t>中国知网是国家新闻出版总署首批批准的互联网出版平台，可以二次出版所有传统出版方式已经出版过的内容，也可以直接通过网络进行一次出版，出版形式多种多样，包括文本、图片、音频、视频、动画、软件、网络课程、科学数据等多种媒体方式。</a:t>
            </a: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
        <p:nvSpPr>
          <p:cNvPr id="23556" name="灯片编号占位符 3"/>
          <p:cNvSpPr txBox="1">
            <a:spLocks noGrp="1"/>
          </p:cNvSpPr>
          <p:nvPr/>
        </p:nvSpPr>
        <p:spPr>
          <a:xfrm>
            <a:off x="3883025" y="8685213"/>
            <a:ext cx="2973388" cy="457200"/>
          </a:xfrm>
          <a:prstGeom prst="rect">
            <a:avLst/>
          </a:prstGeom>
          <a:noFill/>
          <a:ln w="9525">
            <a:noFill/>
          </a:ln>
        </p:spPr>
        <p:txBody>
          <a:bodyPr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TextEdit="1"/>
          </p:cNvSpPr>
          <p:nvPr>
            <p:ph type="sldImg"/>
          </p:nvPr>
        </p:nvSpPr>
        <p:spPr/>
      </p:sp>
      <p:sp>
        <p:nvSpPr>
          <p:cNvPr id="25602" name="文本占位符 2"/>
          <p:cNvSpPr>
            <a:spLocks noGrp="1"/>
          </p:cNvSpPr>
          <p:nvPr>
            <p:ph type="body"/>
          </p:nvPr>
        </p:nvSpPr>
        <p:spPr/>
        <p:txBody>
          <a:bodyPr wrap="square" lIns="91440" tIns="45720" rIns="91440" bIns="45720" anchor="ctr"/>
          <a:p>
            <a:pPr lvl="0" eaLnBrk="1" hangingPunct="1"/>
            <a:r>
              <a:rPr lang="zh-CN" altLang="en-US" dirty="0"/>
              <a:t>数据库产品，知识元产品，增值服务产品，后面会着重介绍</a:t>
            </a:r>
            <a:r>
              <a:rPr lang="en-US" altLang="zh-CN" dirty="0"/>
              <a:t>E-learning</a:t>
            </a:r>
            <a:endParaRPr lang="en-US" altLang="zh-CN" dirty="0"/>
          </a:p>
        </p:txBody>
      </p:sp>
      <p:sp>
        <p:nvSpPr>
          <p:cNvPr id="25603" name="灯片编号占位符 3"/>
          <p:cNvSpPr txBox="1">
            <a:spLocks noGrp="1"/>
          </p:cNvSpPr>
          <p:nvPr>
            <p:ph type="sldNum" sz="quarter"/>
          </p:nvPr>
        </p:nvSpPr>
        <p:spPr>
          <a:xfrm>
            <a:off x="3883025" y="8685213"/>
            <a:ext cx="2973388" cy="457200"/>
          </a:xfrm>
          <a:prstGeom prst="rect">
            <a:avLst/>
          </a:prstGeom>
          <a:solidFill>
            <a:srgbClr val="FFFFFF"/>
          </a:solidFill>
          <a:ln w="9525" cap="flat" cmpd="sng">
            <a:solidFill>
              <a:srgbClr val="000000"/>
            </a:solidFill>
            <a:prstDash val="solid"/>
            <a:miter/>
            <a:headEnd type="none" w="med" len="med"/>
            <a:tailEnd type="none" w="med" len="med"/>
          </a:ln>
        </p:spPr>
        <p:txBody>
          <a:bodyPr wrap="square" lIns="91440" tIns="45720" rIns="91440" bIns="45720" anchor="b"/>
          <a:p>
            <a:pPr lvl="0" indent="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749C0D-71EB-4443-BD60-0E991D75A6C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dirty="0" smtClean="0">
              <a:solidFill>
                <a:schemeClr val="accent1"/>
              </a:solidFill>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749C0D-71EB-4443-BD60-0E991D75A6C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a:xfrm>
            <a:off x="376238" y="682625"/>
            <a:ext cx="6097587" cy="3429000"/>
          </a:xfrm>
        </p:spPr>
      </p:sp>
      <p:sp>
        <p:nvSpPr>
          <p:cNvPr id="39939" name="Rectangle 3"/>
          <p:cNvSpPr>
            <a:spLocks noGrp="1" noRot="1" noChangeAspect="1"/>
          </p:cNvSpPr>
          <p:nvPr>
            <p:ph type="body" idx="1"/>
          </p:nvPr>
        </p:nvSpPr>
        <p:spPr>
          <a:xfrm>
            <a:off x="-511175" y="8207375"/>
            <a:ext cx="6931025" cy="8928100"/>
          </a:xfrm>
          <a:ln w="1">
            <a:solidFill>
              <a:schemeClr val="tx1"/>
            </a:solidFill>
            <a:miter/>
          </a:ln>
        </p:spPr>
        <p:txBody>
          <a:bodyPr vert="horz" wrap="square" anchor="ctr"/>
          <a:lstStyle/>
          <a:p>
            <a:pPr lvl="0"/>
            <a:r>
              <a:rPr lang="zh-CN" altLang="en-US" dirty="0"/>
              <a:t>以前的知网节是停留在文献层面，现在是对作者、机构、基金、关键词、刊物等，对他们的属性信息进行深层次的分析、展示。例如作者，包括基本信息、关注领域、。。。。</a:t>
            </a:r>
            <a:endParaRPr lang="zh-CN" altLang="en-US" dirty="0"/>
          </a:p>
          <a:p>
            <a:pPr lvl="0"/>
            <a:r>
              <a:rPr lang="zh-CN" altLang="en-US" dirty="0"/>
              <a:t>下面看看具体情况。</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66" name="组合 65"/>
          <p:cNvGrpSpPr/>
          <p:nvPr/>
        </p:nvGrpSpPr>
        <p:grpSpPr>
          <a:xfrm>
            <a:off x="2156175" y="567980"/>
            <a:ext cx="7879650" cy="3073233"/>
            <a:chOff x="2014158" y="457200"/>
            <a:chExt cx="8163685" cy="3184013"/>
          </a:xfrm>
        </p:grpSpPr>
        <p:sp>
          <p:nvSpPr>
            <p:cNvPr id="37" name="Rectangle 9"/>
            <p:cNvSpPr>
              <a:spLocks noChangeArrowheads="1"/>
            </p:cNvSpPr>
            <p:nvPr/>
          </p:nvSpPr>
          <p:spPr bwMode="auto">
            <a:xfrm>
              <a:off x="4319862" y="677540"/>
              <a:ext cx="3552276" cy="2203393"/>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10"/>
            <p:cNvSpPr>
              <a:spLocks noChangeArrowheads="1"/>
            </p:cNvSpPr>
            <p:nvPr/>
          </p:nvSpPr>
          <p:spPr bwMode="auto">
            <a:xfrm>
              <a:off x="4497232" y="816588"/>
              <a:ext cx="3197535" cy="180122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Freeform 11"/>
            <p:cNvSpPr>
              <a:spLocks noEditPoints="1"/>
            </p:cNvSpPr>
            <p:nvPr/>
          </p:nvSpPr>
          <p:spPr bwMode="auto">
            <a:xfrm>
              <a:off x="4086608" y="457200"/>
              <a:ext cx="4018785" cy="2554224"/>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
            <p:cNvSpPr/>
            <p:nvPr/>
          </p:nvSpPr>
          <p:spPr bwMode="auto">
            <a:xfrm>
              <a:off x="5128964" y="3174004"/>
              <a:ext cx="1924352" cy="434260"/>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3"/>
            <p:cNvSpPr/>
            <p:nvPr/>
          </p:nvSpPr>
          <p:spPr bwMode="auto">
            <a:xfrm>
              <a:off x="5853026" y="3174004"/>
              <a:ext cx="1200290" cy="434260"/>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Rectangle 14"/>
            <p:cNvSpPr>
              <a:spLocks noChangeArrowheads="1"/>
            </p:cNvSpPr>
            <p:nvPr/>
          </p:nvSpPr>
          <p:spPr bwMode="auto">
            <a:xfrm>
              <a:off x="4497232" y="816588"/>
              <a:ext cx="1115251" cy="359388"/>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 name="Rectangle 15"/>
            <p:cNvSpPr>
              <a:spLocks noChangeArrowheads="1"/>
            </p:cNvSpPr>
            <p:nvPr/>
          </p:nvSpPr>
          <p:spPr bwMode="auto">
            <a:xfrm>
              <a:off x="4497232" y="1175976"/>
              <a:ext cx="1115251" cy="1441831"/>
            </a:xfrm>
            <a:prstGeom prst="rect">
              <a:avLst/>
            </a:prstGeom>
            <a:solidFill>
              <a:srgbClr val="3C4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16"/>
            <p:cNvSpPr>
              <a:spLocks noChangeArrowheads="1"/>
            </p:cNvSpPr>
            <p:nvPr/>
          </p:nvSpPr>
          <p:spPr bwMode="auto">
            <a:xfrm>
              <a:off x="4681893" y="1340697"/>
              <a:ext cx="743500" cy="295212"/>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17"/>
            <p:cNvSpPr>
              <a:spLocks noChangeArrowheads="1"/>
            </p:cNvSpPr>
            <p:nvPr/>
          </p:nvSpPr>
          <p:spPr bwMode="auto">
            <a:xfrm>
              <a:off x="4681893" y="1832716"/>
              <a:ext cx="743500" cy="293072"/>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Rectangle 18"/>
            <p:cNvSpPr>
              <a:spLocks noChangeArrowheads="1"/>
            </p:cNvSpPr>
            <p:nvPr/>
          </p:nvSpPr>
          <p:spPr bwMode="auto">
            <a:xfrm>
              <a:off x="4681893" y="2290509"/>
              <a:ext cx="743500" cy="164719"/>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7" name="Rectangle 19"/>
            <p:cNvSpPr>
              <a:spLocks noChangeArrowheads="1"/>
            </p:cNvSpPr>
            <p:nvPr/>
          </p:nvSpPr>
          <p:spPr bwMode="auto">
            <a:xfrm>
              <a:off x="6059555" y="1210204"/>
              <a:ext cx="1375231" cy="98404"/>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FFC543"/>
                </a:solidFill>
              </a:endParaRPr>
            </a:p>
          </p:txBody>
        </p:sp>
        <p:sp>
          <p:nvSpPr>
            <p:cNvPr id="48" name="Rectangle 20"/>
            <p:cNvSpPr>
              <a:spLocks noChangeArrowheads="1"/>
            </p:cNvSpPr>
            <p:nvPr/>
          </p:nvSpPr>
          <p:spPr bwMode="auto">
            <a:xfrm>
              <a:off x="6059555" y="1471188"/>
              <a:ext cx="1375231" cy="98404"/>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21"/>
            <p:cNvSpPr>
              <a:spLocks noChangeArrowheads="1"/>
            </p:cNvSpPr>
            <p:nvPr/>
          </p:nvSpPr>
          <p:spPr bwMode="auto">
            <a:xfrm>
              <a:off x="6059555" y="1734312"/>
              <a:ext cx="1375231" cy="98404"/>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22"/>
            <p:cNvSpPr>
              <a:spLocks noChangeArrowheads="1"/>
            </p:cNvSpPr>
            <p:nvPr/>
          </p:nvSpPr>
          <p:spPr bwMode="auto">
            <a:xfrm>
              <a:off x="6059555" y="1995297"/>
              <a:ext cx="1375231" cy="98404"/>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23"/>
            <p:cNvSpPr>
              <a:spLocks noChangeArrowheads="1"/>
            </p:cNvSpPr>
            <p:nvPr/>
          </p:nvSpPr>
          <p:spPr bwMode="auto">
            <a:xfrm>
              <a:off x="6059555" y="2258420"/>
              <a:ext cx="1375231" cy="98404"/>
            </a:xfrm>
            <a:prstGeom prst="rect">
              <a:avLst/>
            </a:prstGeom>
            <a:solidFill>
              <a:srgbClr val="FFC543"/>
            </a:solidFill>
            <a:ln>
              <a:noFill/>
            </a:ln>
          </p:spPr>
          <p:txBody>
            <a:bodyPr vert="horz" wrap="square" lIns="91440" tIns="45720" rIns="91440" bIns="45720" numCol="1" anchor="t" anchorCtr="0" compatLnSpc="1"/>
            <a:lstStyle/>
            <a:p>
              <a:endParaRPr lang="zh-CN" altLang="en-US">
                <a:solidFill>
                  <a:srgbClr val="FFC000"/>
                </a:solidFill>
              </a:endParaRPr>
            </a:p>
          </p:txBody>
        </p:sp>
        <p:sp>
          <p:nvSpPr>
            <p:cNvPr id="52" name="Rectangle 25"/>
            <p:cNvSpPr>
              <a:spLocks noChangeArrowheads="1"/>
            </p:cNvSpPr>
            <p:nvPr/>
          </p:nvSpPr>
          <p:spPr bwMode="auto">
            <a:xfrm>
              <a:off x="2014158" y="3451765"/>
              <a:ext cx="300645" cy="189448"/>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26"/>
            <p:cNvSpPr>
              <a:spLocks noChangeArrowheads="1"/>
            </p:cNvSpPr>
            <p:nvPr/>
          </p:nvSpPr>
          <p:spPr bwMode="auto">
            <a:xfrm>
              <a:off x="2314803" y="3095520"/>
              <a:ext cx="290350" cy="545691"/>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27"/>
            <p:cNvSpPr>
              <a:spLocks noChangeArrowheads="1"/>
            </p:cNvSpPr>
            <p:nvPr/>
          </p:nvSpPr>
          <p:spPr bwMode="auto">
            <a:xfrm>
              <a:off x="2605152" y="2560124"/>
              <a:ext cx="300645" cy="1081087"/>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28"/>
            <p:cNvSpPr>
              <a:spLocks noChangeArrowheads="1"/>
            </p:cNvSpPr>
            <p:nvPr/>
          </p:nvSpPr>
          <p:spPr bwMode="auto">
            <a:xfrm>
              <a:off x="2905798" y="2175052"/>
              <a:ext cx="298587" cy="1466161"/>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29"/>
            <p:cNvSpPr>
              <a:spLocks noChangeArrowheads="1"/>
            </p:cNvSpPr>
            <p:nvPr/>
          </p:nvSpPr>
          <p:spPr bwMode="auto">
            <a:xfrm>
              <a:off x="3204385" y="3009033"/>
              <a:ext cx="292409" cy="632178"/>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30"/>
            <p:cNvSpPr>
              <a:spLocks noChangeArrowheads="1"/>
            </p:cNvSpPr>
            <p:nvPr/>
          </p:nvSpPr>
          <p:spPr bwMode="auto">
            <a:xfrm>
              <a:off x="3496793" y="3379692"/>
              <a:ext cx="298587" cy="261520"/>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32"/>
            <p:cNvSpPr>
              <a:spLocks noChangeArrowheads="1"/>
            </p:cNvSpPr>
            <p:nvPr/>
          </p:nvSpPr>
          <p:spPr bwMode="auto">
            <a:xfrm>
              <a:off x="9887493" y="3451765"/>
              <a:ext cx="290350" cy="189448"/>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33"/>
            <p:cNvSpPr>
              <a:spLocks noChangeArrowheads="1"/>
            </p:cNvSpPr>
            <p:nvPr/>
          </p:nvSpPr>
          <p:spPr bwMode="auto">
            <a:xfrm>
              <a:off x="9586848" y="3095520"/>
              <a:ext cx="300645" cy="545691"/>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34"/>
            <p:cNvSpPr>
              <a:spLocks noChangeArrowheads="1"/>
            </p:cNvSpPr>
            <p:nvPr/>
          </p:nvSpPr>
          <p:spPr bwMode="auto">
            <a:xfrm>
              <a:off x="9288261" y="2560124"/>
              <a:ext cx="298587" cy="1081087"/>
            </a:xfrm>
            <a:prstGeom prst="rect">
              <a:avLst/>
            </a:prstGeom>
            <a:solidFill>
              <a:srgbClr val="464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35"/>
            <p:cNvSpPr>
              <a:spLocks noChangeArrowheads="1"/>
            </p:cNvSpPr>
            <p:nvPr/>
          </p:nvSpPr>
          <p:spPr bwMode="auto">
            <a:xfrm>
              <a:off x="8995852" y="2175052"/>
              <a:ext cx="292409" cy="1466161"/>
            </a:xfrm>
            <a:prstGeom prst="rect">
              <a:avLst/>
            </a:prstGeom>
            <a:solidFill>
              <a:srgbClr val="1C2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36"/>
            <p:cNvSpPr>
              <a:spLocks noChangeArrowheads="1"/>
            </p:cNvSpPr>
            <p:nvPr/>
          </p:nvSpPr>
          <p:spPr bwMode="auto">
            <a:xfrm>
              <a:off x="8697266" y="3009033"/>
              <a:ext cx="298587" cy="632178"/>
            </a:xfrm>
            <a:prstGeom prst="rect">
              <a:avLst/>
            </a:prstGeom>
            <a:solidFill>
              <a:srgbClr val="FFC5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37"/>
            <p:cNvSpPr>
              <a:spLocks noChangeArrowheads="1"/>
            </p:cNvSpPr>
            <p:nvPr/>
          </p:nvSpPr>
          <p:spPr bwMode="auto">
            <a:xfrm>
              <a:off x="8396621" y="3379692"/>
              <a:ext cx="300645" cy="261520"/>
            </a:xfrm>
            <a:prstGeom prst="rect">
              <a:avLst/>
            </a:prstGeom>
            <a:solidFill>
              <a:srgbClr val="FC6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2" name="Title 1"/>
          <p:cNvSpPr>
            <a:spLocks noGrp="1"/>
          </p:cNvSpPr>
          <p:nvPr>
            <p:ph type="ctrTitle"/>
          </p:nvPr>
        </p:nvSpPr>
        <p:spPr>
          <a:xfrm>
            <a:off x="1524000" y="3471048"/>
            <a:ext cx="9144000" cy="1637564"/>
          </a:xfrm>
        </p:spPr>
        <p:txBody>
          <a:bodyPr anchor="b" anchorCtr="0">
            <a:normAutofit/>
          </a:bodyPr>
          <a:lstStyle>
            <a:lvl1pPr algn="ctr">
              <a:defRPr sz="5400">
                <a:solidFill>
                  <a:schemeClr val="accent1">
                    <a:lumMod val="7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5338631"/>
            <a:ext cx="9144000" cy="666863"/>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9" name="文本占位符 8"/>
          <p:cNvSpPr>
            <a:spLocks noGrp="1"/>
          </p:cNvSpPr>
          <p:nvPr>
            <p:ph type="body" sz="quarter" idx="13"/>
          </p:nvPr>
        </p:nvSpPr>
        <p:spPr>
          <a:xfrm>
            <a:off x="838202" y="255122"/>
            <a:ext cx="10515598" cy="5817709"/>
          </a:xfrm>
        </p:spPr>
        <p:txBody>
          <a:bodyPr>
            <a:normAutofit/>
          </a:bodyPr>
          <a:lstStyle>
            <a:lvl1pPr marL="0" indent="0">
              <a:buFontTx/>
              <a:buNone/>
              <a:defRPr sz="2400">
                <a:solidFill>
                  <a:schemeClr val="accent1"/>
                </a:solidFill>
              </a:defRPr>
            </a:lvl1pPr>
            <a:lvl2pPr marL="393700" indent="0">
              <a:buFontTx/>
              <a:buNone/>
              <a:defRPr sz="2000">
                <a:solidFill>
                  <a:schemeClr val="accent1"/>
                </a:solidFill>
              </a:defRPr>
            </a:lvl2pPr>
            <a:lvl3pPr marL="661035" indent="0">
              <a:buFontTx/>
              <a:buNone/>
              <a:defRPr sz="1800">
                <a:solidFill>
                  <a:schemeClr val="accent1"/>
                </a:solidFill>
              </a:defRPr>
            </a:lvl3pPr>
            <a:lvl4pPr marL="851535" indent="0">
              <a:buFontTx/>
              <a:buNone/>
              <a:defRPr sz="1800">
                <a:solidFill>
                  <a:schemeClr val="accent1"/>
                </a:solidFill>
              </a:defRPr>
            </a:lvl4pPr>
            <a:lvl5pPr marL="1054735" indent="0">
              <a:buFontTx/>
              <a:buNone/>
              <a:defRPr sz="1800">
                <a:solidFill>
                  <a:schemeClr val="accent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3893879"/>
            <a:ext cx="10515600" cy="1235811"/>
          </a:xfrm>
        </p:spPr>
        <p:txBody>
          <a:bodyPr anchor="b">
            <a:normAutofit/>
          </a:bodyPr>
          <a:lstStyle>
            <a:lvl1pPr algn="ctr">
              <a:defRPr sz="5400" b="1">
                <a:solidFill>
                  <a:schemeClr val="tx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5308445"/>
            <a:ext cx="10515600" cy="475234"/>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1D1296-2E93-47A3-B509-9CB210ECFEC1}" type="slidenum">
              <a:rPr lang="zh-CN" altLang="en-US" smtClean="0"/>
            </a:fld>
            <a:endParaRPr lang="zh-CN" altLang="en-US"/>
          </a:p>
        </p:txBody>
      </p:sp>
      <p:grpSp>
        <p:nvGrpSpPr>
          <p:cNvPr id="12" name="组合 11"/>
          <p:cNvGrpSpPr/>
          <p:nvPr/>
        </p:nvGrpSpPr>
        <p:grpSpPr>
          <a:xfrm>
            <a:off x="4087134" y="585216"/>
            <a:ext cx="4017733" cy="3036349"/>
            <a:chOff x="3186113" y="530112"/>
            <a:chExt cx="2625725" cy="2338387"/>
          </a:xfrm>
        </p:grpSpPr>
        <p:sp>
          <p:nvSpPr>
            <p:cNvPr id="13" name="Rectangle 9"/>
            <p:cNvSpPr>
              <a:spLocks noChangeArrowheads="1"/>
            </p:cNvSpPr>
            <p:nvPr/>
          </p:nvSpPr>
          <p:spPr bwMode="auto">
            <a:xfrm>
              <a:off x="3338513" y="693625"/>
              <a:ext cx="2320925" cy="163512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Freeform 11"/>
            <p:cNvSpPr>
              <a:spLocks noEditPoints="1"/>
            </p:cNvSpPr>
            <p:nvPr/>
          </p:nvSpPr>
          <p:spPr bwMode="auto">
            <a:xfrm>
              <a:off x="3186113" y="530112"/>
              <a:ext cx="2625725" cy="1895475"/>
            </a:xfrm>
            <a:custGeom>
              <a:avLst/>
              <a:gdLst>
                <a:gd name="T0" fmla="*/ 397 w 432"/>
                <a:gd name="T1" fmla="*/ 0 h 312"/>
                <a:gd name="T2" fmla="*/ 33 w 432"/>
                <a:gd name="T3" fmla="*/ 0 h 312"/>
                <a:gd name="T4" fmla="*/ 0 w 432"/>
                <a:gd name="T5" fmla="*/ 35 h 312"/>
                <a:gd name="T6" fmla="*/ 0 w 432"/>
                <a:gd name="T7" fmla="*/ 276 h 312"/>
                <a:gd name="T8" fmla="*/ 33 w 432"/>
                <a:gd name="T9" fmla="*/ 312 h 312"/>
                <a:gd name="T10" fmla="*/ 397 w 432"/>
                <a:gd name="T11" fmla="*/ 312 h 312"/>
                <a:gd name="T12" fmla="*/ 432 w 432"/>
                <a:gd name="T13" fmla="*/ 276 h 312"/>
                <a:gd name="T14" fmla="*/ 432 w 432"/>
                <a:gd name="T15" fmla="*/ 35 h 312"/>
                <a:gd name="T16" fmla="*/ 397 w 432"/>
                <a:gd name="T17" fmla="*/ 0 h 312"/>
                <a:gd name="T18" fmla="*/ 408 w 432"/>
                <a:gd name="T19" fmla="*/ 284 h 312"/>
                <a:gd name="T20" fmla="*/ 24 w 432"/>
                <a:gd name="T21" fmla="*/ 284 h 312"/>
                <a:gd name="T22" fmla="*/ 24 w 432"/>
                <a:gd name="T23" fmla="*/ 28 h 312"/>
                <a:gd name="T24" fmla="*/ 408 w 432"/>
                <a:gd name="T25" fmla="*/ 28 h 312"/>
                <a:gd name="T26" fmla="*/ 408 w 432"/>
                <a:gd name="T27" fmla="*/ 28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2" h="312">
                  <a:moveTo>
                    <a:pt x="397" y="0"/>
                  </a:moveTo>
                  <a:cubicBezTo>
                    <a:pt x="33" y="0"/>
                    <a:pt x="33" y="0"/>
                    <a:pt x="33" y="0"/>
                  </a:cubicBezTo>
                  <a:cubicBezTo>
                    <a:pt x="15" y="0"/>
                    <a:pt x="0" y="16"/>
                    <a:pt x="0" y="35"/>
                  </a:cubicBezTo>
                  <a:cubicBezTo>
                    <a:pt x="0" y="276"/>
                    <a:pt x="0" y="276"/>
                    <a:pt x="0" y="276"/>
                  </a:cubicBezTo>
                  <a:cubicBezTo>
                    <a:pt x="0" y="295"/>
                    <a:pt x="15" y="312"/>
                    <a:pt x="33" y="312"/>
                  </a:cubicBezTo>
                  <a:cubicBezTo>
                    <a:pt x="397" y="312"/>
                    <a:pt x="397" y="312"/>
                    <a:pt x="397" y="312"/>
                  </a:cubicBezTo>
                  <a:cubicBezTo>
                    <a:pt x="416" y="312"/>
                    <a:pt x="432" y="295"/>
                    <a:pt x="432" y="276"/>
                  </a:cubicBezTo>
                  <a:cubicBezTo>
                    <a:pt x="432" y="35"/>
                    <a:pt x="432" y="35"/>
                    <a:pt x="432" y="35"/>
                  </a:cubicBezTo>
                  <a:cubicBezTo>
                    <a:pt x="432" y="16"/>
                    <a:pt x="416" y="0"/>
                    <a:pt x="397" y="0"/>
                  </a:cubicBezTo>
                  <a:close/>
                  <a:moveTo>
                    <a:pt x="408" y="284"/>
                  </a:moveTo>
                  <a:cubicBezTo>
                    <a:pt x="24" y="284"/>
                    <a:pt x="24" y="284"/>
                    <a:pt x="24" y="284"/>
                  </a:cubicBezTo>
                  <a:cubicBezTo>
                    <a:pt x="24" y="28"/>
                    <a:pt x="24" y="28"/>
                    <a:pt x="24" y="28"/>
                  </a:cubicBezTo>
                  <a:cubicBezTo>
                    <a:pt x="408" y="28"/>
                    <a:pt x="408" y="28"/>
                    <a:pt x="408" y="28"/>
                  </a:cubicBezTo>
                  <a:lnTo>
                    <a:pt x="408" y="284"/>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3867150" y="2546237"/>
              <a:ext cx="1257300" cy="322262"/>
            </a:xfrm>
            <a:custGeom>
              <a:avLst/>
              <a:gdLst>
                <a:gd name="T0" fmla="*/ 163 w 207"/>
                <a:gd name="T1" fmla="*/ 35 h 53"/>
                <a:gd name="T2" fmla="*/ 207 w 207"/>
                <a:gd name="T3" fmla="*/ 35 h 53"/>
                <a:gd name="T4" fmla="*/ 207 w 207"/>
                <a:gd name="T5" fmla="*/ 53 h 53"/>
                <a:gd name="T6" fmla="*/ 0 w 207"/>
                <a:gd name="T7" fmla="*/ 53 h 53"/>
                <a:gd name="T8" fmla="*/ 0 w 207"/>
                <a:gd name="T9" fmla="*/ 35 h 53"/>
                <a:gd name="T10" fmla="*/ 44 w 207"/>
                <a:gd name="T11" fmla="*/ 35 h 53"/>
                <a:gd name="T12" fmla="*/ 58 w 207"/>
                <a:gd name="T13" fmla="*/ 11 h 53"/>
                <a:gd name="T14" fmla="*/ 66 w 207"/>
                <a:gd name="T15" fmla="*/ 0 h 53"/>
                <a:gd name="T16" fmla="*/ 104 w 207"/>
                <a:gd name="T17" fmla="*/ 0 h 53"/>
                <a:gd name="T18" fmla="*/ 141 w 207"/>
                <a:gd name="T19" fmla="*/ 0 h 53"/>
                <a:gd name="T20" fmla="*/ 149 w 207"/>
                <a:gd name="T21" fmla="*/ 11 h 53"/>
                <a:gd name="T22" fmla="*/ 163 w 207"/>
                <a:gd name="T23"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53">
                  <a:moveTo>
                    <a:pt x="163" y="35"/>
                  </a:moveTo>
                  <a:cubicBezTo>
                    <a:pt x="207" y="35"/>
                    <a:pt x="207" y="35"/>
                    <a:pt x="207" y="35"/>
                  </a:cubicBezTo>
                  <a:cubicBezTo>
                    <a:pt x="207" y="53"/>
                    <a:pt x="207" y="53"/>
                    <a:pt x="207" y="53"/>
                  </a:cubicBezTo>
                  <a:cubicBezTo>
                    <a:pt x="0" y="53"/>
                    <a:pt x="0" y="53"/>
                    <a:pt x="0" y="53"/>
                  </a:cubicBezTo>
                  <a:cubicBezTo>
                    <a:pt x="0" y="35"/>
                    <a:pt x="0" y="35"/>
                    <a:pt x="0" y="35"/>
                  </a:cubicBezTo>
                  <a:cubicBezTo>
                    <a:pt x="44" y="35"/>
                    <a:pt x="44" y="35"/>
                    <a:pt x="44" y="35"/>
                  </a:cubicBezTo>
                  <a:cubicBezTo>
                    <a:pt x="48" y="31"/>
                    <a:pt x="53" y="24"/>
                    <a:pt x="58" y="11"/>
                  </a:cubicBezTo>
                  <a:cubicBezTo>
                    <a:pt x="58" y="11"/>
                    <a:pt x="61" y="1"/>
                    <a:pt x="66" y="0"/>
                  </a:cubicBezTo>
                  <a:cubicBezTo>
                    <a:pt x="69" y="0"/>
                    <a:pt x="86" y="0"/>
                    <a:pt x="104" y="0"/>
                  </a:cubicBezTo>
                  <a:cubicBezTo>
                    <a:pt x="121" y="0"/>
                    <a:pt x="138" y="0"/>
                    <a:pt x="141" y="0"/>
                  </a:cubicBezTo>
                  <a:cubicBezTo>
                    <a:pt x="146" y="1"/>
                    <a:pt x="149" y="11"/>
                    <a:pt x="149" y="11"/>
                  </a:cubicBezTo>
                  <a:cubicBezTo>
                    <a:pt x="154" y="24"/>
                    <a:pt x="159" y="31"/>
                    <a:pt x="163" y="35"/>
                  </a:cubicBezTo>
                  <a:close/>
                </a:path>
              </a:pathLst>
            </a:custGeom>
            <a:solidFill>
              <a:srgbClr val="464F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4340225" y="2546237"/>
              <a:ext cx="784225" cy="322262"/>
            </a:xfrm>
            <a:custGeom>
              <a:avLst/>
              <a:gdLst>
                <a:gd name="T0" fmla="*/ 85 w 129"/>
                <a:gd name="T1" fmla="*/ 35 h 53"/>
                <a:gd name="T2" fmla="*/ 71 w 129"/>
                <a:gd name="T3" fmla="*/ 11 h 53"/>
                <a:gd name="T4" fmla="*/ 63 w 129"/>
                <a:gd name="T5" fmla="*/ 0 h 53"/>
                <a:gd name="T6" fmla="*/ 26 w 129"/>
                <a:gd name="T7" fmla="*/ 0 h 53"/>
                <a:gd name="T8" fmla="*/ 0 w 129"/>
                <a:gd name="T9" fmla="*/ 0 h 53"/>
                <a:gd name="T10" fmla="*/ 59 w 129"/>
                <a:gd name="T11" fmla="*/ 53 h 53"/>
                <a:gd name="T12" fmla="*/ 129 w 129"/>
                <a:gd name="T13" fmla="*/ 53 h 53"/>
                <a:gd name="T14" fmla="*/ 129 w 129"/>
                <a:gd name="T15" fmla="*/ 35 h 53"/>
                <a:gd name="T16" fmla="*/ 85 w 129"/>
                <a:gd name="T17"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53">
                  <a:moveTo>
                    <a:pt x="85" y="35"/>
                  </a:moveTo>
                  <a:cubicBezTo>
                    <a:pt x="81" y="31"/>
                    <a:pt x="76" y="24"/>
                    <a:pt x="71" y="11"/>
                  </a:cubicBezTo>
                  <a:cubicBezTo>
                    <a:pt x="71" y="11"/>
                    <a:pt x="68" y="1"/>
                    <a:pt x="63" y="0"/>
                  </a:cubicBezTo>
                  <a:cubicBezTo>
                    <a:pt x="60" y="0"/>
                    <a:pt x="43" y="0"/>
                    <a:pt x="26" y="0"/>
                  </a:cubicBezTo>
                  <a:cubicBezTo>
                    <a:pt x="16" y="0"/>
                    <a:pt x="7" y="0"/>
                    <a:pt x="0" y="0"/>
                  </a:cubicBezTo>
                  <a:cubicBezTo>
                    <a:pt x="21" y="15"/>
                    <a:pt x="41" y="33"/>
                    <a:pt x="59" y="53"/>
                  </a:cubicBezTo>
                  <a:cubicBezTo>
                    <a:pt x="129" y="53"/>
                    <a:pt x="129" y="53"/>
                    <a:pt x="129" y="53"/>
                  </a:cubicBezTo>
                  <a:cubicBezTo>
                    <a:pt x="129" y="35"/>
                    <a:pt x="129" y="35"/>
                    <a:pt x="129" y="35"/>
                  </a:cubicBezTo>
                  <a:lnTo>
                    <a:pt x="85" y="35"/>
                  </a:lnTo>
                  <a:close/>
                </a:path>
              </a:pathLst>
            </a:custGeom>
            <a:solidFill>
              <a:srgbClr val="1C2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640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1D1296-2E93-47A3-B509-9CB210ECFEC1}" type="slidenum">
              <a:rPr lang="zh-CN" altLang="en-US" smtClean="0"/>
            </a:fld>
            <a:endParaRPr lang="zh-CN" altLang="en-US"/>
          </a:p>
        </p:txBody>
      </p:sp>
      <p:sp>
        <p:nvSpPr>
          <p:cNvPr id="6" name="矩形 5"/>
          <p:cNvSpPr/>
          <p:nvPr>
            <p:custDataLst>
              <p:tags r:id="rId2"/>
            </p:custDataLst>
          </p:nvPr>
        </p:nvSpPr>
        <p:spPr>
          <a:xfrm>
            <a:off x="1" y="2260237"/>
            <a:ext cx="12192000" cy="2516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101" tIns="33550" rIns="67101" bIns="33550" numCol="1" spcCol="0" rtlCol="0" fromWordArt="0" anchor="ctr" anchorCtr="0" forceAA="0" compatLnSpc="1">
            <a:normAutofit/>
          </a:bodyPr>
          <a:lstStyle/>
          <a:p>
            <a:pPr algn="ctr"/>
            <a:endParaRPr lang="zh-CN" altLang="en-US" sz="1320"/>
          </a:p>
        </p:txBody>
      </p:sp>
      <p:sp>
        <p:nvSpPr>
          <p:cNvPr id="2" name="Title 1"/>
          <p:cNvSpPr>
            <a:spLocks noGrp="1"/>
          </p:cNvSpPr>
          <p:nvPr>
            <p:ph type="title"/>
          </p:nvPr>
        </p:nvSpPr>
        <p:spPr>
          <a:xfrm>
            <a:off x="838200" y="2490507"/>
            <a:ext cx="10515600" cy="2055731"/>
          </a:xfrm>
        </p:spPr>
        <p:txBody>
          <a:bodyPr>
            <a:normAutofit/>
          </a:bodyPr>
          <a:lstStyle>
            <a:lvl1pPr algn="ctr">
              <a:defRPr sz="6600"/>
            </a:lvl1pPr>
          </a:lstStyle>
          <a:p>
            <a:r>
              <a:rPr lang="zh-CN" altLang="en-US" smtClean="0"/>
              <a:t>单击此处编辑母版标题样式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457201"/>
            <a:ext cx="6172200" cy="54038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Date Placeholder 4"/>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554F731-F1D9-405D-9569-D30D95C59AD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1D1296-2E93-47A3-B509-9CB210ECFEC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838200" y="365125"/>
            <a:ext cx="10515600" cy="8640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4"/>
            </p:custDataLst>
          </p:nvPr>
        </p:nvSpPr>
        <p:spPr>
          <a:xfrm>
            <a:off x="838200" y="1463040"/>
            <a:ext cx="10515600" cy="471392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4F731-F1D9-405D-9569-D30D95C59ADF}"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1296-2E93-47A3-B509-9CB210ECFE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65125" indent="-365125"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0" Type="http://schemas.openxmlformats.org/officeDocument/2006/relationships/slideLayout" Target="../slideLayouts/slideLayout7.xml"/><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png"/><Relationship Id="rId1"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3.png"/><Relationship Id="rId1" Type="http://schemas.openxmlformats.org/officeDocument/2006/relationships/image" Target="../media/image52.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notesSlide" Target="../notesSlides/notesSlide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image" Target="../media/image70.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5.png"/><Relationship Id="rId1" Type="http://schemas.openxmlformats.org/officeDocument/2006/relationships/image" Target="../media/image74.jpe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slide" Target="slide1.xml"/><Relationship Id="rId2" Type="http://schemas.openxmlformats.org/officeDocument/2006/relationships/image" Target="../media/image77.jpeg"/><Relationship Id="rId1" Type="http://schemas.openxmlformats.org/officeDocument/2006/relationships/image" Target="../media/image76.jpe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slide" Target="slide1.xml"/><Relationship Id="rId2" Type="http://schemas.openxmlformats.org/officeDocument/2006/relationships/image" Target="../media/image79.png"/><Relationship Id="rId1" Type="http://schemas.openxmlformats.org/officeDocument/2006/relationships/image" Target="../media/image78.jpeg"/></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9.png"/><Relationship Id="rId7" Type="http://schemas.openxmlformats.org/officeDocument/2006/relationships/image" Target="../media/image88.png"/><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1.png"/><Relationship Id="rId2" Type="http://schemas.openxmlformats.org/officeDocument/2006/relationships/slide" Target="slide1.xml"/><Relationship Id="rId1"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92.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93.png"/></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xml"/><Relationship Id="rId2" Type="http://schemas.openxmlformats.org/officeDocument/2006/relationships/image" Target="../media/image95.png"/><Relationship Id="rId1" Type="http://schemas.openxmlformats.org/officeDocument/2006/relationships/image" Target="../media/image9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1.xml"/><Relationship Id="rId3" Type="http://schemas.openxmlformats.org/officeDocument/2006/relationships/tags" Target="../tags/tag7.xml"/><Relationship Id="rId2" Type="http://schemas.openxmlformats.org/officeDocument/2006/relationships/image" Target="../media/image12.jpeg"/><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9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0.png"/><Relationship Id="rId1" Type="http://schemas.openxmlformats.org/officeDocument/2006/relationships/image" Target="../media/image99.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image" Target="../media/image101.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1.png"/><Relationship Id="rId1" Type="http://schemas.openxmlformats.org/officeDocument/2006/relationships/image" Target="../media/image110.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2.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3471048"/>
            <a:ext cx="9144000" cy="1637564"/>
          </a:xfrm>
        </p:spPr>
        <p:txBody>
          <a:bodyPr>
            <a:normAutofit/>
          </a:bodyPr>
          <a:lstStyle/>
          <a:p>
            <a:r>
              <a:rPr lang="en-US" altLang="zh-CN" dirty="0"/>
              <a:t>CNKI</a:t>
            </a:r>
            <a:r>
              <a:rPr lang="zh-CN" altLang="en-US" dirty="0"/>
              <a:t>平台使用详解</a:t>
            </a:r>
            <a:endParaRPr lang="zh-CN" altLang="en-US" dirty="0"/>
          </a:p>
        </p:txBody>
      </p:sp>
      <p:sp>
        <p:nvSpPr>
          <p:cNvPr id="3" name="副标题 2"/>
          <p:cNvSpPr>
            <a:spLocks noGrp="1"/>
          </p:cNvSpPr>
          <p:nvPr>
            <p:ph type="subTitle" idx="1"/>
            <p:custDataLst>
              <p:tags r:id="rId2"/>
            </p:custDataLst>
          </p:nvPr>
        </p:nvSpPr>
        <p:spPr/>
        <p:txBody>
          <a:bodyPr>
            <a:normAutofit/>
          </a:bodyPr>
          <a:lstStyle/>
          <a:p>
            <a:r>
              <a:rPr lang="zh-CN" altLang="en-US" sz="2000" dirty="0">
                <a:latin typeface="微软雅黑" panose="020B0503020204020204" pitchFamily="34" charset="-122"/>
                <a:ea typeface="微软雅黑" panose="020B0503020204020204" pitchFamily="34" charset="-122"/>
              </a:rPr>
              <a:t>同方知网（北京）技术有限公司</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4858385" y="5857875"/>
            <a:ext cx="2302510" cy="645160"/>
          </a:xfrm>
          <a:prstGeom prst="rect">
            <a:avLst/>
          </a:prstGeom>
        </p:spPr>
        <p:txBody>
          <a:bodyPr vert="horz" wrap="square" lIns="91440" tIns="45720" rIns="91440" bIns="45720" rtlCol="0">
            <a:normAutofit lnSpcReduction="20000"/>
          </a:bodyPr>
          <a:lstStyle/>
          <a:p>
            <a:pPr lvl="0" algn="ctr">
              <a:lnSpc>
                <a:spcPct val="90000"/>
              </a:lnSpc>
              <a:spcBef>
                <a:spcPts val="1000"/>
              </a:spcBef>
              <a:buClr>
                <a:schemeClr val="accent1"/>
              </a:buClr>
              <a:buFont typeface="Wingdings" panose="05000000000000000000" pitchFamily="2" charset="2"/>
            </a:pPr>
            <a:r>
              <a:rPr lang="zh-CN" altLang="en-US" sz="2000" dirty="0">
                <a:solidFill>
                  <a:schemeClr val="accent1">
                    <a:lumMod val="75000"/>
                  </a:schemeClr>
                </a:solidFill>
                <a:latin typeface="微软雅黑" panose="020B0503020204020204" pitchFamily="34" charset="-122"/>
                <a:ea typeface="微软雅黑" panose="020B0503020204020204" pitchFamily="34" charset="-122"/>
                <a:sym typeface="+mn-ea"/>
              </a:rPr>
              <a:t>培训讲师   杨婧敏</a:t>
            </a:r>
            <a:endParaRPr lang="zh-CN" altLang="en-US" sz="200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6394"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7"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274320" y="997585"/>
            <a:ext cx="10876280" cy="4495165"/>
          </a:xfrm>
          <a:prstGeom prst="rect">
            <a:avLst/>
          </a:prstGeom>
        </p:spPr>
      </p:pic>
      <p:sp>
        <p:nvSpPr>
          <p:cNvPr id="16398"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935990" y="173355"/>
            <a:ext cx="4154805" cy="598170"/>
            <a:chOff x="1474" y="273"/>
            <a:chExt cx="6543" cy="942"/>
          </a:xfrm>
        </p:grpSpPr>
        <p:grpSp>
          <p:nvGrpSpPr>
            <p:cNvPr id="13325" name="组合 10"/>
            <p:cNvGrpSpPr/>
            <p:nvPr/>
          </p:nvGrpSpPr>
          <p:grpSpPr>
            <a:xfrm>
              <a:off x="1474" y="273"/>
              <a:ext cx="6223" cy="877"/>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757" y="307"/>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4175" y="557"/>
              <a:ext cx="3842" cy="658"/>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高级检索   专业检索</a:t>
              </a:r>
              <a:endParaRPr lang="zh-CN" altLang="en-US" sz="2000">
                <a:solidFill>
                  <a:schemeClr val="tx2"/>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63830" y="2473999"/>
            <a:ext cx="2854642" cy="3018751"/>
            <a:chOff x="48" y="3845"/>
            <a:chExt cx="5407" cy="6174"/>
          </a:xfrm>
        </p:grpSpPr>
        <p:sp>
          <p:nvSpPr>
            <p:cNvPr id="3" name="矩形 2"/>
            <p:cNvSpPr/>
            <p:nvPr/>
          </p:nvSpPr>
          <p:spPr>
            <a:xfrm>
              <a:off x="48" y="3845"/>
              <a:ext cx="4169" cy="6174"/>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025" y="6300"/>
              <a:ext cx="3430" cy="1886"/>
            </a:xfrm>
            <a:prstGeom prst="rect">
              <a:avLst/>
            </a:prstGeom>
            <a:solidFill>
              <a:schemeClr val="bg1"/>
            </a:solidFill>
          </p:spPr>
          <p:txBody>
            <a:bodyPr wrap="square" rtlCol="0">
              <a:spAutoFit/>
            </a:bodyPr>
            <a:p>
              <a:r>
                <a:rPr lang="en-US" altLang="zh-CN">
                  <a:solidFill>
                    <a:srgbClr val="C00000"/>
                  </a:solidFill>
                </a:rPr>
                <a:t>10</a:t>
              </a:r>
              <a:r>
                <a:rPr lang="zh-CN" altLang="en-US">
                  <a:solidFill>
                    <a:srgbClr val="C00000"/>
                  </a:solidFill>
                </a:rPr>
                <a:t>专辑</a:t>
              </a:r>
              <a:r>
                <a:rPr lang="en-US" altLang="zh-CN">
                  <a:solidFill>
                    <a:srgbClr val="C00000"/>
                  </a:solidFill>
                </a:rPr>
                <a:t>168</a:t>
              </a:r>
              <a:r>
                <a:rPr lang="zh-CN" altLang="en-US">
                  <a:solidFill>
                    <a:srgbClr val="C00000"/>
                  </a:solidFill>
                </a:rPr>
                <a:t>专题</a:t>
              </a:r>
              <a:endParaRPr lang="zh-CN" altLang="en-US">
                <a:solidFill>
                  <a:srgbClr val="C00000"/>
                </a:solidFill>
              </a:endParaRPr>
            </a:p>
            <a:p>
              <a:r>
                <a:rPr lang="zh-CN" altLang="en-US">
                  <a:solidFill>
                    <a:srgbClr val="C00000"/>
                  </a:solidFill>
                </a:rPr>
                <a:t>快速定位学科资源</a:t>
              </a:r>
              <a:endParaRPr lang="zh-CN" altLang="en-US">
                <a:solidFill>
                  <a:srgbClr val="C00000"/>
                </a:solidFill>
              </a:endParaRPr>
            </a:p>
          </p:txBody>
        </p:sp>
      </p:grpSp>
      <p:pic>
        <p:nvPicPr>
          <p:cNvPr id="16402" name="图片 16401"/>
          <p:cNvPicPr>
            <a:picLocks noChangeAspect="1"/>
          </p:cNvPicPr>
          <p:nvPr/>
        </p:nvPicPr>
        <p:blipFill>
          <a:blip r:embed="rId2"/>
          <a:stretch>
            <a:fillRect/>
          </a:stretch>
        </p:blipFill>
        <p:spPr>
          <a:xfrm>
            <a:off x="78740" y="997274"/>
            <a:ext cx="11644456" cy="4838754"/>
          </a:xfrm>
          <a:prstGeom prst="rect">
            <a:avLst/>
          </a:prstGeom>
          <a:noFill/>
          <a:ln w="9525">
            <a:noFill/>
          </a:ln>
        </p:spPr>
      </p:pic>
      <p:sp>
        <p:nvSpPr>
          <p:cNvPr id="16405" name="Rectangle 5"/>
          <p:cNvSpPr/>
          <p:nvPr/>
        </p:nvSpPr>
        <p:spPr>
          <a:xfrm>
            <a:off x="9355212" y="881398"/>
            <a:ext cx="2694873" cy="5875395"/>
          </a:xfrm>
          <a:prstGeom prst="rect">
            <a:avLst/>
          </a:prstGeom>
          <a:solidFill>
            <a:srgbClr val="CCECFF">
              <a:alpha val="87999"/>
            </a:srgbClr>
          </a:solidFill>
          <a:ln w="9525" cap="flat" cmpd="sng">
            <a:solidFill>
              <a:srgbClr val="CCECFF"/>
            </a:solidFill>
            <a:prstDash val="solid"/>
            <a:miter/>
            <a:headEnd type="none" w="med" len="med"/>
            <a:tailEnd type="none" w="med" len="med"/>
          </a:ln>
        </p:spPr>
        <p:txBody>
          <a:bodyPr wrap="none" anchor="ctr"/>
          <a:lstStyle/>
          <a:p>
            <a:pPr lvl="0" algn="ctr" eaLnBrk="1" hangingPunct="1"/>
            <a:endParaRPr lang="zh-CN" altLang="en-US" dirty="0">
              <a:latin typeface="Arial" panose="020B0604020202020204" pitchFamily="34" charset="0"/>
              <a:ea typeface="宋体" panose="02010600030101010101" pitchFamily="2" charset="-122"/>
            </a:endParaRPr>
          </a:p>
        </p:txBody>
      </p:sp>
      <p:sp>
        <p:nvSpPr>
          <p:cNvPr id="16408" name="Text Box 9"/>
          <p:cNvSpPr txBox="1"/>
          <p:nvPr/>
        </p:nvSpPr>
        <p:spPr>
          <a:xfrm>
            <a:off x="9514585" y="1657811"/>
            <a:ext cx="2129870" cy="1005840"/>
          </a:xfrm>
          <a:prstGeom prst="rect">
            <a:avLst/>
          </a:prstGeom>
          <a:noFill/>
          <a:ln w="9525">
            <a:noFill/>
          </a:ln>
        </p:spPr>
        <p:txBody>
          <a:bodyPr>
            <a:spAutoFit/>
          </a:bodyPr>
          <a:lstStyle/>
          <a:p>
            <a:pPr lvl="0" eaLnBrk="1" hangingPunct="1"/>
            <a:r>
              <a:rPr lang="zh-CN" altLang="en-US" sz="2000" b="1" dirty="0">
                <a:latin typeface="Arial" panose="020B0604020202020204" pitchFamily="34" charset="0"/>
                <a:ea typeface="宋体" panose="02010600030101010101" pitchFamily="2" charset="-122"/>
              </a:rPr>
              <a:t>   专业检索更加便捷，可猛击空格键试试。</a:t>
            </a:r>
            <a:endParaRPr lang="zh-CN" altLang="en-US" sz="2000" b="1" dirty="0">
              <a:latin typeface="Arial" panose="020B0604020202020204" pitchFamily="34" charset="0"/>
              <a:ea typeface="宋体" panose="02010600030101010101" pitchFamily="2" charset="-122"/>
            </a:endParaRPr>
          </a:p>
        </p:txBody>
      </p:sp>
      <p:sp>
        <p:nvSpPr>
          <p:cNvPr id="16409" name="Text Box 10"/>
          <p:cNvSpPr txBox="1"/>
          <p:nvPr/>
        </p:nvSpPr>
        <p:spPr>
          <a:xfrm>
            <a:off x="9719299" y="4469824"/>
            <a:ext cx="2131458" cy="1463040"/>
          </a:xfrm>
          <a:prstGeom prst="rect">
            <a:avLst/>
          </a:prstGeom>
          <a:noFill/>
          <a:ln w="9525">
            <a:noFill/>
          </a:ln>
        </p:spPr>
        <p:txBody>
          <a:bodyPr>
            <a:spAutoFit/>
          </a:bodyPr>
          <a:lstStyle/>
          <a:p>
            <a:pPr lvl="0" eaLnBrk="1" hangingPunct="1"/>
            <a:r>
              <a:rPr lang="zh-CN" altLang="en-US" dirty="0">
                <a:latin typeface="Arial" panose="020B0604020202020204" pitchFamily="34" charset="0"/>
                <a:ea typeface="宋体" panose="02010600030101010101" pitchFamily="2" charset="-122"/>
              </a:rPr>
              <a:t> </a:t>
            </a:r>
            <a:r>
              <a:rPr lang="zh-CN" altLang="en-US" b="1" dirty="0">
                <a:latin typeface="Arial" panose="020B0604020202020204" pitchFamily="34" charset="0"/>
                <a:ea typeface="宋体" panose="02010600030101010101" pitchFamily="2" charset="-122"/>
              </a:rPr>
              <a:t>输入不同检索字段及逻辑符，系统可根据输入自动提示补充。不同位置点击空格键提示不同。</a:t>
            </a:r>
            <a:endParaRPr lang="zh-CN" altLang="en-US" b="1" dirty="0">
              <a:latin typeface="Arial" panose="020B0604020202020204" pitchFamily="34" charset="0"/>
              <a:ea typeface="宋体" panose="02010600030101010101" pitchFamily="2" charset="-122"/>
            </a:endParaRPr>
          </a:p>
        </p:txBody>
      </p:sp>
      <p:sp>
        <p:nvSpPr>
          <p:cNvPr id="16406" name="Text Box 6"/>
          <p:cNvSpPr txBox="1"/>
          <p:nvPr/>
        </p:nvSpPr>
        <p:spPr>
          <a:xfrm>
            <a:off x="9553955" y="1732505"/>
            <a:ext cx="2296514" cy="1941830"/>
          </a:xfrm>
          <a:prstGeom prst="rect">
            <a:avLst/>
          </a:prstGeom>
          <a:noFill/>
          <a:ln w="9525">
            <a:noFill/>
          </a:ln>
        </p:spPr>
        <p:txBody>
          <a:bodyPr>
            <a:spAutoFit/>
          </a:bodyPr>
          <a:lstStyle/>
          <a:p>
            <a:pPr lvl="0" eaLnBrk="1" hangingPunct="1"/>
            <a:r>
              <a:rPr lang="zh-CN" altLang="en-US" sz="2000" b="1" dirty="0">
                <a:latin typeface="微软雅黑" panose="020B0503020204020204" pitchFamily="34" charset="-122"/>
                <a:ea typeface="微软雅黑" panose="020B0503020204020204" pitchFamily="34" charset="-122"/>
              </a:rPr>
              <a:t>高级检索：可同时输入多个主题词，可按“并且”、“或者”、“不含”三种关系进行不同的组合</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405"/>
                                        </p:tgtEl>
                                        <p:attrNameLst>
                                          <p:attrName>style.visibility</p:attrName>
                                        </p:attrNameLst>
                                      </p:cBhvr>
                                      <p:to>
                                        <p:strVal val="visible"/>
                                      </p:to>
                                    </p:set>
                                    <p:animEffect transition="in" filter="wipe(right)">
                                      <p:cBhvr>
                                        <p:cTn id="12" dur="500"/>
                                        <p:tgtEl>
                                          <p:spTgt spid="1640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fade">
                                      <p:cBhvr>
                                        <p:cTn id="16" dur="2000"/>
                                        <p:tgtEl>
                                          <p:spTgt spid="1640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16" fill="hold" grpId="1" nodeType="clickEffect">
                                  <p:stCondLst>
                                    <p:cond delay="0"/>
                                  </p:stCondLst>
                                  <p:childTnLst>
                                    <p:anim calcmode="lin" valueType="num">
                                      <p:cBhvr>
                                        <p:cTn id="20" dur="500"/>
                                        <p:tgtEl>
                                          <p:spTgt spid="16406"/>
                                        </p:tgtEl>
                                        <p:attrNameLst>
                                          <p:attrName>ppt_w</p:attrName>
                                        </p:attrNameLst>
                                      </p:cBhvr>
                                      <p:tavLst>
                                        <p:tav tm="0">
                                          <p:val>
                                            <p:strVal val="ppt_w"/>
                                          </p:val>
                                        </p:tav>
                                        <p:tav tm="100000">
                                          <p:val>
                                            <p:fltVal val="0"/>
                                          </p:val>
                                        </p:tav>
                                      </p:tavLst>
                                    </p:anim>
                                    <p:anim calcmode="lin" valueType="num">
                                      <p:cBhvr>
                                        <p:cTn id="21" dur="500"/>
                                        <p:tgtEl>
                                          <p:spTgt spid="16406"/>
                                        </p:tgtEl>
                                        <p:attrNameLst>
                                          <p:attrName>ppt_h</p:attrName>
                                        </p:attrNameLst>
                                      </p:cBhvr>
                                      <p:tavLst>
                                        <p:tav tm="0">
                                          <p:val>
                                            <p:strVal val="ppt_h"/>
                                          </p:val>
                                        </p:tav>
                                        <p:tav tm="100000">
                                          <p:val>
                                            <p:fltVal val="0"/>
                                          </p:val>
                                        </p:tav>
                                      </p:tavLst>
                                    </p:anim>
                                    <p:animEffect transition="out" filter="fade">
                                      <p:cBhvr>
                                        <p:cTn id="22" dur="500"/>
                                        <p:tgtEl>
                                          <p:spTgt spid="16406"/>
                                        </p:tgtEl>
                                      </p:cBhvr>
                                    </p:animEffect>
                                    <p:set>
                                      <p:cBhvr>
                                        <p:cTn id="23" dur="1" fill="hold">
                                          <p:stCondLst>
                                            <p:cond delay="499"/>
                                          </p:stCondLst>
                                        </p:cTn>
                                        <p:tgtEl>
                                          <p:spTgt spid="16406"/>
                                        </p:tgtEl>
                                        <p:attrNameLst>
                                          <p:attrName>style.visibility</p:attrName>
                                        </p:attrNameLst>
                                      </p:cBhvr>
                                      <p:to>
                                        <p:strVal val="hidden"/>
                                      </p:to>
                                    </p:set>
                                  </p:childTnLst>
                                </p:cTn>
                              </p:par>
                            </p:childTnLst>
                          </p:cTn>
                        </p:par>
                        <p:par>
                          <p:cTn id="24" fill="hold">
                            <p:stCondLst>
                              <p:cond delay="500"/>
                            </p:stCondLst>
                            <p:childTnLst>
                              <p:par>
                                <p:cTn id="25" presetID="53" presetClass="exit" presetSubtype="16" fill="hold" grpId="1" nodeType="afterEffect">
                                  <p:stCondLst>
                                    <p:cond delay="0"/>
                                  </p:stCondLst>
                                  <p:childTnLst>
                                    <p:anim calcmode="lin" valueType="num">
                                      <p:cBhvr>
                                        <p:cTn id="26" dur="500"/>
                                        <p:tgtEl>
                                          <p:spTgt spid="16405"/>
                                        </p:tgtEl>
                                        <p:attrNameLst>
                                          <p:attrName>ppt_w</p:attrName>
                                        </p:attrNameLst>
                                      </p:cBhvr>
                                      <p:tavLst>
                                        <p:tav tm="0">
                                          <p:val>
                                            <p:strVal val="ppt_w"/>
                                          </p:val>
                                        </p:tav>
                                        <p:tav tm="100000">
                                          <p:val>
                                            <p:fltVal val="0"/>
                                          </p:val>
                                        </p:tav>
                                      </p:tavLst>
                                    </p:anim>
                                    <p:anim calcmode="lin" valueType="num">
                                      <p:cBhvr>
                                        <p:cTn id="27" dur="500"/>
                                        <p:tgtEl>
                                          <p:spTgt spid="16405"/>
                                        </p:tgtEl>
                                        <p:attrNameLst>
                                          <p:attrName>ppt_h</p:attrName>
                                        </p:attrNameLst>
                                      </p:cBhvr>
                                      <p:tavLst>
                                        <p:tav tm="0">
                                          <p:val>
                                            <p:strVal val="ppt_h"/>
                                          </p:val>
                                        </p:tav>
                                        <p:tav tm="100000">
                                          <p:val>
                                            <p:fltVal val="0"/>
                                          </p:val>
                                        </p:tav>
                                      </p:tavLst>
                                    </p:anim>
                                    <p:animEffect transition="out" filter="fade">
                                      <p:cBhvr>
                                        <p:cTn id="28" dur="500"/>
                                        <p:tgtEl>
                                          <p:spTgt spid="16405"/>
                                        </p:tgtEl>
                                      </p:cBhvr>
                                    </p:animEffect>
                                    <p:set>
                                      <p:cBhvr>
                                        <p:cTn id="29" dur="1" fill="hold">
                                          <p:stCondLst>
                                            <p:cond delay="499"/>
                                          </p:stCondLst>
                                        </p:cTn>
                                        <p:tgtEl>
                                          <p:spTgt spid="1640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402"/>
                                        </p:tgtEl>
                                        <p:attrNameLst>
                                          <p:attrName>style.visibility</p:attrName>
                                        </p:attrNameLst>
                                      </p:cBhvr>
                                      <p:to>
                                        <p:strVal val="visible"/>
                                      </p:to>
                                    </p:set>
                                    <p:anim calcmode="lin" valueType="num">
                                      <p:cBhvr additive="base">
                                        <p:cTn id="34" dur="500" fill="hold"/>
                                        <p:tgtEl>
                                          <p:spTgt spid="16402"/>
                                        </p:tgtEl>
                                        <p:attrNameLst>
                                          <p:attrName>ppt_x</p:attrName>
                                        </p:attrNameLst>
                                      </p:cBhvr>
                                      <p:tavLst>
                                        <p:tav tm="0">
                                          <p:val>
                                            <p:strVal val="#ppt_x"/>
                                          </p:val>
                                        </p:tav>
                                        <p:tav tm="100000">
                                          <p:val>
                                            <p:strVal val="#ppt_x"/>
                                          </p:val>
                                        </p:tav>
                                      </p:tavLst>
                                    </p:anim>
                                    <p:anim calcmode="lin" valueType="num">
                                      <p:cBhvr additive="base">
                                        <p:cTn id="35" dur="500" fill="hold"/>
                                        <p:tgtEl>
                                          <p:spTgt spid="1640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2" nodeType="clickEffect">
                                  <p:stCondLst>
                                    <p:cond delay="0"/>
                                  </p:stCondLst>
                                  <p:childTnLst>
                                    <p:set>
                                      <p:cBhvr>
                                        <p:cTn id="39" dur="1" fill="hold">
                                          <p:stCondLst>
                                            <p:cond delay="0"/>
                                          </p:stCondLst>
                                        </p:cTn>
                                        <p:tgtEl>
                                          <p:spTgt spid="16405"/>
                                        </p:tgtEl>
                                        <p:attrNameLst>
                                          <p:attrName>style.visibility</p:attrName>
                                        </p:attrNameLst>
                                      </p:cBhvr>
                                      <p:to>
                                        <p:strVal val="visible"/>
                                      </p:to>
                                    </p:set>
                                    <p:anim calcmode="lin" valueType="num">
                                      <p:cBhvr additive="base">
                                        <p:cTn id="40" dur="500" fill="hold"/>
                                        <p:tgtEl>
                                          <p:spTgt spid="16405"/>
                                        </p:tgtEl>
                                        <p:attrNameLst>
                                          <p:attrName>ppt_x</p:attrName>
                                        </p:attrNameLst>
                                      </p:cBhvr>
                                      <p:tavLst>
                                        <p:tav tm="0">
                                          <p:val>
                                            <p:strVal val="1+#ppt_w/2"/>
                                          </p:val>
                                        </p:tav>
                                        <p:tav tm="100000">
                                          <p:val>
                                            <p:strVal val="#ppt_x"/>
                                          </p:val>
                                        </p:tav>
                                      </p:tavLst>
                                    </p:anim>
                                    <p:anim calcmode="lin" valueType="num">
                                      <p:cBhvr additive="base">
                                        <p:cTn id="41" dur="500" fill="hold"/>
                                        <p:tgtEl>
                                          <p:spTgt spid="16405"/>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6408"/>
                                        </p:tgtEl>
                                        <p:attrNameLst>
                                          <p:attrName>style.visibility</p:attrName>
                                        </p:attrNameLst>
                                      </p:cBhvr>
                                      <p:to>
                                        <p:strVal val="visible"/>
                                      </p:to>
                                    </p:set>
                                    <p:anim calcmode="lin" valueType="num">
                                      <p:cBhvr additive="base">
                                        <p:cTn id="45" dur="500" fill="hold"/>
                                        <p:tgtEl>
                                          <p:spTgt spid="16408"/>
                                        </p:tgtEl>
                                        <p:attrNameLst>
                                          <p:attrName>ppt_x</p:attrName>
                                        </p:attrNameLst>
                                      </p:cBhvr>
                                      <p:tavLst>
                                        <p:tav tm="0">
                                          <p:val>
                                            <p:strVal val="1+#ppt_w/2"/>
                                          </p:val>
                                        </p:tav>
                                        <p:tav tm="100000">
                                          <p:val>
                                            <p:strVal val="#ppt_x"/>
                                          </p:val>
                                        </p:tav>
                                      </p:tavLst>
                                    </p:anim>
                                    <p:anim calcmode="lin" valueType="num">
                                      <p:cBhvr additive="base">
                                        <p:cTn id="46" dur="500" fill="hold"/>
                                        <p:tgtEl>
                                          <p:spTgt spid="16408"/>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 presetClass="entr" presetSubtype="2" fill="hold" grpId="0" nodeType="afterEffect">
                                  <p:stCondLst>
                                    <p:cond delay="0"/>
                                  </p:stCondLst>
                                  <p:childTnLst>
                                    <p:set>
                                      <p:cBhvr>
                                        <p:cTn id="49" dur="1" fill="hold">
                                          <p:stCondLst>
                                            <p:cond delay="0"/>
                                          </p:stCondLst>
                                        </p:cTn>
                                        <p:tgtEl>
                                          <p:spTgt spid="16409"/>
                                        </p:tgtEl>
                                        <p:attrNameLst>
                                          <p:attrName>style.visibility</p:attrName>
                                        </p:attrNameLst>
                                      </p:cBhvr>
                                      <p:to>
                                        <p:strVal val="visible"/>
                                      </p:to>
                                    </p:set>
                                    <p:anim calcmode="lin" valueType="num">
                                      <p:cBhvr additive="base">
                                        <p:cTn id="50" dur="500" fill="hold"/>
                                        <p:tgtEl>
                                          <p:spTgt spid="16409"/>
                                        </p:tgtEl>
                                        <p:attrNameLst>
                                          <p:attrName>ppt_x</p:attrName>
                                        </p:attrNameLst>
                                      </p:cBhvr>
                                      <p:tavLst>
                                        <p:tav tm="0">
                                          <p:val>
                                            <p:strVal val="1+#ppt_w/2"/>
                                          </p:val>
                                        </p:tav>
                                        <p:tav tm="100000">
                                          <p:val>
                                            <p:strVal val="#ppt_x"/>
                                          </p:val>
                                        </p:tav>
                                      </p:tavLst>
                                    </p:anim>
                                    <p:anim calcmode="lin" valueType="num">
                                      <p:cBhvr additive="base">
                                        <p:cTn id="51" dur="500" fill="hold"/>
                                        <p:tgtEl>
                                          <p:spTgt spid="164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bldLvl="0" animBg="1"/>
      <p:bldP spid="16405" grpId="1" bldLvl="0" animBg="1"/>
      <p:bldP spid="16405" grpId="2" bldLvl="0" animBg="1"/>
      <p:bldP spid="16406" grpId="0" bldLvl="0"/>
      <p:bldP spid="16406" grpId="1" bldLvl="0"/>
      <p:bldP spid="16408" grpId="0" bldLvl="0"/>
      <p:bldP spid="16409"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8"/>
          <p:cNvSpPr/>
          <p:nvPr/>
        </p:nvSpPr>
        <p:spPr>
          <a:xfrm>
            <a:off x="11150871" y="2368826"/>
            <a:ext cx="572939" cy="304721"/>
          </a:xfrm>
          <a:prstGeom prst="rect">
            <a:avLst/>
          </a:prstGeom>
          <a:noFill/>
          <a:ln w="38100" cap="flat" cmpd="sng">
            <a:solidFill>
              <a:srgbClr val="FF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16389"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6394"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7"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20345" y="921385"/>
            <a:ext cx="11543030" cy="5466715"/>
          </a:xfrm>
          <a:prstGeom prst="rect">
            <a:avLst/>
          </a:prstGeom>
        </p:spPr>
      </p:pic>
      <p:sp>
        <p:nvSpPr>
          <p:cNvPr id="16398"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5" name="Rectangle 5"/>
          <p:cNvSpPr/>
          <p:nvPr/>
        </p:nvSpPr>
        <p:spPr>
          <a:xfrm>
            <a:off x="9470147" y="921403"/>
            <a:ext cx="2694873" cy="5875395"/>
          </a:xfrm>
          <a:prstGeom prst="rect">
            <a:avLst/>
          </a:prstGeom>
          <a:solidFill>
            <a:srgbClr val="CCECFF">
              <a:alpha val="87999"/>
            </a:srgbClr>
          </a:solidFill>
          <a:ln w="9525" cap="flat" cmpd="sng">
            <a:solidFill>
              <a:srgbClr val="CCECFF"/>
            </a:solidFill>
            <a:prstDash val="solid"/>
            <a:miter/>
            <a:headEnd type="none" w="med" len="med"/>
            <a:tailEnd type="none" w="med" len="med"/>
          </a:ln>
        </p:spPr>
        <p:txBody>
          <a:bodyPr wrap="none" anchor="ctr"/>
          <a:lstStyle/>
          <a:p>
            <a:pPr lvl="0" algn="ctr" eaLnBrk="1" hangingPunct="1"/>
            <a:endParaRPr lang="zh-CN" altLang="en-US" dirty="0">
              <a:latin typeface="Arial" panose="020B0604020202020204" pitchFamily="34" charset="0"/>
              <a:ea typeface="宋体" panose="02010600030101010101" pitchFamily="2" charset="-122"/>
            </a:endParaRPr>
          </a:p>
        </p:txBody>
      </p:sp>
      <p:sp>
        <p:nvSpPr>
          <p:cNvPr id="16406" name="Text Box 6"/>
          <p:cNvSpPr txBox="1"/>
          <p:nvPr/>
        </p:nvSpPr>
        <p:spPr>
          <a:xfrm>
            <a:off x="9514585" y="1348330"/>
            <a:ext cx="2296514" cy="2246630"/>
          </a:xfrm>
          <a:prstGeom prst="rect">
            <a:avLst/>
          </a:prstGeom>
          <a:noFill/>
          <a:ln w="9525">
            <a:noFill/>
          </a:ln>
        </p:spPr>
        <p:txBody>
          <a:bodyPr>
            <a:spAutoFit/>
          </a:bodyPr>
          <a:lstStyle/>
          <a:p>
            <a:pPr lvl="0" eaLnBrk="1" hangingPunct="1"/>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作者发文检索</a:t>
            </a:r>
            <a:r>
              <a:rPr lang="zh-CN" altLang="en-US" sz="2000" b="1" dirty="0">
                <a:latin typeface="微软雅黑" panose="020B0503020204020204" pitchFamily="34" charset="-122"/>
                <a:ea typeface="微软雅黑" panose="020B0503020204020204" pitchFamily="34" charset="-122"/>
              </a:rPr>
              <a:t>：可</a:t>
            </a:r>
            <a:r>
              <a:rPr lang="zh-CN" altLang="en-US" sz="2000" b="1" dirty="0" smtClean="0">
                <a:latin typeface="微软雅黑" panose="020B0503020204020204" pitchFamily="34" charset="-122"/>
                <a:ea typeface="微软雅黑" panose="020B0503020204020204" pitchFamily="34" charset="-122"/>
              </a:rPr>
              <a:t>同时作者姓名及作者单位，检索相关作者的文献，也可只输入作者单位，检索该单位发文情况</a:t>
            </a:r>
            <a:endParaRPr lang="zh-CN" altLang="en-US" sz="2000" dirty="0">
              <a:latin typeface="微软雅黑" panose="020B0503020204020204" pitchFamily="34" charset="-122"/>
              <a:ea typeface="微软雅黑" panose="020B0503020204020204" pitchFamily="34" charset="-122"/>
            </a:endParaRPr>
          </a:p>
        </p:txBody>
      </p:sp>
      <p:sp>
        <p:nvSpPr>
          <p:cNvPr id="16407" name="Text Box 7"/>
          <p:cNvSpPr txBox="1"/>
          <p:nvPr/>
        </p:nvSpPr>
        <p:spPr>
          <a:xfrm>
            <a:off x="9795499" y="4743108"/>
            <a:ext cx="2252077" cy="1310640"/>
          </a:xfrm>
          <a:prstGeom prst="rect">
            <a:avLst/>
          </a:prstGeom>
          <a:noFill/>
          <a:ln w="9525">
            <a:noFill/>
          </a:ln>
        </p:spPr>
        <p:txBody>
          <a:bodyPr>
            <a:spAutoFit/>
          </a:bodyPr>
          <a:lstStyle/>
          <a:p>
            <a:pPr lvl="0" eaLnBrk="1" hangingPunct="1"/>
            <a:r>
              <a:rPr lang="zh-CN" altLang="en-US" sz="2000" b="1" dirty="0">
                <a:latin typeface="+mn-ea"/>
                <a:ea typeface="+mn-ea"/>
              </a:rPr>
              <a:t>   </a:t>
            </a:r>
            <a:r>
              <a:rPr lang="zh-CN" altLang="en-US" sz="2000" b="1" dirty="0" smtClean="0">
                <a:latin typeface="+mn-ea"/>
                <a:ea typeface="+mn-ea"/>
              </a:rPr>
              <a:t>既可以精确的了解某位作者的发我情况，也可以了解单位发文详情</a:t>
            </a:r>
            <a:endParaRPr lang="zh-CN" altLang="en-US" sz="2000" b="1" dirty="0">
              <a:latin typeface="+mn-ea"/>
              <a:ea typeface="+mn-ea"/>
            </a:endParaRPr>
          </a:p>
        </p:txBody>
      </p:sp>
      <p:grpSp>
        <p:nvGrpSpPr>
          <p:cNvPr id="4" name="组合 3"/>
          <p:cNvGrpSpPr/>
          <p:nvPr/>
        </p:nvGrpSpPr>
        <p:grpSpPr>
          <a:xfrm>
            <a:off x="935990" y="173355"/>
            <a:ext cx="3951605" cy="598170"/>
            <a:chOff x="1474" y="273"/>
            <a:chExt cx="6223" cy="942"/>
          </a:xfrm>
        </p:grpSpPr>
        <p:grpSp>
          <p:nvGrpSpPr>
            <p:cNvPr id="13325" name="组合 10"/>
            <p:cNvGrpSpPr/>
            <p:nvPr/>
          </p:nvGrpSpPr>
          <p:grpSpPr>
            <a:xfrm>
              <a:off x="1474" y="273"/>
              <a:ext cx="6223" cy="877"/>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757" y="307"/>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4175" y="557"/>
              <a:ext cx="2688" cy="658"/>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作者发文检索</a:t>
              </a:r>
              <a:endParaRPr lang="zh-CN" altLang="en-US" sz="200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wipe(right)">
                                      <p:cBhvr>
                                        <p:cTn id="7" dur="500"/>
                                        <p:tgtEl>
                                          <p:spTgt spid="1640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06"/>
                                        </p:tgtEl>
                                        <p:attrNameLst>
                                          <p:attrName>style.visibility</p:attrName>
                                        </p:attrNameLst>
                                      </p:cBhvr>
                                      <p:to>
                                        <p:strVal val="visible"/>
                                      </p:to>
                                    </p:set>
                                    <p:animEffect transition="in" filter="fade">
                                      <p:cBhvr>
                                        <p:cTn id="11" dur="2000"/>
                                        <p:tgtEl>
                                          <p:spTgt spid="1640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6407"/>
                                        </p:tgtEl>
                                        <p:attrNameLst>
                                          <p:attrName>style.visibility</p:attrName>
                                        </p:attrNameLst>
                                      </p:cBhvr>
                                      <p:to>
                                        <p:strVal val="visible"/>
                                      </p:to>
                                    </p:set>
                                    <p:animEffect transition="in" filter="fade">
                                      <p:cBhvr>
                                        <p:cTn id="15" dur="2000"/>
                                        <p:tgtEl>
                                          <p:spTgt spid="1640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16" fill="hold" grpId="1" nodeType="clickEffect">
                                  <p:stCondLst>
                                    <p:cond delay="0"/>
                                  </p:stCondLst>
                                  <p:childTnLst>
                                    <p:anim calcmode="lin" valueType="num">
                                      <p:cBhvr>
                                        <p:cTn id="19" dur="500"/>
                                        <p:tgtEl>
                                          <p:spTgt spid="16406"/>
                                        </p:tgtEl>
                                        <p:attrNameLst>
                                          <p:attrName>ppt_w</p:attrName>
                                        </p:attrNameLst>
                                      </p:cBhvr>
                                      <p:tavLst>
                                        <p:tav tm="0">
                                          <p:val>
                                            <p:strVal val="ppt_w"/>
                                          </p:val>
                                        </p:tav>
                                        <p:tav tm="100000">
                                          <p:val>
                                            <p:fltVal val="0"/>
                                          </p:val>
                                        </p:tav>
                                      </p:tavLst>
                                    </p:anim>
                                    <p:anim calcmode="lin" valueType="num">
                                      <p:cBhvr>
                                        <p:cTn id="20" dur="500"/>
                                        <p:tgtEl>
                                          <p:spTgt spid="16406"/>
                                        </p:tgtEl>
                                        <p:attrNameLst>
                                          <p:attrName>ppt_h</p:attrName>
                                        </p:attrNameLst>
                                      </p:cBhvr>
                                      <p:tavLst>
                                        <p:tav tm="0">
                                          <p:val>
                                            <p:strVal val="ppt_h"/>
                                          </p:val>
                                        </p:tav>
                                        <p:tav tm="100000">
                                          <p:val>
                                            <p:fltVal val="0"/>
                                          </p:val>
                                        </p:tav>
                                      </p:tavLst>
                                    </p:anim>
                                    <p:animEffect transition="out" filter="fade">
                                      <p:cBhvr>
                                        <p:cTn id="21" dur="500"/>
                                        <p:tgtEl>
                                          <p:spTgt spid="16406"/>
                                        </p:tgtEl>
                                      </p:cBhvr>
                                    </p:animEffect>
                                    <p:set>
                                      <p:cBhvr>
                                        <p:cTn id="22" dur="1" fill="hold">
                                          <p:stCondLst>
                                            <p:cond delay="499"/>
                                          </p:stCondLst>
                                        </p:cTn>
                                        <p:tgtEl>
                                          <p:spTgt spid="16406"/>
                                        </p:tgtEl>
                                        <p:attrNameLst>
                                          <p:attrName>style.visibility</p:attrName>
                                        </p:attrNameLst>
                                      </p:cBhvr>
                                      <p:to>
                                        <p:strVal val="hidden"/>
                                      </p:to>
                                    </p:set>
                                  </p:childTnLst>
                                </p:cTn>
                              </p:par>
                            </p:childTnLst>
                          </p:cTn>
                        </p:par>
                        <p:par>
                          <p:cTn id="23" fill="hold">
                            <p:stCondLst>
                              <p:cond delay="500"/>
                            </p:stCondLst>
                            <p:childTnLst>
                              <p:par>
                                <p:cTn id="24" presetID="53" presetClass="exit" presetSubtype="16" fill="hold" grpId="1" nodeType="afterEffect">
                                  <p:stCondLst>
                                    <p:cond delay="0"/>
                                  </p:stCondLst>
                                  <p:childTnLst>
                                    <p:anim calcmode="lin" valueType="num">
                                      <p:cBhvr>
                                        <p:cTn id="25" dur="500"/>
                                        <p:tgtEl>
                                          <p:spTgt spid="16407"/>
                                        </p:tgtEl>
                                        <p:attrNameLst>
                                          <p:attrName>ppt_w</p:attrName>
                                        </p:attrNameLst>
                                      </p:cBhvr>
                                      <p:tavLst>
                                        <p:tav tm="0">
                                          <p:val>
                                            <p:strVal val="ppt_w"/>
                                          </p:val>
                                        </p:tav>
                                        <p:tav tm="100000">
                                          <p:val>
                                            <p:fltVal val="0"/>
                                          </p:val>
                                        </p:tav>
                                      </p:tavLst>
                                    </p:anim>
                                    <p:anim calcmode="lin" valueType="num">
                                      <p:cBhvr>
                                        <p:cTn id="26" dur="500"/>
                                        <p:tgtEl>
                                          <p:spTgt spid="16407"/>
                                        </p:tgtEl>
                                        <p:attrNameLst>
                                          <p:attrName>ppt_h</p:attrName>
                                        </p:attrNameLst>
                                      </p:cBhvr>
                                      <p:tavLst>
                                        <p:tav tm="0">
                                          <p:val>
                                            <p:strVal val="ppt_h"/>
                                          </p:val>
                                        </p:tav>
                                        <p:tav tm="100000">
                                          <p:val>
                                            <p:fltVal val="0"/>
                                          </p:val>
                                        </p:tav>
                                      </p:tavLst>
                                    </p:anim>
                                    <p:animEffect transition="out" filter="fade">
                                      <p:cBhvr>
                                        <p:cTn id="27" dur="500"/>
                                        <p:tgtEl>
                                          <p:spTgt spid="16407"/>
                                        </p:tgtEl>
                                      </p:cBhvr>
                                    </p:animEffect>
                                    <p:set>
                                      <p:cBhvr>
                                        <p:cTn id="28" dur="1" fill="hold">
                                          <p:stCondLst>
                                            <p:cond delay="499"/>
                                          </p:stCondLst>
                                        </p:cTn>
                                        <p:tgtEl>
                                          <p:spTgt spid="16407"/>
                                        </p:tgtEl>
                                        <p:attrNameLst>
                                          <p:attrName>style.visibility</p:attrName>
                                        </p:attrNameLst>
                                      </p:cBhvr>
                                      <p:to>
                                        <p:strVal val="hidden"/>
                                      </p:to>
                                    </p:set>
                                  </p:childTnLst>
                                </p:cTn>
                              </p:par>
                            </p:childTnLst>
                          </p:cTn>
                        </p:par>
                        <p:par>
                          <p:cTn id="29" fill="hold">
                            <p:stCondLst>
                              <p:cond delay="1000"/>
                            </p:stCondLst>
                            <p:childTnLst>
                              <p:par>
                                <p:cTn id="30" presetID="53" presetClass="exit" presetSubtype="16" fill="hold" grpId="1" nodeType="afterEffect">
                                  <p:stCondLst>
                                    <p:cond delay="0"/>
                                  </p:stCondLst>
                                  <p:childTnLst>
                                    <p:anim calcmode="lin" valueType="num">
                                      <p:cBhvr>
                                        <p:cTn id="31" dur="500"/>
                                        <p:tgtEl>
                                          <p:spTgt spid="16405"/>
                                        </p:tgtEl>
                                        <p:attrNameLst>
                                          <p:attrName>ppt_w</p:attrName>
                                        </p:attrNameLst>
                                      </p:cBhvr>
                                      <p:tavLst>
                                        <p:tav tm="0">
                                          <p:val>
                                            <p:strVal val="ppt_w"/>
                                          </p:val>
                                        </p:tav>
                                        <p:tav tm="100000">
                                          <p:val>
                                            <p:fltVal val="0"/>
                                          </p:val>
                                        </p:tav>
                                      </p:tavLst>
                                    </p:anim>
                                    <p:anim calcmode="lin" valueType="num">
                                      <p:cBhvr>
                                        <p:cTn id="32" dur="500"/>
                                        <p:tgtEl>
                                          <p:spTgt spid="16405"/>
                                        </p:tgtEl>
                                        <p:attrNameLst>
                                          <p:attrName>ppt_h</p:attrName>
                                        </p:attrNameLst>
                                      </p:cBhvr>
                                      <p:tavLst>
                                        <p:tav tm="0">
                                          <p:val>
                                            <p:strVal val="ppt_h"/>
                                          </p:val>
                                        </p:tav>
                                        <p:tav tm="100000">
                                          <p:val>
                                            <p:fltVal val="0"/>
                                          </p:val>
                                        </p:tav>
                                      </p:tavLst>
                                    </p:anim>
                                    <p:animEffect transition="out" filter="fade">
                                      <p:cBhvr>
                                        <p:cTn id="33" dur="500"/>
                                        <p:tgtEl>
                                          <p:spTgt spid="16405"/>
                                        </p:tgtEl>
                                      </p:cBhvr>
                                    </p:animEffect>
                                    <p:set>
                                      <p:cBhvr>
                                        <p:cTn id="34" dur="1" fill="hold">
                                          <p:stCondLst>
                                            <p:cond delay="499"/>
                                          </p:stCondLst>
                                        </p:cTn>
                                        <p:tgtEl>
                                          <p:spTgt spid="164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bldLvl="0" animBg="1"/>
      <p:bldP spid="16405" grpId="1" bldLvl="0" animBg="1"/>
      <p:bldP spid="16406" grpId="0" bldLvl="0"/>
      <p:bldP spid="16406" grpId="1" bldLvl="0"/>
      <p:bldP spid="16407" grpId="0" bldLvl="0"/>
      <p:bldP spid="16407" grpId="1"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8"/>
          <p:cNvSpPr/>
          <p:nvPr/>
        </p:nvSpPr>
        <p:spPr>
          <a:xfrm>
            <a:off x="11150871" y="2368826"/>
            <a:ext cx="572939" cy="304721"/>
          </a:xfrm>
          <a:prstGeom prst="rect">
            <a:avLst/>
          </a:prstGeom>
          <a:noFill/>
          <a:ln w="38100" cap="flat" cmpd="sng">
            <a:solidFill>
              <a:srgbClr val="FF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16389"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6394"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94945" y="908050"/>
            <a:ext cx="11476355" cy="5514340"/>
          </a:xfrm>
          <a:prstGeom prst="rect">
            <a:avLst/>
          </a:prstGeom>
        </p:spPr>
      </p:pic>
      <p:sp>
        <p:nvSpPr>
          <p:cNvPr id="16397"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矩形 8"/>
          <p:cNvSpPr/>
          <p:nvPr/>
        </p:nvSpPr>
        <p:spPr>
          <a:xfrm>
            <a:off x="453907" y="18086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5" name="Rectangle 5"/>
          <p:cNvSpPr/>
          <p:nvPr/>
        </p:nvSpPr>
        <p:spPr>
          <a:xfrm>
            <a:off x="9470147" y="921403"/>
            <a:ext cx="2694873" cy="5875395"/>
          </a:xfrm>
          <a:prstGeom prst="rect">
            <a:avLst/>
          </a:prstGeom>
          <a:solidFill>
            <a:srgbClr val="CCECFF">
              <a:alpha val="87999"/>
            </a:srgbClr>
          </a:solidFill>
          <a:ln w="9525" cap="flat" cmpd="sng">
            <a:solidFill>
              <a:srgbClr val="CCECFF"/>
            </a:solidFill>
            <a:prstDash val="solid"/>
            <a:miter/>
            <a:headEnd type="none" w="med" len="med"/>
            <a:tailEnd type="none" w="med" len="med"/>
          </a:ln>
        </p:spPr>
        <p:txBody>
          <a:bodyPr wrap="none" anchor="ctr"/>
          <a:lstStyle/>
          <a:p>
            <a:pPr lvl="0" algn="ctr" eaLnBrk="1" hangingPunct="1"/>
            <a:endParaRPr lang="zh-CN" altLang="en-US" dirty="0">
              <a:latin typeface="Arial" panose="020B0604020202020204" pitchFamily="34" charset="0"/>
              <a:ea typeface="宋体" panose="02010600030101010101" pitchFamily="2" charset="-122"/>
            </a:endParaRPr>
          </a:p>
        </p:txBody>
      </p:sp>
      <p:sp>
        <p:nvSpPr>
          <p:cNvPr id="16406" name="Text Box 6"/>
          <p:cNvSpPr txBox="1"/>
          <p:nvPr/>
        </p:nvSpPr>
        <p:spPr>
          <a:xfrm>
            <a:off x="9514585" y="1348330"/>
            <a:ext cx="2296514" cy="2246630"/>
          </a:xfrm>
          <a:prstGeom prst="rect">
            <a:avLst/>
          </a:prstGeom>
          <a:noFill/>
          <a:ln w="9525">
            <a:noFill/>
          </a:ln>
        </p:spPr>
        <p:txBody>
          <a:bodyPr>
            <a:spAutoFit/>
          </a:bodyPr>
          <a:lstStyle/>
          <a:p>
            <a:pPr lvl="0" eaLnBrk="1" hangingPunct="1"/>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句子检索：可以检索同一句话或者同一段话中包含某两个词语的文章，这两个词语可以是相关的也可以是不相关的。</a:t>
            </a:r>
            <a:endParaRPr lang="zh-CN" altLang="en-US" sz="2000" dirty="0">
              <a:latin typeface="微软雅黑" panose="020B0503020204020204" pitchFamily="34" charset="-122"/>
              <a:ea typeface="微软雅黑" panose="020B0503020204020204" pitchFamily="34" charset="-122"/>
            </a:endParaRPr>
          </a:p>
        </p:txBody>
      </p:sp>
      <p:sp>
        <p:nvSpPr>
          <p:cNvPr id="16407" name="Text Box 7"/>
          <p:cNvSpPr txBox="1"/>
          <p:nvPr/>
        </p:nvSpPr>
        <p:spPr>
          <a:xfrm>
            <a:off x="9795499" y="4743108"/>
            <a:ext cx="2252077" cy="1920240"/>
          </a:xfrm>
          <a:prstGeom prst="rect">
            <a:avLst/>
          </a:prstGeom>
          <a:noFill/>
          <a:ln w="9525">
            <a:noFill/>
          </a:ln>
        </p:spPr>
        <p:txBody>
          <a:bodyPr>
            <a:spAutoFit/>
          </a:bodyPr>
          <a:lstStyle/>
          <a:p>
            <a:pPr lvl="0" eaLnBrk="1" hangingPunct="1"/>
            <a:r>
              <a:rPr lang="zh-CN" altLang="en-US" sz="2000" b="1" dirty="0">
                <a:latin typeface="+mn-ea"/>
                <a:ea typeface="+mn-ea"/>
              </a:rPr>
              <a:t>   </a:t>
            </a:r>
            <a:r>
              <a:rPr lang="zh-CN" altLang="en-US" sz="2000" b="1" dirty="0" smtClean="0">
                <a:latin typeface="+mn-ea"/>
                <a:ea typeface="+mn-ea"/>
              </a:rPr>
              <a:t>句子检索，通过检索同一句话中包含不相关的两个词语，可以帮助我们扩散思维，头脑风暴。</a:t>
            </a:r>
            <a:endParaRPr lang="zh-CN" altLang="en-US" sz="2000" b="1" dirty="0">
              <a:latin typeface="+mn-ea"/>
              <a:ea typeface="+mn-ea"/>
            </a:endParaRPr>
          </a:p>
        </p:txBody>
      </p:sp>
      <p:grpSp>
        <p:nvGrpSpPr>
          <p:cNvPr id="4" name="组合 3"/>
          <p:cNvGrpSpPr/>
          <p:nvPr/>
        </p:nvGrpSpPr>
        <p:grpSpPr>
          <a:xfrm>
            <a:off x="920750" y="173355"/>
            <a:ext cx="3951605" cy="598170"/>
            <a:chOff x="1474" y="273"/>
            <a:chExt cx="6223" cy="942"/>
          </a:xfrm>
        </p:grpSpPr>
        <p:grpSp>
          <p:nvGrpSpPr>
            <p:cNvPr id="13325" name="组合 10"/>
            <p:cNvGrpSpPr/>
            <p:nvPr/>
          </p:nvGrpSpPr>
          <p:grpSpPr>
            <a:xfrm>
              <a:off x="1474" y="273"/>
              <a:ext cx="6223" cy="877"/>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757" y="307"/>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4175" y="557"/>
              <a:ext cx="1888" cy="658"/>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句子检索</a:t>
              </a:r>
              <a:endParaRPr lang="zh-CN" altLang="en-US" sz="2000">
                <a:solidFill>
                  <a:schemeClr val="tx2"/>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wipe(right)">
                                      <p:cBhvr>
                                        <p:cTn id="7" dur="500"/>
                                        <p:tgtEl>
                                          <p:spTgt spid="1640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06"/>
                                        </p:tgtEl>
                                        <p:attrNameLst>
                                          <p:attrName>style.visibility</p:attrName>
                                        </p:attrNameLst>
                                      </p:cBhvr>
                                      <p:to>
                                        <p:strVal val="visible"/>
                                      </p:to>
                                    </p:set>
                                    <p:animEffect transition="in" filter="fade">
                                      <p:cBhvr>
                                        <p:cTn id="11" dur="2000"/>
                                        <p:tgtEl>
                                          <p:spTgt spid="1640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6407"/>
                                        </p:tgtEl>
                                        <p:attrNameLst>
                                          <p:attrName>style.visibility</p:attrName>
                                        </p:attrNameLst>
                                      </p:cBhvr>
                                      <p:to>
                                        <p:strVal val="visible"/>
                                      </p:to>
                                    </p:set>
                                    <p:animEffect transition="in" filter="fade">
                                      <p:cBhvr>
                                        <p:cTn id="15" dur="2000"/>
                                        <p:tgtEl>
                                          <p:spTgt spid="1640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16" fill="hold" grpId="1" nodeType="clickEffect">
                                  <p:stCondLst>
                                    <p:cond delay="0"/>
                                  </p:stCondLst>
                                  <p:childTnLst>
                                    <p:anim calcmode="lin" valueType="num">
                                      <p:cBhvr>
                                        <p:cTn id="19" dur="500"/>
                                        <p:tgtEl>
                                          <p:spTgt spid="16406"/>
                                        </p:tgtEl>
                                        <p:attrNameLst>
                                          <p:attrName>ppt_w</p:attrName>
                                        </p:attrNameLst>
                                      </p:cBhvr>
                                      <p:tavLst>
                                        <p:tav tm="0">
                                          <p:val>
                                            <p:strVal val="ppt_w"/>
                                          </p:val>
                                        </p:tav>
                                        <p:tav tm="100000">
                                          <p:val>
                                            <p:fltVal val="0"/>
                                          </p:val>
                                        </p:tav>
                                      </p:tavLst>
                                    </p:anim>
                                    <p:anim calcmode="lin" valueType="num">
                                      <p:cBhvr>
                                        <p:cTn id="20" dur="500"/>
                                        <p:tgtEl>
                                          <p:spTgt spid="16406"/>
                                        </p:tgtEl>
                                        <p:attrNameLst>
                                          <p:attrName>ppt_h</p:attrName>
                                        </p:attrNameLst>
                                      </p:cBhvr>
                                      <p:tavLst>
                                        <p:tav tm="0">
                                          <p:val>
                                            <p:strVal val="ppt_h"/>
                                          </p:val>
                                        </p:tav>
                                        <p:tav tm="100000">
                                          <p:val>
                                            <p:fltVal val="0"/>
                                          </p:val>
                                        </p:tav>
                                      </p:tavLst>
                                    </p:anim>
                                    <p:animEffect transition="out" filter="fade">
                                      <p:cBhvr>
                                        <p:cTn id="21" dur="500"/>
                                        <p:tgtEl>
                                          <p:spTgt spid="16406"/>
                                        </p:tgtEl>
                                      </p:cBhvr>
                                    </p:animEffect>
                                    <p:set>
                                      <p:cBhvr>
                                        <p:cTn id="22" dur="1" fill="hold">
                                          <p:stCondLst>
                                            <p:cond delay="499"/>
                                          </p:stCondLst>
                                        </p:cTn>
                                        <p:tgtEl>
                                          <p:spTgt spid="16406"/>
                                        </p:tgtEl>
                                        <p:attrNameLst>
                                          <p:attrName>style.visibility</p:attrName>
                                        </p:attrNameLst>
                                      </p:cBhvr>
                                      <p:to>
                                        <p:strVal val="hidden"/>
                                      </p:to>
                                    </p:set>
                                  </p:childTnLst>
                                </p:cTn>
                              </p:par>
                            </p:childTnLst>
                          </p:cTn>
                        </p:par>
                        <p:par>
                          <p:cTn id="23" fill="hold">
                            <p:stCondLst>
                              <p:cond delay="500"/>
                            </p:stCondLst>
                            <p:childTnLst>
                              <p:par>
                                <p:cTn id="24" presetID="53" presetClass="exit" presetSubtype="16" fill="hold" grpId="1" nodeType="afterEffect">
                                  <p:stCondLst>
                                    <p:cond delay="0"/>
                                  </p:stCondLst>
                                  <p:childTnLst>
                                    <p:anim calcmode="lin" valueType="num">
                                      <p:cBhvr>
                                        <p:cTn id="25" dur="500"/>
                                        <p:tgtEl>
                                          <p:spTgt spid="16407"/>
                                        </p:tgtEl>
                                        <p:attrNameLst>
                                          <p:attrName>ppt_w</p:attrName>
                                        </p:attrNameLst>
                                      </p:cBhvr>
                                      <p:tavLst>
                                        <p:tav tm="0">
                                          <p:val>
                                            <p:strVal val="ppt_w"/>
                                          </p:val>
                                        </p:tav>
                                        <p:tav tm="100000">
                                          <p:val>
                                            <p:fltVal val="0"/>
                                          </p:val>
                                        </p:tav>
                                      </p:tavLst>
                                    </p:anim>
                                    <p:anim calcmode="lin" valueType="num">
                                      <p:cBhvr>
                                        <p:cTn id="26" dur="500"/>
                                        <p:tgtEl>
                                          <p:spTgt spid="16407"/>
                                        </p:tgtEl>
                                        <p:attrNameLst>
                                          <p:attrName>ppt_h</p:attrName>
                                        </p:attrNameLst>
                                      </p:cBhvr>
                                      <p:tavLst>
                                        <p:tav tm="0">
                                          <p:val>
                                            <p:strVal val="ppt_h"/>
                                          </p:val>
                                        </p:tav>
                                        <p:tav tm="100000">
                                          <p:val>
                                            <p:fltVal val="0"/>
                                          </p:val>
                                        </p:tav>
                                      </p:tavLst>
                                    </p:anim>
                                    <p:animEffect transition="out" filter="fade">
                                      <p:cBhvr>
                                        <p:cTn id="27" dur="500"/>
                                        <p:tgtEl>
                                          <p:spTgt spid="16407"/>
                                        </p:tgtEl>
                                      </p:cBhvr>
                                    </p:animEffect>
                                    <p:set>
                                      <p:cBhvr>
                                        <p:cTn id="28" dur="1" fill="hold">
                                          <p:stCondLst>
                                            <p:cond delay="499"/>
                                          </p:stCondLst>
                                        </p:cTn>
                                        <p:tgtEl>
                                          <p:spTgt spid="16407"/>
                                        </p:tgtEl>
                                        <p:attrNameLst>
                                          <p:attrName>style.visibility</p:attrName>
                                        </p:attrNameLst>
                                      </p:cBhvr>
                                      <p:to>
                                        <p:strVal val="hidden"/>
                                      </p:to>
                                    </p:set>
                                  </p:childTnLst>
                                </p:cTn>
                              </p:par>
                            </p:childTnLst>
                          </p:cTn>
                        </p:par>
                        <p:par>
                          <p:cTn id="29" fill="hold">
                            <p:stCondLst>
                              <p:cond delay="1000"/>
                            </p:stCondLst>
                            <p:childTnLst>
                              <p:par>
                                <p:cTn id="30" presetID="53" presetClass="exit" presetSubtype="16" fill="hold" grpId="1" nodeType="afterEffect">
                                  <p:stCondLst>
                                    <p:cond delay="0"/>
                                  </p:stCondLst>
                                  <p:childTnLst>
                                    <p:anim calcmode="lin" valueType="num">
                                      <p:cBhvr>
                                        <p:cTn id="31" dur="500"/>
                                        <p:tgtEl>
                                          <p:spTgt spid="16405"/>
                                        </p:tgtEl>
                                        <p:attrNameLst>
                                          <p:attrName>ppt_w</p:attrName>
                                        </p:attrNameLst>
                                      </p:cBhvr>
                                      <p:tavLst>
                                        <p:tav tm="0">
                                          <p:val>
                                            <p:strVal val="ppt_w"/>
                                          </p:val>
                                        </p:tav>
                                        <p:tav tm="100000">
                                          <p:val>
                                            <p:fltVal val="0"/>
                                          </p:val>
                                        </p:tav>
                                      </p:tavLst>
                                    </p:anim>
                                    <p:anim calcmode="lin" valueType="num">
                                      <p:cBhvr>
                                        <p:cTn id="32" dur="500"/>
                                        <p:tgtEl>
                                          <p:spTgt spid="16405"/>
                                        </p:tgtEl>
                                        <p:attrNameLst>
                                          <p:attrName>ppt_h</p:attrName>
                                        </p:attrNameLst>
                                      </p:cBhvr>
                                      <p:tavLst>
                                        <p:tav tm="0">
                                          <p:val>
                                            <p:strVal val="ppt_h"/>
                                          </p:val>
                                        </p:tav>
                                        <p:tav tm="100000">
                                          <p:val>
                                            <p:fltVal val="0"/>
                                          </p:val>
                                        </p:tav>
                                      </p:tavLst>
                                    </p:anim>
                                    <p:animEffect transition="out" filter="fade">
                                      <p:cBhvr>
                                        <p:cTn id="33" dur="500"/>
                                        <p:tgtEl>
                                          <p:spTgt spid="16405"/>
                                        </p:tgtEl>
                                      </p:cBhvr>
                                    </p:animEffect>
                                    <p:set>
                                      <p:cBhvr>
                                        <p:cTn id="34" dur="1" fill="hold">
                                          <p:stCondLst>
                                            <p:cond delay="499"/>
                                          </p:stCondLst>
                                        </p:cTn>
                                        <p:tgtEl>
                                          <p:spTgt spid="164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bldLvl="0" animBg="1"/>
      <p:bldP spid="16405" grpId="1" bldLvl="0" animBg="1"/>
      <p:bldP spid="16406" grpId="0" bldLvl="0"/>
      <p:bldP spid="16406" grpId="1" bldLvl="0"/>
      <p:bldP spid="16407" grpId="0" bldLvl="0"/>
      <p:bldP spid="16407" grpId="1"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94"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920750" y="173355"/>
            <a:ext cx="3951605" cy="598170"/>
            <a:chOff x="1474" y="273"/>
            <a:chExt cx="6223" cy="942"/>
          </a:xfrm>
        </p:grpSpPr>
        <p:grpSp>
          <p:nvGrpSpPr>
            <p:cNvPr id="13325" name="组合 10"/>
            <p:cNvGrpSpPr/>
            <p:nvPr/>
          </p:nvGrpSpPr>
          <p:grpSpPr>
            <a:xfrm>
              <a:off x="1474" y="273"/>
              <a:ext cx="6223" cy="877"/>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757" y="307"/>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检索整刊</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4175" y="557"/>
              <a:ext cx="2288" cy="658"/>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出版物检索</a:t>
              </a:r>
              <a:endParaRPr lang="zh-CN" altLang="en-US" sz="2000">
                <a:solidFill>
                  <a:schemeClr val="tx2"/>
                </a:solidFill>
                <a:latin typeface="微软雅黑" panose="020B0503020204020204" pitchFamily="34" charset="-122"/>
                <a:ea typeface="微软雅黑" panose="020B0503020204020204" pitchFamily="34" charset="-122"/>
              </a:endParaRPr>
            </a:p>
          </p:txBody>
        </p:sp>
      </p:grpSp>
      <p:sp>
        <p:nvSpPr>
          <p:cNvPr id="16397"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58495" y="1067435"/>
            <a:ext cx="10626725" cy="4723130"/>
          </a:xfrm>
          <a:prstGeom prst="rect">
            <a:avLst/>
          </a:prstGeom>
        </p:spPr>
      </p:pic>
      <p:pic>
        <p:nvPicPr>
          <p:cNvPr id="5" name="图片 4"/>
          <p:cNvPicPr>
            <a:picLocks noChangeAspect="1"/>
          </p:cNvPicPr>
          <p:nvPr/>
        </p:nvPicPr>
        <p:blipFill>
          <a:blip r:embed="rId2"/>
          <a:stretch>
            <a:fillRect/>
          </a:stretch>
        </p:blipFill>
        <p:spPr>
          <a:xfrm>
            <a:off x="180975" y="1067435"/>
            <a:ext cx="11581130" cy="5514340"/>
          </a:xfrm>
          <a:prstGeom prst="rect">
            <a:avLst/>
          </a:prstGeom>
        </p:spPr>
      </p:pic>
      <p:pic>
        <p:nvPicPr>
          <p:cNvPr id="6" name="图片 5"/>
          <p:cNvPicPr>
            <a:picLocks noChangeAspect="1"/>
          </p:cNvPicPr>
          <p:nvPr/>
        </p:nvPicPr>
        <p:blipFill>
          <a:blip r:embed="rId3"/>
          <a:stretch>
            <a:fillRect/>
          </a:stretch>
        </p:blipFill>
        <p:spPr>
          <a:xfrm>
            <a:off x="2668270" y="1199515"/>
            <a:ext cx="1600200" cy="2599690"/>
          </a:xfrm>
          <a:prstGeom prst="rect">
            <a:avLst/>
          </a:prstGeom>
        </p:spPr>
      </p:pic>
      <p:sp>
        <p:nvSpPr>
          <p:cNvPr id="7" name="椭圆 6"/>
          <p:cNvSpPr/>
          <p:nvPr/>
        </p:nvSpPr>
        <p:spPr>
          <a:xfrm>
            <a:off x="2682240" y="1653540"/>
            <a:ext cx="914400" cy="22860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4"/>
          <a:stretch>
            <a:fillRect/>
          </a:stretch>
        </p:blipFill>
        <p:spPr>
          <a:xfrm>
            <a:off x="454025" y="1067435"/>
            <a:ext cx="10990580" cy="5438140"/>
          </a:xfrm>
          <a:prstGeom prst="rect">
            <a:avLst/>
          </a:prstGeom>
        </p:spPr>
      </p:pic>
      <p:pic>
        <p:nvPicPr>
          <p:cNvPr id="9" name="图片 8"/>
          <p:cNvPicPr>
            <a:picLocks noChangeAspect="1"/>
          </p:cNvPicPr>
          <p:nvPr/>
        </p:nvPicPr>
        <p:blipFill>
          <a:blip r:embed="rId5"/>
          <a:stretch>
            <a:fillRect/>
          </a:stretch>
        </p:blipFill>
        <p:spPr>
          <a:xfrm>
            <a:off x="578485" y="1445260"/>
            <a:ext cx="2057400" cy="3418840"/>
          </a:xfrm>
          <a:prstGeom prst="rect">
            <a:avLst/>
          </a:prstGeom>
        </p:spPr>
      </p:pic>
      <p:pic>
        <p:nvPicPr>
          <p:cNvPr id="10" name="图片 9"/>
          <p:cNvPicPr>
            <a:picLocks noChangeAspect="1"/>
          </p:cNvPicPr>
          <p:nvPr/>
        </p:nvPicPr>
        <p:blipFill>
          <a:blip r:embed="rId6"/>
          <a:stretch>
            <a:fillRect/>
          </a:stretch>
        </p:blipFill>
        <p:spPr>
          <a:xfrm>
            <a:off x="578485" y="1338580"/>
            <a:ext cx="2058035" cy="4562475"/>
          </a:xfrm>
          <a:prstGeom prst="rect">
            <a:avLst/>
          </a:prstGeom>
        </p:spPr>
      </p:pic>
      <p:pic>
        <p:nvPicPr>
          <p:cNvPr id="11" name="图片 10"/>
          <p:cNvPicPr>
            <a:picLocks noChangeAspect="1"/>
          </p:cNvPicPr>
          <p:nvPr/>
        </p:nvPicPr>
        <p:blipFill>
          <a:blip r:embed="rId7"/>
          <a:stretch>
            <a:fillRect/>
          </a:stretch>
        </p:blipFill>
        <p:spPr>
          <a:xfrm>
            <a:off x="553720" y="1338580"/>
            <a:ext cx="2114550" cy="4451985"/>
          </a:xfrm>
          <a:prstGeom prst="rect">
            <a:avLst/>
          </a:prstGeom>
        </p:spPr>
      </p:pic>
      <p:pic>
        <p:nvPicPr>
          <p:cNvPr id="12" name="图片 11"/>
          <p:cNvPicPr>
            <a:picLocks noChangeAspect="1"/>
          </p:cNvPicPr>
          <p:nvPr/>
        </p:nvPicPr>
        <p:blipFill>
          <a:blip r:embed="rId8"/>
          <a:stretch>
            <a:fillRect/>
          </a:stretch>
        </p:blipFill>
        <p:spPr>
          <a:xfrm>
            <a:off x="454025" y="1445260"/>
            <a:ext cx="2171700" cy="4345305"/>
          </a:xfrm>
          <a:prstGeom prst="rect">
            <a:avLst/>
          </a:prstGeom>
        </p:spPr>
      </p:pic>
      <p:pic>
        <p:nvPicPr>
          <p:cNvPr id="14" name="图片 13"/>
          <p:cNvPicPr>
            <a:picLocks noChangeAspect="1"/>
          </p:cNvPicPr>
          <p:nvPr/>
        </p:nvPicPr>
        <p:blipFill>
          <a:blip r:embed="rId9"/>
          <a:stretch>
            <a:fillRect/>
          </a:stretch>
        </p:blipFill>
        <p:spPr>
          <a:xfrm>
            <a:off x="439420" y="3987165"/>
            <a:ext cx="11019155"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amond(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920750" y="173355"/>
            <a:ext cx="3951605" cy="598170"/>
            <a:chOff x="1474" y="273"/>
            <a:chExt cx="6223" cy="942"/>
          </a:xfrm>
        </p:grpSpPr>
        <p:grpSp>
          <p:nvGrpSpPr>
            <p:cNvPr id="13325" name="组合 10"/>
            <p:cNvGrpSpPr/>
            <p:nvPr/>
          </p:nvGrpSpPr>
          <p:grpSpPr>
            <a:xfrm>
              <a:off x="1474" y="273"/>
              <a:ext cx="6223" cy="877"/>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757" y="307"/>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检索整刊</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文本框 2"/>
            <p:cNvSpPr txBox="1"/>
            <p:nvPr/>
          </p:nvSpPr>
          <p:spPr>
            <a:xfrm>
              <a:off x="4175" y="557"/>
              <a:ext cx="2288" cy="658"/>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出版物检索</a:t>
              </a:r>
              <a:endParaRPr lang="zh-CN" altLang="en-US" sz="2000">
                <a:solidFill>
                  <a:schemeClr val="tx2"/>
                </a:solidFill>
                <a:latin typeface="微软雅黑" panose="020B0503020204020204" pitchFamily="34" charset="-122"/>
                <a:ea typeface="微软雅黑" panose="020B0503020204020204" pitchFamily="34" charset="-122"/>
              </a:endParaRPr>
            </a:p>
          </p:txBody>
        </p:sp>
      </p:grpSp>
      <p:pic>
        <p:nvPicPr>
          <p:cNvPr id="7" name="图片 6"/>
          <p:cNvPicPr>
            <a:picLocks noChangeAspect="1"/>
          </p:cNvPicPr>
          <p:nvPr/>
        </p:nvPicPr>
        <p:blipFill>
          <a:blip r:embed="rId1"/>
          <a:stretch>
            <a:fillRect/>
          </a:stretch>
        </p:blipFill>
        <p:spPr>
          <a:xfrm>
            <a:off x="595630" y="771525"/>
            <a:ext cx="11000105" cy="4123690"/>
          </a:xfrm>
          <a:prstGeom prst="rect">
            <a:avLst/>
          </a:prstGeom>
        </p:spPr>
      </p:pic>
      <p:sp>
        <p:nvSpPr>
          <p:cNvPr id="6" name="文本框 5"/>
          <p:cNvSpPr txBox="1"/>
          <p:nvPr/>
        </p:nvSpPr>
        <p:spPr>
          <a:xfrm>
            <a:off x="8135620" y="1880235"/>
            <a:ext cx="1783080" cy="384810"/>
          </a:xfrm>
          <a:prstGeom prst="rect">
            <a:avLst/>
          </a:prstGeom>
          <a:noFill/>
        </p:spPr>
        <p:txBody>
          <a:bodyPr wrap="none" rtlCol="0">
            <a:spAutoFit/>
          </a:bodyPr>
          <a:p>
            <a:r>
              <a:rPr lang="zh-CN" altLang="en-US">
                <a:solidFill>
                  <a:srgbClr val="FF0000"/>
                </a:solidFill>
                <a:latin typeface="微软雅黑" panose="020B0503020204020204" pitchFamily="34" charset="-122"/>
                <a:ea typeface="微软雅黑" panose="020B0503020204020204" pitchFamily="34" charset="-122"/>
              </a:rPr>
              <a:t>刊物的学术名片</a:t>
            </a:r>
            <a:endParaRPr lang="zh-CN" altLang="en-US">
              <a:solidFill>
                <a:srgbClr val="FF0000"/>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a:stretch>
            <a:fillRect/>
          </a:stretch>
        </p:blipFill>
        <p:spPr>
          <a:xfrm>
            <a:off x="662305" y="1107440"/>
            <a:ext cx="10866755" cy="5352415"/>
          </a:xfrm>
          <a:prstGeom prst="rect">
            <a:avLst/>
          </a:prstGeom>
        </p:spPr>
      </p:pic>
      <p:pic>
        <p:nvPicPr>
          <p:cNvPr id="12" name="图片 11"/>
          <p:cNvPicPr>
            <a:picLocks noChangeAspect="1"/>
          </p:cNvPicPr>
          <p:nvPr/>
        </p:nvPicPr>
        <p:blipFill>
          <a:blip r:embed="rId3"/>
          <a:stretch>
            <a:fillRect/>
          </a:stretch>
        </p:blipFill>
        <p:spPr>
          <a:xfrm>
            <a:off x="2965450" y="2037080"/>
            <a:ext cx="7994015" cy="3663315"/>
          </a:xfrm>
          <a:prstGeom prst="rect">
            <a:avLst/>
          </a:prstGeom>
        </p:spPr>
      </p:pic>
      <p:pic>
        <p:nvPicPr>
          <p:cNvPr id="13" name="图片 12"/>
          <p:cNvPicPr>
            <a:picLocks noChangeAspect="1"/>
          </p:cNvPicPr>
          <p:nvPr/>
        </p:nvPicPr>
        <p:blipFill>
          <a:blip r:embed="rId4"/>
          <a:stretch>
            <a:fillRect/>
          </a:stretch>
        </p:blipFill>
        <p:spPr>
          <a:xfrm>
            <a:off x="2750185" y="2037080"/>
            <a:ext cx="8209280" cy="4599940"/>
          </a:xfrm>
          <a:prstGeom prst="rect">
            <a:avLst/>
          </a:prstGeom>
        </p:spPr>
      </p:pic>
      <p:pic>
        <p:nvPicPr>
          <p:cNvPr id="14" name="图片 13"/>
          <p:cNvPicPr>
            <a:picLocks noChangeAspect="1"/>
          </p:cNvPicPr>
          <p:nvPr/>
        </p:nvPicPr>
        <p:blipFill>
          <a:blip r:embed="rId5"/>
          <a:stretch>
            <a:fillRect/>
          </a:stretch>
        </p:blipFill>
        <p:spPr>
          <a:xfrm>
            <a:off x="3056890" y="1995170"/>
            <a:ext cx="8171180" cy="4464685"/>
          </a:xfrm>
          <a:prstGeom prst="rect">
            <a:avLst/>
          </a:prstGeom>
        </p:spPr>
      </p:pic>
      <p:pic>
        <p:nvPicPr>
          <p:cNvPr id="15" name="图片 14"/>
          <p:cNvPicPr>
            <a:picLocks noChangeAspect="1"/>
          </p:cNvPicPr>
          <p:nvPr/>
        </p:nvPicPr>
        <p:blipFill>
          <a:blip r:embed="rId6"/>
          <a:stretch>
            <a:fillRect/>
          </a:stretch>
        </p:blipFill>
        <p:spPr>
          <a:xfrm>
            <a:off x="2800350" y="2165985"/>
            <a:ext cx="8323580" cy="4123690"/>
          </a:xfrm>
          <a:prstGeom prst="rect">
            <a:avLst/>
          </a:prstGeom>
        </p:spPr>
      </p:pic>
      <p:sp>
        <p:nvSpPr>
          <p:cNvPr id="16" name="矩形 15"/>
          <p:cNvSpPr/>
          <p:nvPr/>
        </p:nvSpPr>
        <p:spPr>
          <a:xfrm>
            <a:off x="2106295" y="1107440"/>
            <a:ext cx="950595" cy="3816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3193415" y="1097280"/>
            <a:ext cx="950595" cy="38163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p:nvPr/>
        </p:nvSpPr>
        <p:spPr>
          <a:xfrm>
            <a:off x="4272437" y="1613373"/>
            <a:ext cx="7032382" cy="2856230"/>
          </a:xfrm>
          <a:prstGeom prst="rect">
            <a:avLst/>
          </a:prstGeom>
          <a:noFill/>
          <a:ln w="9525">
            <a:noFill/>
          </a:ln>
        </p:spPr>
        <p:txBody>
          <a:bodyPr>
            <a:spAutoFit/>
          </a:bodyPr>
          <a:lstStyle/>
          <a:p>
            <a:pPr lvl="0" eaLnBrk="1" hangingPunct="1"/>
            <a:r>
              <a:rPr lang="zh-CN" altLang="en-US" sz="2000" dirty="0">
                <a:solidFill>
                  <a:schemeClr val="folHlink"/>
                </a:solidFill>
                <a:latin typeface="微软雅黑" panose="020B0503020204020204" pitchFamily="34" charset="-122"/>
                <a:ea typeface="微软雅黑" panose="020B0503020204020204" pitchFamily="34" charset="-122"/>
              </a:rPr>
              <a:t>也许你搜索出数百、数千篇文献后</a:t>
            </a:r>
            <a:r>
              <a:rPr lang="zh-CN" altLang="en-US" sz="2000" b="1" dirty="0">
                <a:solidFill>
                  <a:schemeClr val="folHlink"/>
                </a:solidFill>
                <a:latin typeface="微软雅黑" panose="020B0503020204020204" pitchFamily="34" charset="-122"/>
                <a:ea typeface="微软雅黑" panose="020B0503020204020204" pitchFamily="34" charset="-122"/>
              </a:rPr>
              <a:t>不知所措</a:t>
            </a:r>
            <a:r>
              <a:rPr lang="zh-CN" altLang="en-US" sz="2000" dirty="0">
                <a:solidFill>
                  <a:schemeClr val="folHlink"/>
                </a:solidFill>
                <a:latin typeface="微软雅黑" panose="020B0503020204020204" pitchFamily="34" charset="-122"/>
                <a:ea typeface="微软雅黑" panose="020B0503020204020204" pitchFamily="34" charset="-122"/>
              </a:rPr>
              <a:t>？</a:t>
            </a:r>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r>
              <a:rPr lang="zh-CN" altLang="en-US" sz="2000" dirty="0">
                <a:solidFill>
                  <a:schemeClr val="folHlink"/>
                </a:solidFill>
                <a:latin typeface="微软雅黑" panose="020B0503020204020204" pitchFamily="34" charset="-122"/>
                <a:ea typeface="微软雅黑" panose="020B0503020204020204" pitchFamily="34" charset="-122"/>
              </a:rPr>
              <a:t>     也许你需要的不仅仅是期刊、论文，</a:t>
            </a:r>
            <a:r>
              <a:rPr lang="zh-CN" altLang="en-US" sz="2000" b="1" dirty="0">
                <a:solidFill>
                  <a:schemeClr val="folHlink"/>
                </a:solidFill>
                <a:latin typeface="微软雅黑" panose="020B0503020204020204" pitchFamily="34" charset="-122"/>
                <a:ea typeface="微软雅黑" panose="020B0503020204020204" pitchFamily="34" charset="-122"/>
              </a:rPr>
              <a:t>还需要</a:t>
            </a:r>
            <a:r>
              <a:rPr lang="zh-CN" altLang="en-US" sz="2000" dirty="0">
                <a:solidFill>
                  <a:schemeClr val="folHlink"/>
                </a:solidFill>
                <a:latin typeface="微软雅黑" panose="020B0503020204020204" pitchFamily="34" charset="-122"/>
                <a:ea typeface="微软雅黑" panose="020B0503020204020204" pitchFamily="34" charset="-122"/>
              </a:rPr>
              <a:t>年鉴、专利？</a:t>
            </a:r>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r>
              <a:rPr lang="zh-CN" altLang="en-US" sz="2000" dirty="0">
                <a:solidFill>
                  <a:schemeClr val="folHlink"/>
                </a:solidFill>
                <a:latin typeface="微软雅黑" panose="020B0503020204020204" pitchFamily="34" charset="-122"/>
                <a:ea typeface="微软雅黑" panose="020B0503020204020204" pitchFamily="34" charset="-122"/>
              </a:rPr>
              <a:t>也许你总觉得查找到的文献</a:t>
            </a:r>
            <a:r>
              <a:rPr lang="zh-CN" altLang="en-US" sz="2000" b="1" dirty="0">
                <a:solidFill>
                  <a:schemeClr val="folHlink"/>
                </a:solidFill>
                <a:latin typeface="微软雅黑" panose="020B0503020204020204" pitchFamily="34" charset="-122"/>
                <a:ea typeface="微软雅黑" panose="020B0503020204020204" pitchFamily="34" charset="-122"/>
              </a:rPr>
              <a:t>不够全面</a:t>
            </a:r>
            <a:r>
              <a:rPr lang="zh-CN" altLang="en-US" sz="2000" dirty="0">
                <a:solidFill>
                  <a:schemeClr val="folHlink"/>
                </a:solidFill>
                <a:latin typeface="微软雅黑" panose="020B0503020204020204" pitchFamily="34" charset="-122"/>
                <a:ea typeface="微软雅黑" panose="020B0503020204020204" pitchFamily="34" charset="-122"/>
              </a:rPr>
              <a:t>？</a:t>
            </a:r>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r>
              <a:rPr lang="zh-CN" altLang="en-US" sz="2000" dirty="0">
                <a:solidFill>
                  <a:schemeClr val="folHlink"/>
                </a:solidFill>
                <a:latin typeface="微软雅黑" panose="020B0503020204020204" pitchFamily="34" charset="-122"/>
                <a:ea typeface="微软雅黑" panose="020B0503020204020204" pitchFamily="34" charset="-122"/>
              </a:rPr>
              <a:t>    也许你希望一键式检索出的结果不仅仅</a:t>
            </a:r>
            <a:r>
              <a:rPr lang="zh-CN" altLang="en-US" sz="2000" b="1" dirty="0">
                <a:solidFill>
                  <a:schemeClr val="folHlink"/>
                </a:solidFill>
                <a:latin typeface="微软雅黑" panose="020B0503020204020204" pitchFamily="34" charset="-122"/>
                <a:ea typeface="微软雅黑" panose="020B0503020204020204" pitchFamily="34" charset="-122"/>
              </a:rPr>
              <a:t>只有中文文献</a:t>
            </a:r>
            <a:r>
              <a:rPr lang="zh-CN" altLang="en-US" sz="2000" dirty="0">
                <a:solidFill>
                  <a:schemeClr val="folHlink"/>
                </a:solidFill>
                <a:latin typeface="微软雅黑" panose="020B0503020204020204" pitchFamily="34" charset="-122"/>
                <a:ea typeface="微软雅黑" panose="020B0503020204020204" pitchFamily="34" charset="-122"/>
              </a:rPr>
              <a:t>？</a:t>
            </a:r>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endParaRPr lang="zh-CN" altLang="en-US" sz="2000" dirty="0">
              <a:solidFill>
                <a:schemeClr val="folHlink"/>
              </a:solidFill>
              <a:latin typeface="微软雅黑" panose="020B0503020204020204" pitchFamily="34" charset="-122"/>
              <a:ea typeface="微软雅黑" panose="020B0503020204020204" pitchFamily="34" charset="-122"/>
            </a:endParaRPr>
          </a:p>
          <a:p>
            <a:pPr lvl="0" eaLnBrk="1" hangingPunct="1"/>
            <a:r>
              <a:rPr lang="zh-CN" altLang="en-US" sz="2000" dirty="0">
                <a:solidFill>
                  <a:schemeClr val="folHlink"/>
                </a:solidFill>
                <a:latin typeface="微软雅黑" panose="020B0503020204020204" pitchFamily="34" charset="-122"/>
                <a:ea typeface="微软雅黑" panose="020B0503020204020204" pitchFamily="34" charset="-122"/>
              </a:rPr>
              <a:t>也许...........还有很多也许.....但其实</a:t>
            </a:r>
            <a:r>
              <a:rPr lang="zh-CN" altLang="en-US" sz="2000" b="1" dirty="0">
                <a:solidFill>
                  <a:schemeClr val="folHlink"/>
                </a:solidFill>
                <a:latin typeface="微软雅黑" panose="020B0503020204020204" pitchFamily="34" charset="-122"/>
                <a:ea typeface="微软雅黑" panose="020B0503020204020204" pitchFamily="34" charset="-122"/>
              </a:rPr>
              <a:t>只有一个是关键</a:t>
            </a:r>
            <a:r>
              <a:rPr lang="zh-CN" altLang="en-US" sz="2000" dirty="0">
                <a:solidFill>
                  <a:schemeClr val="folHlink"/>
                </a:solidFill>
                <a:latin typeface="微软雅黑" panose="020B0503020204020204" pitchFamily="34" charset="-122"/>
                <a:ea typeface="微软雅黑" panose="020B0503020204020204" pitchFamily="34" charset="-122"/>
              </a:rPr>
              <a:t>！</a:t>
            </a:r>
            <a:endParaRPr lang="zh-CN" altLang="en-US" sz="2000" dirty="0">
              <a:solidFill>
                <a:schemeClr val="folHlink"/>
              </a:solidFill>
              <a:latin typeface="微软雅黑" panose="020B0503020204020204" pitchFamily="34" charset="-122"/>
              <a:ea typeface="微软雅黑" panose="020B0503020204020204" pitchFamily="34" charset="-122"/>
            </a:endParaRPr>
          </a:p>
        </p:txBody>
      </p:sp>
      <p:sp>
        <p:nvSpPr>
          <p:cNvPr id="17411" name="Text Box 19"/>
          <p:cNvSpPr txBox="1"/>
          <p:nvPr/>
        </p:nvSpPr>
        <p:spPr>
          <a:xfrm>
            <a:off x="4272437" y="5763605"/>
            <a:ext cx="7779899" cy="808990"/>
          </a:xfrm>
          <a:prstGeom prst="rect">
            <a:avLst/>
          </a:prstGeom>
          <a:noFill/>
          <a:ln w="9525">
            <a:noFill/>
          </a:ln>
        </p:spPr>
        <p:txBody>
          <a:bodyPr>
            <a:spAutoFit/>
          </a:bodyPr>
          <a:lstStyle/>
          <a:p>
            <a:pPr lvl="0" eaLnBrk="1" hangingPunct="1"/>
            <a:r>
              <a:rPr lang="zh-CN" altLang="en-US" sz="3600" dirty="0">
                <a:solidFill>
                  <a:srgbClr val="FFCC66"/>
                </a:solidFill>
                <a:latin typeface="Arial" panose="020B0604020202020204" pitchFamily="34" charset="0"/>
                <a:ea typeface="微软雅黑" panose="020B0503020204020204" pitchFamily="34" charset="-122"/>
              </a:rPr>
              <a:t>数</a:t>
            </a:r>
            <a:r>
              <a:rPr lang="zh-CN" altLang="en-US" sz="3600" dirty="0">
                <a:latin typeface="Arial" panose="020B0604020202020204" pitchFamily="34" charset="0"/>
                <a:ea typeface="微软雅黑" panose="020B0503020204020204" pitchFamily="34" charset="-122"/>
              </a:rPr>
              <a:t>  </a:t>
            </a:r>
            <a:r>
              <a:rPr lang="zh-CN" altLang="en-US" sz="3600" dirty="0">
                <a:solidFill>
                  <a:srgbClr val="FF3399"/>
                </a:solidFill>
                <a:latin typeface="Arial" panose="020B0604020202020204" pitchFamily="34" charset="0"/>
                <a:ea typeface="微软雅黑" panose="020B0503020204020204" pitchFamily="34" charset="-122"/>
              </a:rPr>
              <a:t>据 </a:t>
            </a:r>
            <a:r>
              <a:rPr lang="zh-CN" altLang="en-US" sz="3600" dirty="0">
                <a:latin typeface="Arial" panose="020B0604020202020204" pitchFamily="34" charset="0"/>
                <a:ea typeface="微软雅黑" panose="020B0503020204020204" pitchFamily="34" charset="-122"/>
              </a:rPr>
              <a:t> </a:t>
            </a:r>
            <a:r>
              <a:rPr lang="zh-CN" altLang="en-US" sz="3600" dirty="0">
                <a:solidFill>
                  <a:schemeClr val="accent1"/>
                </a:solidFill>
                <a:latin typeface="Arial" panose="020B0604020202020204" pitchFamily="34" charset="0"/>
                <a:ea typeface="微软雅黑" panose="020B0503020204020204" pitchFamily="34" charset="-122"/>
              </a:rPr>
              <a:t>挖</a:t>
            </a:r>
            <a:r>
              <a:rPr lang="zh-CN" altLang="en-US" sz="3600" dirty="0">
                <a:latin typeface="Arial" panose="020B0604020202020204" pitchFamily="34" charset="0"/>
                <a:ea typeface="微软雅黑" panose="020B0503020204020204" pitchFamily="34" charset="-122"/>
              </a:rPr>
              <a:t>  </a:t>
            </a:r>
            <a:r>
              <a:rPr lang="zh-CN" altLang="en-US" sz="3600" dirty="0">
                <a:solidFill>
                  <a:srgbClr val="6600CC"/>
                </a:solidFill>
                <a:latin typeface="Arial" panose="020B0604020202020204" pitchFamily="34" charset="0"/>
                <a:ea typeface="微软雅黑" panose="020B0503020204020204" pitchFamily="34" charset="-122"/>
              </a:rPr>
              <a:t>掘</a:t>
            </a:r>
            <a:r>
              <a:rPr lang="zh-CN" altLang="en-US" sz="3600" dirty="0">
                <a:latin typeface="Arial" panose="020B0604020202020204" pitchFamily="34" charset="0"/>
                <a:ea typeface="微软雅黑" panose="020B0503020204020204" pitchFamily="34" charset="-122"/>
              </a:rPr>
              <a:t>  </a:t>
            </a:r>
            <a:r>
              <a:rPr lang="zh-CN" altLang="en-US" sz="3600" dirty="0">
                <a:solidFill>
                  <a:srgbClr val="FF99CC"/>
                </a:solidFill>
                <a:latin typeface="Arial" panose="020B0604020202020204" pitchFamily="34" charset="0"/>
                <a:ea typeface="微软雅黑" panose="020B0503020204020204" pitchFamily="34" charset="-122"/>
              </a:rPr>
              <a:t>到</a:t>
            </a:r>
            <a:r>
              <a:rPr lang="zh-CN" altLang="en-US" sz="3600" dirty="0">
                <a:latin typeface="Arial" panose="020B0604020202020204" pitchFamily="34" charset="0"/>
                <a:ea typeface="微软雅黑" panose="020B0503020204020204" pitchFamily="34" charset="-122"/>
              </a:rPr>
              <a:t>  </a:t>
            </a:r>
            <a:r>
              <a:rPr lang="zh-CN" altLang="en-US" sz="3600" dirty="0">
                <a:solidFill>
                  <a:srgbClr val="006600"/>
                </a:solidFill>
                <a:latin typeface="Arial" panose="020B0604020202020204" pitchFamily="34" charset="0"/>
                <a:ea typeface="微软雅黑" panose="020B0503020204020204" pitchFamily="34" charset="-122"/>
              </a:rPr>
              <a:t>底</a:t>
            </a:r>
            <a:r>
              <a:rPr lang="zh-CN" altLang="en-US" sz="3600" dirty="0">
                <a:latin typeface="Arial" panose="020B0604020202020204" pitchFamily="34" charset="0"/>
                <a:ea typeface="微软雅黑" panose="020B0503020204020204" pitchFamily="34" charset="-122"/>
              </a:rPr>
              <a:t>  </a:t>
            </a:r>
            <a:r>
              <a:rPr lang="zh-CN" altLang="en-US" sz="4400" dirty="0">
                <a:solidFill>
                  <a:srgbClr val="CC0000"/>
                </a:solidFill>
                <a:latin typeface="Arial" panose="020B0604020202020204" pitchFamily="34" charset="0"/>
                <a:ea typeface="微软雅黑" panose="020B0503020204020204" pitchFamily="34" charset="-122"/>
              </a:rPr>
              <a:t>哪  家  强</a:t>
            </a:r>
            <a:r>
              <a:rPr lang="zh-CN" altLang="en-US" sz="4400" dirty="0">
                <a:latin typeface="Arial" panose="020B0604020202020204" pitchFamily="34" charset="0"/>
                <a:ea typeface="微软雅黑" panose="020B0503020204020204" pitchFamily="34" charset="-122"/>
              </a:rPr>
              <a:t>？</a:t>
            </a:r>
            <a:endParaRPr lang="zh-CN" altLang="en-US" sz="4400" dirty="0">
              <a:latin typeface="Arial" panose="020B0604020202020204" pitchFamily="34" charset="0"/>
              <a:ea typeface="微软雅黑" panose="020B0503020204020204" pitchFamily="34" charset="-122"/>
            </a:endParaRPr>
          </a:p>
        </p:txBody>
      </p:sp>
      <p:pic>
        <p:nvPicPr>
          <p:cNvPr id="17412" name="图片 1"/>
          <p:cNvPicPr>
            <a:picLocks noChangeAspect="1"/>
          </p:cNvPicPr>
          <p:nvPr/>
        </p:nvPicPr>
        <p:blipFill>
          <a:blip r:embed="rId1"/>
          <a:stretch>
            <a:fillRect/>
          </a:stretch>
        </p:blipFill>
        <p:spPr>
          <a:xfrm>
            <a:off x="396772" y="1613373"/>
            <a:ext cx="3104342" cy="4773957"/>
          </a:xfrm>
          <a:prstGeom prst="rect">
            <a:avLst/>
          </a:prstGeom>
          <a:noFill/>
          <a:ln w="9525">
            <a:noFill/>
          </a:ln>
        </p:spPr>
      </p:pic>
      <p:sp>
        <p:nvSpPr>
          <p:cNvPr id="17413" name="Text Box 21"/>
          <p:cNvSpPr txBox="1"/>
          <p:nvPr/>
        </p:nvSpPr>
        <p:spPr>
          <a:xfrm>
            <a:off x="658641" y="2476748"/>
            <a:ext cx="10898524" cy="1397000"/>
          </a:xfrm>
          <a:prstGeom prst="rect">
            <a:avLst/>
          </a:prstGeom>
          <a:noFill/>
          <a:ln w="9525">
            <a:noFill/>
          </a:ln>
        </p:spPr>
        <p:txBody>
          <a:bodyPr>
            <a:spAutoFit/>
          </a:bodyPr>
          <a:lstStyle/>
          <a:p>
            <a:pPr lvl="0" algn="dist" eaLnBrk="1" hangingPunct="1"/>
            <a:r>
              <a:rPr lang="zh-CN" altLang="en-US" sz="8000" dirty="0">
                <a:latin typeface="Arial" panose="020B0604020202020204" pitchFamily="34" charset="0"/>
                <a:ea typeface="微软雅黑" panose="020B0503020204020204" pitchFamily="34" charset="-122"/>
              </a:rPr>
              <a:t>如 何 筛 选 文 献？</a:t>
            </a:r>
            <a:endParaRPr lang="zh-CN" altLang="en-US" sz="8000" dirty="0">
              <a:latin typeface="Arial" panose="020B0604020202020204" pitchFamily="34" charset="0"/>
              <a:ea typeface="微软雅黑" panose="020B0503020204020204" pitchFamily="34" charset="-122"/>
            </a:endParaRPr>
          </a:p>
        </p:txBody>
      </p:sp>
      <p:sp>
        <p:nvSpPr>
          <p:cNvPr id="17414"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7419"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2"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23"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3"/>
          <p:cNvSpPr txBox="1"/>
          <p:nvPr/>
        </p:nvSpPr>
        <p:spPr>
          <a:xfrm>
            <a:off x="1254509" y="595765"/>
            <a:ext cx="4401517" cy="594995"/>
          </a:xfrm>
          <a:prstGeom prst="rect">
            <a:avLst/>
          </a:prstGeom>
          <a:noFill/>
        </p:spPr>
        <p:txBody>
          <a:bodyPr wrap="square" rtlCol="0">
            <a:spAutoFit/>
          </a:bodyPr>
          <a:p>
            <a:r>
              <a:rPr lang="zh-CN" altLang="en-US" sz="3090" b="1" dirty="0">
                <a:solidFill>
                  <a:schemeClr val="tx2"/>
                </a:solidFill>
                <a:latin typeface="微软雅黑" panose="020B0503020204020204" pitchFamily="34" charset="-122"/>
                <a:ea typeface="微软雅黑" panose="020B0503020204020204" pitchFamily="34" charset="-122"/>
              </a:rPr>
              <a:t>实例二：筛选文献</a:t>
            </a:r>
            <a:endParaRPr lang="zh-CN" altLang="en-US" sz="309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3"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4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17411">
                                            <p:txEl>
                                              <p:pRg st="0" end="0"/>
                                            </p:txEl>
                                          </p:spTgt>
                                        </p:tgtEl>
                                        <p:attrNameLst>
                                          <p:attrName>style.visibility</p:attrName>
                                        </p:attrNameLst>
                                      </p:cBhvr>
                                      <p:to>
                                        <p:strVal val="visible"/>
                                      </p:to>
                                    </p:set>
                                    <p:set>
                                      <p:cBhvr>
                                        <p:cTn id="15" dur="455" fill="hold">
                                          <p:stCondLst>
                                            <p:cond delay="0"/>
                                          </p:stCondLst>
                                        </p:cTn>
                                        <p:tgtEl>
                                          <p:spTgt spid="17411">
                                            <p:txEl>
                                              <p:pRg st="0" end="0"/>
                                            </p:txEl>
                                          </p:spTgt>
                                        </p:tgtEl>
                                        <p:attrNameLst>
                                          <p:attrName>style.rotation</p:attrName>
                                        </p:attrNameLst>
                                      </p:cBhvr>
                                      <p:to>
                                        <p:strVal val="-45.0"/>
                                      </p:to>
                                    </p:set>
                                    <p:anim calcmode="lin" valueType="num">
                                      <p:cBhvr>
                                        <p:cTn id="16" dur="455" fill="hold">
                                          <p:stCondLst>
                                            <p:cond delay="455"/>
                                          </p:stCondLst>
                                        </p:cTn>
                                        <p:tgtEl>
                                          <p:spTgt spid="1741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7411">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741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741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xit" presetSubtype="16" fill="hold" grpId="4" nodeType="clickEffect">
                                  <p:stCondLst>
                                    <p:cond delay="0"/>
                                  </p:stCondLst>
                                  <p:childTnLst>
                                    <p:anim calcmode="lin" valueType="num">
                                      <p:cBhvr>
                                        <p:cTn id="23" dur="500"/>
                                        <p:tgtEl>
                                          <p:spTgt spid="17410"/>
                                        </p:tgtEl>
                                        <p:attrNameLst>
                                          <p:attrName>ppt_w</p:attrName>
                                        </p:attrNameLst>
                                      </p:cBhvr>
                                      <p:tavLst>
                                        <p:tav tm="0">
                                          <p:val>
                                            <p:strVal val="ppt_w"/>
                                          </p:val>
                                        </p:tav>
                                        <p:tav tm="100000">
                                          <p:val>
                                            <p:fltVal val="0"/>
                                          </p:val>
                                        </p:tav>
                                      </p:tavLst>
                                    </p:anim>
                                    <p:anim calcmode="lin" valueType="num">
                                      <p:cBhvr>
                                        <p:cTn id="24" dur="500"/>
                                        <p:tgtEl>
                                          <p:spTgt spid="17410"/>
                                        </p:tgtEl>
                                        <p:attrNameLst>
                                          <p:attrName>ppt_h</p:attrName>
                                        </p:attrNameLst>
                                      </p:cBhvr>
                                      <p:tavLst>
                                        <p:tav tm="0">
                                          <p:val>
                                            <p:strVal val="ppt_h"/>
                                          </p:val>
                                        </p:tav>
                                        <p:tav tm="100000">
                                          <p:val>
                                            <p:fltVal val="0"/>
                                          </p:val>
                                        </p:tav>
                                      </p:tavLst>
                                    </p:anim>
                                    <p:animEffect transition="out" filter="fade">
                                      <p:cBhvr>
                                        <p:cTn id="25" dur="500"/>
                                        <p:tgtEl>
                                          <p:spTgt spid="17410"/>
                                        </p:tgtEl>
                                      </p:cBhvr>
                                    </p:animEffect>
                                    <p:set>
                                      <p:cBhvr>
                                        <p:cTn id="26" dur="1" fill="hold">
                                          <p:stCondLst>
                                            <p:cond delay="499"/>
                                          </p:stCondLst>
                                        </p:cTn>
                                        <p:tgtEl>
                                          <p:spTgt spid="17410"/>
                                        </p:tgtEl>
                                        <p:attrNameLst>
                                          <p:attrName>style.visibility</p:attrName>
                                        </p:attrNameLst>
                                      </p:cBhvr>
                                      <p:to>
                                        <p:strVal val="hidden"/>
                                      </p:to>
                                    </p:set>
                                  </p:childTnLst>
                                </p:cTn>
                              </p:par>
                            </p:childTnLst>
                          </p:cTn>
                        </p:par>
                        <p:par>
                          <p:cTn id="27" fill="hold">
                            <p:stCondLst>
                              <p:cond delay="500"/>
                            </p:stCondLst>
                            <p:childTnLst>
                              <p:par>
                                <p:cTn id="28" presetID="53" presetClass="exit" presetSubtype="16" fill="hold" grpId="0" nodeType="afterEffect">
                                  <p:stCondLst>
                                    <p:cond delay="0"/>
                                  </p:stCondLst>
                                  <p:iterate type="lt">
                                    <p:tmAbs val="0"/>
                                  </p:iterate>
                                  <p:childTnLst>
                                    <p:anim calcmode="lin" valueType="num">
                                      <p:cBhvr>
                                        <p:cTn id="29" dur="500"/>
                                        <p:tgtEl>
                                          <p:spTgt spid="17411">
                                            <p:txEl>
                                              <p:pRg st="0" end="0"/>
                                            </p:txEl>
                                          </p:spTgt>
                                        </p:tgtEl>
                                        <p:attrNameLst>
                                          <p:attrName>ppt_w</p:attrName>
                                        </p:attrNameLst>
                                      </p:cBhvr>
                                      <p:tavLst>
                                        <p:tav tm="0">
                                          <p:val>
                                            <p:strVal val="ppt_w"/>
                                          </p:val>
                                        </p:tav>
                                        <p:tav tm="100000">
                                          <p:val>
                                            <p:fltVal val="0"/>
                                          </p:val>
                                        </p:tav>
                                      </p:tavLst>
                                    </p:anim>
                                    <p:anim calcmode="lin" valueType="num">
                                      <p:cBhvr>
                                        <p:cTn id="30" dur="500"/>
                                        <p:tgtEl>
                                          <p:spTgt spid="17411">
                                            <p:txEl>
                                              <p:pRg st="0" end="0"/>
                                            </p:txEl>
                                          </p:spTgt>
                                        </p:tgtEl>
                                        <p:attrNameLst>
                                          <p:attrName>ppt_h</p:attrName>
                                        </p:attrNameLst>
                                      </p:cBhvr>
                                      <p:tavLst>
                                        <p:tav tm="0">
                                          <p:val>
                                            <p:strVal val="ppt_h"/>
                                          </p:val>
                                        </p:tav>
                                        <p:tav tm="100000">
                                          <p:val>
                                            <p:fltVal val="0"/>
                                          </p:val>
                                        </p:tav>
                                      </p:tavLst>
                                    </p:anim>
                                    <p:animEffect transition="out" filter="fade">
                                      <p:cBhvr>
                                        <p:cTn id="31" dur="500"/>
                                        <p:tgtEl>
                                          <p:spTgt spid="17411">
                                            <p:txEl>
                                              <p:pRg st="0" end="0"/>
                                            </p:txEl>
                                          </p:spTgt>
                                        </p:tgtEl>
                                      </p:cBhvr>
                                    </p:animEffect>
                                    <p:set>
                                      <p:cBhvr>
                                        <p:cTn id="32" dur="1" fill="hold">
                                          <p:stCondLst>
                                            <p:cond delay="499"/>
                                          </p:stCondLst>
                                        </p:cTn>
                                        <p:tgtEl>
                                          <p:spTgt spid="17411">
                                            <p:txEl>
                                              <p:pRg st="0" end="0"/>
                                            </p:txEl>
                                          </p:spTgt>
                                        </p:tgtEl>
                                        <p:attrNameLst>
                                          <p:attrName>style.visibility</p:attrName>
                                        </p:attrNameLst>
                                      </p:cBhvr>
                                      <p:to>
                                        <p:strVal val="hidden"/>
                                      </p:to>
                                    </p:set>
                                  </p:childTnLst>
                                </p:cTn>
                              </p:par>
                            </p:childTnLst>
                          </p:cTn>
                        </p:par>
                        <p:par>
                          <p:cTn id="33" fill="hold">
                            <p:stCondLst>
                              <p:cond delay="1000"/>
                            </p:stCondLst>
                            <p:childTnLst>
                              <p:par>
                                <p:cTn id="34" presetID="53" presetClass="exit" presetSubtype="16" fill="hold" nodeType="afterEffect">
                                  <p:stCondLst>
                                    <p:cond delay="0"/>
                                  </p:stCondLst>
                                  <p:childTnLst>
                                    <p:anim calcmode="lin" valueType="num">
                                      <p:cBhvr>
                                        <p:cTn id="35" dur="500"/>
                                        <p:tgtEl>
                                          <p:spTgt spid="17412"/>
                                        </p:tgtEl>
                                        <p:attrNameLst>
                                          <p:attrName>ppt_w</p:attrName>
                                        </p:attrNameLst>
                                      </p:cBhvr>
                                      <p:tavLst>
                                        <p:tav tm="0">
                                          <p:val>
                                            <p:strVal val="ppt_w"/>
                                          </p:val>
                                        </p:tav>
                                        <p:tav tm="100000">
                                          <p:val>
                                            <p:fltVal val="0"/>
                                          </p:val>
                                        </p:tav>
                                      </p:tavLst>
                                    </p:anim>
                                    <p:anim calcmode="lin" valueType="num">
                                      <p:cBhvr>
                                        <p:cTn id="36" dur="500"/>
                                        <p:tgtEl>
                                          <p:spTgt spid="17412"/>
                                        </p:tgtEl>
                                        <p:attrNameLst>
                                          <p:attrName>ppt_h</p:attrName>
                                        </p:attrNameLst>
                                      </p:cBhvr>
                                      <p:tavLst>
                                        <p:tav tm="0">
                                          <p:val>
                                            <p:strVal val="ppt_h"/>
                                          </p:val>
                                        </p:tav>
                                        <p:tav tm="100000">
                                          <p:val>
                                            <p:fltVal val="0"/>
                                          </p:val>
                                        </p:tav>
                                      </p:tavLst>
                                    </p:anim>
                                    <p:animEffect transition="out" filter="fade">
                                      <p:cBhvr>
                                        <p:cTn id="37" dur="500"/>
                                        <p:tgtEl>
                                          <p:spTgt spid="17412"/>
                                        </p:tgtEl>
                                      </p:cBhvr>
                                    </p:animEffect>
                                    <p:set>
                                      <p:cBhvr>
                                        <p:cTn id="38" dur="1" fill="hold">
                                          <p:stCondLst>
                                            <p:cond delay="499"/>
                                          </p:stCondLst>
                                        </p:cTn>
                                        <p:tgtEl>
                                          <p:spTgt spid="17412"/>
                                        </p:tgtEl>
                                        <p:attrNameLst>
                                          <p:attrName>style.visibility</p:attrName>
                                        </p:attrNameLst>
                                      </p:cBhvr>
                                      <p:to>
                                        <p:strVal val="hidden"/>
                                      </p:to>
                                    </p:set>
                                  </p:childTnLst>
                                </p:cTn>
                              </p:par>
                            </p:childTnLst>
                          </p:cTn>
                        </p:par>
                        <p:par>
                          <p:cTn id="39" fill="hold">
                            <p:stCondLst>
                              <p:cond delay="1500"/>
                            </p:stCondLst>
                            <p:childTnLst>
                              <p:par>
                                <p:cTn id="40" presetID="51" presetClass="entr" presetSubtype="0" fill="hold" grpId="3" nodeType="afterEffect">
                                  <p:stCondLst>
                                    <p:cond delay="0"/>
                                  </p:stCondLst>
                                  <p:childTnLst>
                                    <p:set>
                                      <p:cBhvr>
                                        <p:cTn id="41" dur="1" fill="hold">
                                          <p:stCondLst>
                                            <p:cond delay="0"/>
                                          </p:stCondLst>
                                        </p:cTn>
                                        <p:tgtEl>
                                          <p:spTgt spid="17413"/>
                                        </p:tgtEl>
                                        <p:attrNameLst>
                                          <p:attrName>style.visibility</p:attrName>
                                        </p:attrNameLst>
                                      </p:cBhvr>
                                      <p:to>
                                        <p:strVal val="visible"/>
                                      </p:to>
                                    </p:set>
                                    <p:animEffect transition="in" filter="fade">
                                      <p:cBhvr>
                                        <p:cTn id="42" dur="770" decel="100000"/>
                                        <p:tgtEl>
                                          <p:spTgt spid="17413"/>
                                        </p:tgtEl>
                                      </p:cBhvr>
                                    </p:animEffect>
                                    <p:animScale>
                                      <p:cBhvr>
                                        <p:cTn id="43" dur="770" decel="100000"/>
                                        <p:tgtEl>
                                          <p:spTgt spid="17413"/>
                                        </p:tgtEl>
                                      </p:cBhvr>
                                      <p:from x="10000" y="10000"/>
                                      <p:to x="200000" y="450000"/>
                                    </p:animScale>
                                    <p:animScale>
                                      <p:cBhvr>
                                        <p:cTn id="44" dur="1230" accel="100000" fill="hold">
                                          <p:stCondLst>
                                            <p:cond delay="770"/>
                                          </p:stCondLst>
                                        </p:cTn>
                                        <p:tgtEl>
                                          <p:spTgt spid="17413"/>
                                        </p:tgtEl>
                                      </p:cBhvr>
                                      <p:from x="200000" y="450000"/>
                                      <p:to x="100000" y="100000"/>
                                    </p:animScale>
                                    <p:set>
                                      <p:cBhvr>
                                        <p:cTn id="45" dur="770" fill="hold"/>
                                        <p:tgtEl>
                                          <p:spTgt spid="17413"/>
                                        </p:tgtEl>
                                        <p:attrNameLst>
                                          <p:attrName>ppt_x</p:attrName>
                                        </p:attrNameLst>
                                      </p:cBhvr>
                                      <p:to>
                                        <p:strVal val="(0.5)"/>
                                      </p:to>
                                    </p:set>
                                    <p:anim from="(0.5)" to="(#ppt_x)" calcmode="lin" valueType="num">
                                      <p:cBhvr>
                                        <p:cTn id="46" dur="1230" accel="100000" fill="hold">
                                          <p:stCondLst>
                                            <p:cond delay="770"/>
                                          </p:stCondLst>
                                        </p:cTn>
                                        <p:tgtEl>
                                          <p:spTgt spid="17413"/>
                                        </p:tgtEl>
                                        <p:attrNameLst>
                                          <p:attrName>ppt_x</p:attrName>
                                        </p:attrNameLst>
                                      </p:cBhvr>
                                    </p:anim>
                                    <p:set>
                                      <p:cBhvr>
                                        <p:cTn id="47" dur="770" fill="hold"/>
                                        <p:tgtEl>
                                          <p:spTgt spid="17413"/>
                                        </p:tgtEl>
                                        <p:attrNameLst>
                                          <p:attrName>ppt_y</p:attrName>
                                        </p:attrNameLst>
                                      </p:cBhvr>
                                      <p:to>
                                        <p:strVal val="(#ppt_y+0.4)"/>
                                      </p:to>
                                    </p:set>
                                    <p:anim from="(#ppt_y+0.4)" to="(#ppt_y)" calcmode="lin" valueType="num">
                                      <p:cBhvr>
                                        <p:cTn id="48" dur="1230" accel="100000" fill="hold">
                                          <p:stCondLst>
                                            <p:cond delay="770"/>
                                          </p:stCondLst>
                                        </p:cTn>
                                        <p:tgtEl>
                                          <p:spTgt spid="174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p:bldP spid="17410" grpId="1" bldLvl="0"/>
      <p:bldP spid="17410" grpId="2" bldLvl="0"/>
      <p:bldP spid="17410" grpId="3" bldLvl="0"/>
      <p:bldP spid="17410" grpId="4" bldLvl="0"/>
      <p:bldP spid="17411" grpId="0" bldLvl="0" build="allAtOnce"/>
      <p:bldP spid="17413" grpId="0" bldLvl="0"/>
      <p:bldP spid="17413" grpId="1" bldLvl="0"/>
      <p:bldP spid="17413" grpId="2" bldLvl="0"/>
      <p:bldP spid="17413" grpId="3"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8110" y="1172210"/>
            <a:ext cx="11748770" cy="5436235"/>
          </a:xfrm>
          <a:prstGeom prst="rect">
            <a:avLst/>
          </a:prstGeom>
        </p:spPr>
      </p:pic>
      <p:sp>
        <p:nvSpPr>
          <p:cNvPr id="18437" name="矩形 8"/>
          <p:cNvSpPr/>
          <p:nvPr/>
        </p:nvSpPr>
        <p:spPr>
          <a:xfrm>
            <a:off x="118110" y="2432685"/>
            <a:ext cx="9634855" cy="843280"/>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18438"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844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6"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44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64565" y="309880"/>
            <a:ext cx="3950970" cy="556260"/>
            <a:chOff x="1519" y="488"/>
            <a:chExt cx="6222" cy="876"/>
          </a:xfrm>
        </p:grpSpPr>
        <p:grpSp>
          <p:nvGrpSpPr>
            <p:cNvPr id="18448" name="组合 10"/>
            <p:cNvGrpSpPr/>
            <p:nvPr/>
          </p:nvGrpSpPr>
          <p:grpSpPr>
            <a:xfrm>
              <a:off x="1519" y="488"/>
              <a:ext cx="6223" cy="877"/>
              <a:chOff x="0" y="0"/>
              <a:chExt cx="5831632" cy="557153"/>
            </a:xfrm>
          </p:grpSpPr>
          <p:sp>
            <p:nvSpPr>
              <p:cNvPr id="18449"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8450"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8452" name="TextBox 36"/>
            <p:cNvSpPr txBox="1"/>
            <p:nvPr/>
          </p:nvSpPr>
          <p:spPr>
            <a:xfrm>
              <a:off x="2136" y="546"/>
              <a:ext cx="4989" cy="761"/>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分组</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 name="文本框 2"/>
          <p:cNvSpPr txBox="1"/>
          <p:nvPr/>
        </p:nvSpPr>
        <p:spPr>
          <a:xfrm>
            <a:off x="4631055" y="1736090"/>
            <a:ext cx="5364480" cy="1753235"/>
          </a:xfrm>
          <a:prstGeom prst="rect">
            <a:avLst/>
          </a:prstGeom>
          <a:solidFill>
            <a:schemeClr val="bg1"/>
          </a:solidFill>
        </p:spPr>
        <p:txBody>
          <a:bodyPr wrap="none" rtlCol="0">
            <a:spAutoFit/>
          </a:bodyPr>
          <a:p>
            <a:pPr algn="l"/>
            <a:r>
              <a:rPr lang="zh-CN" altLang="en-US">
                <a:solidFill>
                  <a:srgbClr val="C00000"/>
                </a:solidFill>
              </a:rPr>
              <a:t>学科分组：</a:t>
            </a:r>
            <a:r>
              <a:rPr lang="en-US" altLang="zh-CN">
                <a:solidFill>
                  <a:srgbClr val="C00000"/>
                </a:solidFill>
              </a:rPr>
              <a:t>“</a:t>
            </a:r>
            <a:r>
              <a:rPr lang="zh-CN" altLang="en-US">
                <a:solidFill>
                  <a:srgbClr val="C00000"/>
                </a:solidFill>
              </a:rPr>
              <a:t>临床医学</a:t>
            </a:r>
            <a:r>
              <a:rPr lang="en-US" altLang="zh-CN">
                <a:solidFill>
                  <a:srgbClr val="C00000"/>
                </a:solidFill>
              </a:rPr>
              <a:t>”</a:t>
            </a:r>
            <a:r>
              <a:rPr lang="zh-CN" altLang="en-US">
                <a:solidFill>
                  <a:srgbClr val="C00000"/>
                </a:solidFill>
              </a:rPr>
              <a:t>涉及的学科都有哪些</a:t>
            </a:r>
            <a:endParaRPr lang="zh-CN" altLang="en-US">
              <a:solidFill>
                <a:srgbClr val="C00000"/>
              </a:solidFill>
            </a:endParaRPr>
          </a:p>
          <a:p>
            <a:pPr algn="l"/>
            <a:r>
              <a:rPr lang="zh-CN" altLang="en-US">
                <a:solidFill>
                  <a:srgbClr val="C00000"/>
                </a:solidFill>
              </a:rPr>
              <a:t>发表年度：</a:t>
            </a:r>
            <a:r>
              <a:rPr lang="en-US" altLang="zh-CN">
                <a:solidFill>
                  <a:srgbClr val="C00000"/>
                </a:solidFill>
              </a:rPr>
              <a:t>“</a:t>
            </a:r>
            <a:r>
              <a:rPr lang="zh-CN" altLang="en-US">
                <a:solidFill>
                  <a:srgbClr val="C00000"/>
                </a:solidFill>
                <a:sym typeface="+mn-ea"/>
              </a:rPr>
              <a:t>临床医学</a:t>
            </a:r>
            <a:r>
              <a:rPr lang="en-US" altLang="zh-CN">
                <a:solidFill>
                  <a:srgbClr val="C00000"/>
                </a:solidFill>
              </a:rPr>
              <a:t>”</a:t>
            </a:r>
            <a:r>
              <a:rPr lang="zh-CN" altLang="en-US">
                <a:solidFill>
                  <a:srgbClr val="C00000"/>
                </a:solidFill>
              </a:rPr>
              <a:t>每年的发文数量</a:t>
            </a:r>
            <a:endParaRPr lang="zh-CN" altLang="en-US">
              <a:solidFill>
                <a:srgbClr val="C00000"/>
              </a:solidFill>
            </a:endParaRPr>
          </a:p>
          <a:p>
            <a:pPr algn="l"/>
            <a:r>
              <a:rPr lang="zh-CN" altLang="en-US">
                <a:solidFill>
                  <a:srgbClr val="C00000"/>
                </a:solidFill>
              </a:rPr>
              <a:t>研究层次：所涉及的专业领域</a:t>
            </a:r>
            <a:endParaRPr lang="zh-CN" altLang="en-US">
              <a:solidFill>
                <a:srgbClr val="C00000"/>
              </a:solidFill>
            </a:endParaRPr>
          </a:p>
          <a:p>
            <a:pPr algn="l"/>
            <a:r>
              <a:rPr lang="zh-CN" altLang="en-US">
                <a:solidFill>
                  <a:srgbClr val="C00000"/>
                </a:solidFill>
              </a:rPr>
              <a:t>作者：整合</a:t>
            </a:r>
            <a:r>
              <a:rPr lang="en-US" altLang="zh-CN">
                <a:solidFill>
                  <a:srgbClr val="C00000"/>
                </a:solidFill>
              </a:rPr>
              <a:t>“</a:t>
            </a:r>
            <a:r>
              <a:rPr lang="zh-CN" altLang="en-US">
                <a:solidFill>
                  <a:srgbClr val="C00000"/>
                </a:solidFill>
                <a:sym typeface="+mn-ea"/>
              </a:rPr>
              <a:t>临床医学</a:t>
            </a:r>
            <a:r>
              <a:rPr lang="en-US" altLang="zh-CN">
                <a:solidFill>
                  <a:srgbClr val="C00000"/>
                </a:solidFill>
              </a:rPr>
              <a:t>”</a:t>
            </a:r>
            <a:r>
              <a:rPr lang="zh-CN" altLang="en-US">
                <a:solidFill>
                  <a:srgbClr val="C00000"/>
                </a:solidFill>
              </a:rPr>
              <a:t>主题词的核心学者的发文</a:t>
            </a:r>
            <a:endParaRPr lang="zh-CN" altLang="en-US">
              <a:solidFill>
                <a:srgbClr val="C00000"/>
              </a:solidFill>
            </a:endParaRPr>
          </a:p>
          <a:p>
            <a:pPr algn="l"/>
            <a:r>
              <a:rPr lang="zh-CN" altLang="en-US">
                <a:solidFill>
                  <a:srgbClr val="C00000"/>
                </a:solidFill>
              </a:rPr>
              <a:t>机构：</a:t>
            </a:r>
            <a:r>
              <a:rPr lang="zh-CN" altLang="en-US">
                <a:solidFill>
                  <a:srgbClr val="C00000"/>
                </a:solidFill>
                <a:sym typeface="+mn-ea"/>
              </a:rPr>
              <a:t>整合</a:t>
            </a:r>
            <a:r>
              <a:rPr lang="en-US" altLang="zh-CN">
                <a:solidFill>
                  <a:srgbClr val="C00000"/>
                </a:solidFill>
                <a:sym typeface="+mn-ea"/>
              </a:rPr>
              <a:t>“</a:t>
            </a:r>
            <a:r>
              <a:rPr lang="zh-CN" altLang="en-US">
                <a:solidFill>
                  <a:srgbClr val="C00000"/>
                </a:solidFill>
                <a:sym typeface="+mn-ea"/>
              </a:rPr>
              <a:t>临床医学</a:t>
            </a:r>
            <a:r>
              <a:rPr lang="en-US" altLang="zh-CN">
                <a:solidFill>
                  <a:srgbClr val="C00000"/>
                </a:solidFill>
                <a:sym typeface="+mn-ea"/>
              </a:rPr>
              <a:t>”</a:t>
            </a:r>
            <a:r>
              <a:rPr lang="zh-CN" altLang="en-US">
                <a:solidFill>
                  <a:srgbClr val="C00000"/>
                </a:solidFill>
                <a:sym typeface="+mn-ea"/>
              </a:rPr>
              <a:t>主题词的核心机构的发文</a:t>
            </a:r>
            <a:endParaRPr lang="zh-CN" altLang="en-US">
              <a:solidFill>
                <a:srgbClr val="C00000"/>
              </a:solidFill>
              <a:sym typeface="+mn-ea"/>
            </a:endParaRPr>
          </a:p>
          <a:p>
            <a:pPr algn="l"/>
            <a:r>
              <a:rPr lang="zh-CN" altLang="en-US">
                <a:solidFill>
                  <a:srgbClr val="C00000"/>
                </a:solidFill>
              </a:rPr>
              <a:t>基金：</a:t>
            </a:r>
            <a:r>
              <a:rPr lang="zh-CN" altLang="en-US">
                <a:solidFill>
                  <a:srgbClr val="C00000"/>
                </a:solidFill>
                <a:sym typeface="+mn-ea"/>
              </a:rPr>
              <a:t>整合</a:t>
            </a:r>
            <a:r>
              <a:rPr lang="en-US" altLang="zh-CN">
                <a:solidFill>
                  <a:srgbClr val="C00000"/>
                </a:solidFill>
                <a:sym typeface="+mn-ea"/>
              </a:rPr>
              <a:t>“</a:t>
            </a:r>
            <a:r>
              <a:rPr lang="zh-CN" altLang="en-US">
                <a:solidFill>
                  <a:srgbClr val="C00000"/>
                </a:solidFill>
                <a:sym typeface="+mn-ea"/>
              </a:rPr>
              <a:t>临床医学</a:t>
            </a:r>
            <a:r>
              <a:rPr lang="en-US" altLang="zh-CN">
                <a:solidFill>
                  <a:srgbClr val="C00000"/>
                </a:solidFill>
                <a:sym typeface="+mn-ea"/>
              </a:rPr>
              <a:t>”</a:t>
            </a:r>
            <a:r>
              <a:rPr lang="zh-CN" altLang="en-US">
                <a:solidFill>
                  <a:srgbClr val="C00000"/>
                </a:solidFill>
                <a:sym typeface="+mn-ea"/>
              </a:rPr>
              <a:t>主题词的各类基金支持的发文</a:t>
            </a:r>
            <a:endParaRPr lang="zh-CN" altLang="en-US">
              <a:solidFill>
                <a:srgbClr val="C00000"/>
              </a:solidFill>
              <a:sym typeface="+mn-ea"/>
            </a:endParaRPr>
          </a:p>
        </p:txBody>
      </p:sp>
      <p:sp>
        <p:nvSpPr>
          <p:cNvPr id="5" name="椭圆 4"/>
          <p:cNvSpPr/>
          <p:nvPr/>
        </p:nvSpPr>
        <p:spPr>
          <a:xfrm>
            <a:off x="7290435" y="3489325"/>
            <a:ext cx="1068070" cy="44259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2"/>
          <a:stretch>
            <a:fillRect/>
          </a:stretch>
        </p:blipFill>
        <p:spPr>
          <a:xfrm>
            <a:off x="9752965" y="1257300"/>
            <a:ext cx="2009775" cy="5266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ox(in)">
                                      <p:cBhvr>
                                        <p:cTn id="7" dur="500"/>
                                        <p:tgtEl>
                                          <p:spTgt spid="184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16" fill="hold" grpId="1" nodeType="clickEffect">
                                  <p:stCondLst>
                                    <p:cond delay="0"/>
                                  </p:stCondLst>
                                  <p:childTnLst>
                                    <p:anim calcmode="lin" valueType="num">
                                      <p:cBhvr>
                                        <p:cTn id="26" dur="500"/>
                                        <p:tgtEl>
                                          <p:spTgt spid="18437"/>
                                        </p:tgtEl>
                                        <p:attrNameLst>
                                          <p:attrName>ppt_w</p:attrName>
                                        </p:attrNameLst>
                                      </p:cBhvr>
                                      <p:tavLst>
                                        <p:tav tm="0">
                                          <p:val>
                                            <p:strVal val="ppt_w"/>
                                          </p:val>
                                        </p:tav>
                                        <p:tav tm="100000">
                                          <p:val>
                                            <p:fltVal val="0"/>
                                          </p:val>
                                        </p:tav>
                                      </p:tavLst>
                                    </p:anim>
                                    <p:anim calcmode="lin" valueType="num">
                                      <p:cBhvr>
                                        <p:cTn id="27" dur="500"/>
                                        <p:tgtEl>
                                          <p:spTgt spid="18437"/>
                                        </p:tgtEl>
                                        <p:attrNameLst>
                                          <p:attrName>ppt_h</p:attrName>
                                        </p:attrNameLst>
                                      </p:cBhvr>
                                      <p:tavLst>
                                        <p:tav tm="0">
                                          <p:val>
                                            <p:strVal val="ppt_h"/>
                                          </p:val>
                                        </p:tav>
                                        <p:tav tm="100000">
                                          <p:val>
                                            <p:fltVal val="0"/>
                                          </p:val>
                                        </p:tav>
                                      </p:tavLst>
                                    </p:anim>
                                    <p:animEffect transition="out" filter="fade">
                                      <p:cBhvr>
                                        <p:cTn id="28" dur="500"/>
                                        <p:tgtEl>
                                          <p:spTgt spid="18437"/>
                                        </p:tgtEl>
                                      </p:cBhvr>
                                    </p:animEffect>
                                    <p:set>
                                      <p:cBhvr>
                                        <p:cTn id="29" dur="1" fill="hold">
                                          <p:stCondLst>
                                            <p:cond delay="499"/>
                                          </p:stCondLst>
                                        </p:cTn>
                                        <p:tgtEl>
                                          <p:spTgt spid="1843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ox(in)">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animBg="1"/>
      <p:bldP spid="18437" grpId="1" bldLvl="0" animBg="1"/>
      <p:bldP spid="3" grpId="0" bldLvl="0" animBg="1"/>
      <p:bldP spid="5" grpId="0" bldLvl="0" animBg="1"/>
      <p:bldP spid="3"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4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454025" y="1555750"/>
            <a:ext cx="10848340" cy="4877435"/>
          </a:xfrm>
          <a:prstGeom prst="rect">
            <a:avLst/>
          </a:prstGeom>
        </p:spPr>
      </p:pic>
      <p:sp>
        <p:nvSpPr>
          <p:cNvPr id="1844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64565" y="309880"/>
            <a:ext cx="3951605" cy="556895"/>
            <a:chOff x="1519" y="488"/>
            <a:chExt cx="6223" cy="877"/>
          </a:xfrm>
        </p:grpSpPr>
        <p:grpSp>
          <p:nvGrpSpPr>
            <p:cNvPr id="18448" name="组合 10"/>
            <p:cNvGrpSpPr/>
            <p:nvPr/>
          </p:nvGrpSpPr>
          <p:grpSpPr>
            <a:xfrm>
              <a:off x="1519" y="488"/>
              <a:ext cx="6223" cy="877"/>
              <a:chOff x="0" y="0"/>
              <a:chExt cx="5831632" cy="557153"/>
            </a:xfrm>
          </p:grpSpPr>
          <p:sp>
            <p:nvSpPr>
              <p:cNvPr id="18449"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8450"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8452" name="TextBox 36"/>
            <p:cNvSpPr txBox="1"/>
            <p:nvPr/>
          </p:nvSpPr>
          <p:spPr>
            <a:xfrm>
              <a:off x="2136" y="546"/>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排序</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 name="文本框 3"/>
          <p:cNvSpPr txBox="1"/>
          <p:nvPr/>
        </p:nvSpPr>
        <p:spPr>
          <a:xfrm>
            <a:off x="6035040" y="715010"/>
            <a:ext cx="4526280" cy="1188720"/>
          </a:xfrm>
          <a:prstGeom prst="rect">
            <a:avLst/>
          </a:prstGeom>
          <a:solidFill>
            <a:schemeClr val="bg1"/>
          </a:solidFill>
        </p:spPr>
        <p:txBody>
          <a:bodyPr wrap="none" rtlCol="0">
            <a:spAutoFit/>
          </a:bodyPr>
          <a:p>
            <a:r>
              <a:rPr lang="zh-CN" altLang="en-US">
                <a:solidFill>
                  <a:srgbClr val="C00000"/>
                </a:solidFill>
              </a:rPr>
              <a:t>排序方式包括：主题、时间、被引和下载</a:t>
            </a:r>
            <a:endParaRPr lang="zh-CN" altLang="en-US">
              <a:solidFill>
                <a:srgbClr val="C00000"/>
              </a:solidFill>
            </a:endParaRPr>
          </a:p>
          <a:p>
            <a:r>
              <a:rPr lang="zh-CN" altLang="en-US">
                <a:solidFill>
                  <a:srgbClr val="C00000"/>
                </a:solidFill>
              </a:rPr>
              <a:t>主题结合了检索词、被引和下载的统一分析</a:t>
            </a:r>
            <a:endParaRPr lang="zh-CN" altLang="en-US">
              <a:solidFill>
                <a:srgbClr val="C00000"/>
              </a:solidFill>
            </a:endParaRPr>
          </a:p>
          <a:p>
            <a:r>
              <a:rPr lang="zh-CN" altLang="en-US">
                <a:solidFill>
                  <a:srgbClr val="C00000"/>
                </a:solidFill>
              </a:rPr>
              <a:t>被引频次体现了文献的权威度和传播度</a:t>
            </a:r>
            <a:endParaRPr lang="zh-CN" altLang="en-US">
              <a:solidFill>
                <a:srgbClr val="C00000"/>
              </a:solidFill>
            </a:endParaRPr>
          </a:p>
          <a:p>
            <a:r>
              <a:rPr lang="zh-CN" altLang="en-US">
                <a:solidFill>
                  <a:srgbClr val="C00000"/>
                </a:solidFill>
              </a:rPr>
              <a:t>下载频次反应了话题的热议程度</a:t>
            </a:r>
            <a:endParaRPr lang="zh-CN" altLang="en-US">
              <a:solidFill>
                <a:srgbClr val="C00000"/>
              </a:solidFill>
            </a:endParaRPr>
          </a:p>
        </p:txBody>
      </p:sp>
      <p:sp>
        <p:nvSpPr>
          <p:cNvPr id="5" name="文本框 4"/>
          <p:cNvSpPr txBox="1"/>
          <p:nvPr/>
        </p:nvSpPr>
        <p:spPr>
          <a:xfrm>
            <a:off x="6400800" y="4076700"/>
            <a:ext cx="3611880" cy="645160"/>
          </a:xfrm>
          <a:prstGeom prst="rect">
            <a:avLst/>
          </a:prstGeom>
          <a:solidFill>
            <a:schemeClr val="bg1"/>
          </a:solidFill>
        </p:spPr>
        <p:txBody>
          <a:bodyPr wrap="none" rtlCol="0">
            <a:spAutoFit/>
          </a:bodyPr>
          <a:p>
            <a:r>
              <a:rPr lang="zh-CN" altLang="en-US">
                <a:solidFill>
                  <a:srgbClr val="C00000"/>
                </a:solidFill>
              </a:rPr>
              <a:t>紫色刊名为中国知网独家出版刊物</a:t>
            </a:r>
            <a:endParaRPr lang="zh-CN" altLang="en-US">
              <a:solidFill>
                <a:srgbClr val="C00000"/>
              </a:solidFill>
            </a:endParaRPr>
          </a:p>
          <a:p>
            <a:r>
              <a:rPr lang="zh-CN" altLang="en-US">
                <a:solidFill>
                  <a:srgbClr val="C00000"/>
                </a:solidFill>
              </a:rPr>
              <a:t>红色标注为中国知网优先出版刊物</a:t>
            </a:r>
            <a:endParaRPr lang="zh-CN" altLang="en-US">
              <a:solidFill>
                <a:srgbClr val="C00000"/>
              </a:solidFill>
            </a:endParaRPr>
          </a:p>
        </p:txBody>
      </p:sp>
      <p:grpSp>
        <p:nvGrpSpPr>
          <p:cNvPr id="9" name="组合 8"/>
          <p:cNvGrpSpPr/>
          <p:nvPr/>
        </p:nvGrpSpPr>
        <p:grpSpPr>
          <a:xfrm>
            <a:off x="3870960" y="2049780"/>
            <a:ext cx="3596640" cy="3495040"/>
            <a:chOff x="6096" y="3228"/>
            <a:chExt cx="5664" cy="5504"/>
          </a:xfrm>
        </p:grpSpPr>
        <p:sp>
          <p:nvSpPr>
            <p:cNvPr id="6" name="椭圆 5"/>
            <p:cNvSpPr/>
            <p:nvPr/>
          </p:nvSpPr>
          <p:spPr>
            <a:xfrm>
              <a:off x="6096" y="3228"/>
              <a:ext cx="1344" cy="552"/>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6"/>
            <p:cNvSpPr/>
            <p:nvPr/>
          </p:nvSpPr>
          <p:spPr>
            <a:xfrm>
              <a:off x="9912" y="7892"/>
              <a:ext cx="1848" cy="84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10080" y="4852"/>
              <a:ext cx="1368" cy="552"/>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151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6"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TextBox 35"/>
          <p:cNvSpPr txBox="1"/>
          <p:nvPr/>
        </p:nvSpPr>
        <p:spPr>
          <a:xfrm>
            <a:off x="3001859" y="346757"/>
            <a:ext cx="4026439"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中英文统一融合</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p:cNvGrpSpPr/>
          <p:nvPr/>
        </p:nvGrpSpPr>
        <p:grpSpPr>
          <a:xfrm>
            <a:off x="964565" y="309880"/>
            <a:ext cx="3951605" cy="556895"/>
            <a:chOff x="1519" y="488"/>
            <a:chExt cx="6223" cy="877"/>
          </a:xfrm>
        </p:grpSpPr>
        <p:grpSp>
          <p:nvGrpSpPr>
            <p:cNvPr id="18448" name="组合 10"/>
            <p:cNvGrpSpPr/>
            <p:nvPr/>
          </p:nvGrpSpPr>
          <p:grpSpPr>
            <a:xfrm>
              <a:off x="1519" y="488"/>
              <a:ext cx="6223" cy="877"/>
              <a:chOff x="0" y="0"/>
              <a:chExt cx="5831632" cy="557153"/>
            </a:xfrm>
          </p:grpSpPr>
          <p:sp>
            <p:nvSpPr>
              <p:cNvPr id="18449"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8450"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8452" name="TextBox 36"/>
            <p:cNvSpPr txBox="1"/>
            <p:nvPr/>
          </p:nvSpPr>
          <p:spPr>
            <a:xfrm>
              <a:off x="2136" y="546"/>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4" name="图片 3"/>
          <p:cNvPicPr>
            <a:picLocks noChangeAspect="1"/>
          </p:cNvPicPr>
          <p:nvPr/>
        </p:nvPicPr>
        <p:blipFill>
          <a:blip r:embed="rId1"/>
          <a:stretch>
            <a:fillRect/>
          </a:stretch>
        </p:blipFill>
        <p:spPr>
          <a:xfrm>
            <a:off x="148590" y="1156970"/>
            <a:ext cx="11748770" cy="5436235"/>
          </a:xfrm>
          <a:prstGeom prst="rect">
            <a:avLst/>
          </a:prstGeom>
        </p:spPr>
      </p:pic>
      <p:pic>
        <p:nvPicPr>
          <p:cNvPr id="3" name="图片 2"/>
          <p:cNvPicPr>
            <a:picLocks noChangeAspect="1"/>
          </p:cNvPicPr>
          <p:nvPr/>
        </p:nvPicPr>
        <p:blipFill>
          <a:blip r:embed="rId2"/>
          <a:stretch>
            <a:fillRect/>
          </a:stretch>
        </p:blipFill>
        <p:spPr>
          <a:xfrm>
            <a:off x="220345" y="3495040"/>
            <a:ext cx="9237980" cy="319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48590" y="1156970"/>
            <a:ext cx="11748770" cy="5436235"/>
          </a:xfrm>
          <a:prstGeom prst="rect">
            <a:avLst/>
          </a:prstGeom>
        </p:spPr>
      </p:pic>
      <p:sp>
        <p:nvSpPr>
          <p:cNvPr id="22531" name="矩形 8"/>
          <p:cNvSpPr/>
          <p:nvPr/>
        </p:nvSpPr>
        <p:spPr>
          <a:xfrm>
            <a:off x="8848413" y="5923781"/>
            <a:ext cx="361856" cy="457081"/>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22532" name="线形标注 1 2"/>
          <p:cNvSpPr/>
          <p:nvPr/>
        </p:nvSpPr>
        <p:spPr>
          <a:xfrm>
            <a:off x="4844194" y="5936478"/>
            <a:ext cx="3570945" cy="444384"/>
          </a:xfrm>
          <a:prstGeom prst="borderCallout1">
            <a:avLst>
              <a:gd name="adj1" fmla="val 46199"/>
              <a:gd name="adj2" fmla="val 100731"/>
              <a:gd name="adj3" fmla="val 46167"/>
              <a:gd name="adj4" fmla="val 106593"/>
            </a:avLst>
          </a:prstGeom>
          <a:solidFill>
            <a:schemeClr val="bg1"/>
          </a:solidFill>
          <a:ln w="9525" cap="flat" cmpd="sng">
            <a:solidFill>
              <a:srgbClr val="FF6600"/>
            </a:solidFill>
            <a:prstDash val="solid"/>
            <a:miter/>
            <a:headEnd type="none" w="med" len="med"/>
            <a:tailEnd type="none" w="med" len="med"/>
          </a:ln>
        </p:spPr>
        <p:txBody>
          <a:bodyPr lIns="90146" tIns="46977" rIns="90146" bIns="46977"/>
          <a:lstStyle/>
          <a:p>
            <a:pPr lvl="0" algn="just" eaLnBrk="1" hangingPunct="1">
              <a:lnSpc>
                <a:spcPct val="110000"/>
              </a:lnSpc>
              <a:buClr>
                <a:srgbClr val="1F6E76"/>
              </a:buClr>
              <a:buSzPct val="70000"/>
              <a:buFont typeface="Wingdings 2" panose="05020102010507070707" pitchFamily="18" charset="2"/>
              <a:buNone/>
            </a:pPr>
            <a:r>
              <a:rPr lang="zh-CN" altLang="en-US" sz="2000" b="1">
                <a:solidFill>
                  <a:srgbClr val="FF9933"/>
                </a:solidFill>
                <a:latin typeface="华文新魏" panose="02010800040101010101" pitchFamily="2" charset="-122"/>
                <a:ea typeface="华文新魏" panose="02010800040101010101" pitchFamily="2" charset="-122"/>
              </a:rPr>
              <a:t>在线浏览一篇文献的内容</a:t>
            </a:r>
            <a:endParaRPr lang="zh-CN" altLang="en-US" sz="2000" b="1">
              <a:solidFill>
                <a:srgbClr val="FF9933"/>
              </a:solidFill>
              <a:latin typeface="华文新魏" panose="02010800040101010101" pitchFamily="2" charset="-122"/>
              <a:ea typeface="华文新魏" panose="02010800040101010101" pitchFamily="2" charset="-122"/>
            </a:endParaRPr>
          </a:p>
        </p:txBody>
      </p:sp>
      <p:sp>
        <p:nvSpPr>
          <p:cNvPr id="22533"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2538"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41"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42"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543" name="组合 10"/>
          <p:cNvGrpSpPr/>
          <p:nvPr/>
        </p:nvGrpSpPr>
        <p:grpSpPr>
          <a:xfrm>
            <a:off x="1092562" y="310587"/>
            <a:ext cx="4872356" cy="557068"/>
            <a:chOff x="0" y="0"/>
            <a:chExt cx="7190004" cy="557153"/>
          </a:xfrm>
        </p:grpSpPr>
        <p:sp>
          <p:nvSpPr>
            <p:cNvPr id="22544"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2545"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2547" name="TextBox 34"/>
          <p:cNvSpPr txBox="1"/>
          <p:nvPr/>
        </p:nvSpPr>
        <p:spPr>
          <a:xfrm>
            <a:off x="1552818" y="4058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在线阅读，边读边选</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in)">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p:cTn id="12" dur="500" fill="hold"/>
                                        <p:tgtEl>
                                          <p:spTgt spid="22532"/>
                                        </p:tgtEl>
                                        <p:attrNameLst>
                                          <p:attrName>ppt_w</p:attrName>
                                        </p:attrNameLst>
                                      </p:cBhvr>
                                      <p:tavLst>
                                        <p:tav tm="0">
                                          <p:val>
                                            <p:fltVal val="0"/>
                                          </p:val>
                                        </p:tav>
                                        <p:tav tm="100000">
                                          <p:val>
                                            <p:strVal val="#ppt_w"/>
                                          </p:val>
                                        </p:tav>
                                      </p:tavLst>
                                    </p:anim>
                                    <p:anim calcmode="lin" valueType="num">
                                      <p:cBhvr>
                                        <p:cTn id="13" dur="500" fill="hold"/>
                                        <p:tgtEl>
                                          <p:spTgt spid="22532"/>
                                        </p:tgtEl>
                                        <p:attrNameLst>
                                          <p:attrName>ppt_h</p:attrName>
                                        </p:attrNameLst>
                                      </p:cBhvr>
                                      <p:tavLst>
                                        <p:tav tm="0">
                                          <p:val>
                                            <p:fltVal val="0"/>
                                          </p:val>
                                        </p:tav>
                                        <p:tav tm="100000">
                                          <p:val>
                                            <p:strVal val="#ppt_h"/>
                                          </p:val>
                                        </p:tav>
                                      </p:tavLst>
                                    </p:anim>
                                    <p:animEffect transition="in" filter="fade">
                                      <p:cBhvr>
                                        <p:cTn id="14"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animBg="1"/>
      <p:bldP spid="2253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a:xfrm>
            <a:off x="1992313" y="-26987"/>
            <a:ext cx="8229600" cy="1143000"/>
          </a:xfrm>
        </p:spPr>
        <p:txBody>
          <a:bodyPr wrap="square" lIns="91440" tIns="45720" rIns="91440" bIns="45720" anchor="ctr"/>
          <a:p>
            <a:pPr eaLnBrk="1" hangingPunct="1"/>
            <a:r>
              <a:rPr lang="en-US" altLang="zh-CN" sz="3600" dirty="0">
                <a:latin typeface="黑体" panose="02010609060101010101" charset="-122"/>
                <a:ea typeface="黑体" panose="02010609060101010101" charset="-122"/>
              </a:rPr>
              <a:t> </a:t>
            </a:r>
            <a:r>
              <a:rPr lang="zh-CN" altLang="en-US" sz="3600" b="1" dirty="0">
                <a:latin typeface="黑体" panose="02010609060101010101" charset="-122"/>
                <a:ea typeface="黑体" panose="02010609060101010101" charset="-122"/>
              </a:rPr>
              <a:t>中国知网 是什么？</a:t>
            </a:r>
            <a:endParaRPr lang="zh-CN" altLang="en-US" sz="3600" b="1" dirty="0">
              <a:latin typeface="黑体" panose="02010609060101010101" charset="-122"/>
              <a:ea typeface="黑体" panose="02010609060101010101" charset="-122"/>
            </a:endParaRPr>
          </a:p>
        </p:txBody>
      </p:sp>
      <p:grpSp>
        <p:nvGrpSpPr>
          <p:cNvPr id="22530" name="Group 6"/>
          <p:cNvGrpSpPr/>
          <p:nvPr/>
        </p:nvGrpSpPr>
        <p:grpSpPr>
          <a:xfrm>
            <a:off x="2743200" y="1447800"/>
            <a:ext cx="6934200" cy="990600"/>
            <a:chOff x="0" y="0"/>
            <a:chExt cx="3984" cy="912"/>
          </a:xfrm>
        </p:grpSpPr>
        <p:sp>
          <p:nvSpPr>
            <p:cNvPr id="15363" name="AutoShape 12"/>
            <p:cNvSpPr>
              <a:spLocks noChangeArrowheads="1"/>
            </p:cNvSpPr>
            <p:nvPr/>
          </p:nvSpPr>
          <p:spPr bwMode="auto">
            <a:xfrm>
              <a:off x="0" y="0"/>
              <a:ext cx="3984" cy="912"/>
            </a:xfrm>
            <a:prstGeom prst="roundRect">
              <a:avLst>
                <a:gd name="adj" fmla="val 10889"/>
              </a:avLst>
            </a:prstGeom>
            <a:gradFill rotWithShape="1">
              <a:gsLst>
                <a:gs pos="0">
                  <a:srgbClr val="EEEEEE"/>
                </a:gs>
                <a:gs pos="50000">
                  <a:srgbClr val="DDDDDD"/>
                </a:gs>
                <a:gs pos="100000">
                  <a:srgbClr val="EEEEEE"/>
                </a:gs>
              </a:gsLst>
              <a:lin ang="18900000" scaled="1"/>
            </a:gradFill>
            <a:ln w="38100">
              <a:solidFill>
                <a:srgbClr val="FFFFFF"/>
              </a:solidFill>
              <a:round/>
            </a:ln>
            <a:effectLst>
              <a:outerShdw dist="135001" dir="2928847"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2532" name="Group 8"/>
            <p:cNvGrpSpPr/>
            <p:nvPr/>
          </p:nvGrpSpPr>
          <p:grpSpPr>
            <a:xfrm>
              <a:off x="87" y="84"/>
              <a:ext cx="768" cy="746"/>
              <a:chOff x="0" y="0"/>
              <a:chExt cx="768" cy="746"/>
            </a:xfrm>
          </p:grpSpPr>
          <p:sp>
            <p:nvSpPr>
              <p:cNvPr id="22533" name="AutoShape 14"/>
              <p:cNvSpPr/>
              <p:nvPr/>
            </p:nvSpPr>
            <p:spPr>
              <a:xfrm>
                <a:off x="0" y="0"/>
                <a:ext cx="768" cy="746"/>
              </a:xfrm>
              <a:prstGeom prst="roundRect">
                <a:avLst>
                  <a:gd name="adj" fmla="val 11921"/>
                </a:avLst>
              </a:prstGeom>
              <a:gradFill rotWithShape="1">
                <a:gsLst>
                  <a:gs pos="0">
                    <a:srgbClr val="F7DA85"/>
                  </a:gs>
                  <a:gs pos="100000">
                    <a:schemeClr val="folHlink"/>
                  </a:gs>
                </a:gsLst>
                <a:lin ang="5400000" scaled="1"/>
                <a:tileRect/>
              </a:gradFill>
              <a:ln w="38100" cap="flat" cmpd="sng">
                <a:solidFill>
                  <a:schemeClr val="bg1"/>
                </a:solidFill>
                <a:prstDash val="solid"/>
                <a:round/>
                <a:headEnd type="none" w="med" len="med"/>
                <a:tailEnd type="none" w="med" len="med"/>
              </a:ln>
            </p:spPr>
            <p:txBody>
              <a:bodyPr wrap="none" anchor="ctr"/>
              <a:p>
                <a:endParaRPr lang="zh-CN" altLang="en-US" dirty="0">
                  <a:latin typeface="Calibri" panose="020F0502020204030204" pitchFamily="34" charset="0"/>
                  <a:ea typeface="宋体" panose="02010600030101010101" pitchFamily="2" charset="-122"/>
                </a:endParaRPr>
              </a:p>
            </p:txBody>
          </p:sp>
          <p:sp>
            <p:nvSpPr>
              <p:cNvPr id="22534" name="Freeform 15"/>
              <p:cNvSpPr/>
              <p:nvPr/>
            </p:nvSpPr>
            <p:spPr>
              <a:xfrm>
                <a:off x="48" y="48"/>
                <a:ext cx="383" cy="373"/>
              </a:xfrm>
              <a:custGeom>
                <a:avLst/>
                <a:gdLst/>
                <a:ahLst/>
                <a:cxnLst>
                  <a:cxn ang="0">
                    <a:pos x="13" y="0"/>
                  </a:cxn>
                  <a:cxn ang="0">
                    <a:pos x="0" y="11"/>
                  </a:cxn>
                  <a:cxn ang="0">
                    <a:pos x="0" y="56"/>
                  </a:cxn>
                  <a:cxn ang="0">
                    <a:pos x="17" y="16"/>
                  </a:cxn>
                  <a:cxn ang="0">
                    <a:pos x="65" y="0"/>
                  </a:cxn>
                  <a:cxn ang="0">
                    <a:pos x="13"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9E2A2"/>
                  </a:gs>
                  <a:gs pos="100000">
                    <a:schemeClr val="folHlink">
                      <a:alpha val="0"/>
                    </a:schemeClr>
                  </a:gs>
                </a:gsLst>
                <a:lin ang="18900000" scaled="1"/>
                <a:tileRect/>
              </a:gradFill>
              <a:ln w="9525">
                <a:noFill/>
              </a:ln>
            </p:spPr>
            <p:txBody>
              <a:bodyPr/>
              <a:p>
                <a:endParaRPr lang="zh-CN" altLang="en-US"/>
              </a:p>
            </p:txBody>
          </p:sp>
          <p:sp>
            <p:nvSpPr>
              <p:cNvPr id="6152" name="Text Box 16"/>
              <p:cNvSpPr txBox="1"/>
              <p:nvPr/>
            </p:nvSpPr>
            <p:spPr>
              <a:xfrm>
                <a:off x="219" y="185"/>
                <a:ext cx="309" cy="481"/>
              </a:xfrm>
              <a:prstGeom prst="rect">
                <a:avLst/>
              </a:prstGeom>
              <a:noFill/>
              <a:ln w="9525">
                <a:noFill/>
                <a:miter/>
              </a:ln>
            </p:spPr>
            <p:txBody>
              <a:bodyPr wrap="none">
                <a:spAutoFit/>
              </a:bodyPr>
              <a:lstStyle/>
              <a:p>
                <a:pPr marR="0" defTabSz="914400" rtl="0">
                  <a:buClrTx/>
                  <a:buSzTx/>
                  <a:buFont typeface="Arial" panose="020B0604020202020204" pitchFamily="34" charset="0"/>
                  <a:defRPr/>
                </a:pPr>
                <a:r>
                  <a:rPr kumimoji="0" lang="zh-CN" altLang="en-US" sz="2800" kern="1200" cap="none" spc="0" normalizeH="0" baseline="0" noProof="1">
                    <a:solidFill>
                      <a:srgbClr val="FFFFFF"/>
                    </a:solidFill>
                    <a:effectLst>
                      <a:outerShdw blurRad="38100" dist="38100" dir="2700000">
                        <a:srgbClr val="C0C0C0"/>
                      </a:outerShdw>
                    </a:effectLst>
                    <a:latin typeface="Calibri" panose="020F0502020204030204" pitchFamily="34" charset="0"/>
                    <a:ea typeface="宋体" panose="02010600030101010101" pitchFamily="2" charset="-122"/>
                    <a:cs typeface="+mn-ea"/>
                  </a:rPr>
                  <a:t>一</a:t>
                </a:r>
                <a:endParaRPr kumimoji="0" lang="zh-CN" altLang="en-US" sz="2800" kern="1200" cap="none" spc="0" normalizeH="0" baseline="0" noProof="1">
                  <a:solidFill>
                    <a:srgbClr val="FFFFFF"/>
                  </a:solidFill>
                  <a:effectLst>
                    <a:outerShdw blurRad="38100" dist="38100" dir="2700000">
                      <a:srgbClr val="C0C0C0"/>
                    </a:outerShdw>
                  </a:effectLst>
                  <a:latin typeface="Calibri" panose="020F0502020204030204" pitchFamily="34" charset="0"/>
                  <a:ea typeface="宋体" panose="02010600030101010101" pitchFamily="2" charset="-122"/>
                  <a:cs typeface="+mn-cs"/>
                </a:endParaRPr>
              </a:p>
            </p:txBody>
          </p:sp>
        </p:grpSp>
        <p:sp>
          <p:nvSpPr>
            <p:cNvPr id="22536" name="Text Box 17"/>
            <p:cNvSpPr txBox="1"/>
            <p:nvPr/>
          </p:nvSpPr>
          <p:spPr>
            <a:xfrm>
              <a:off x="960" y="126"/>
              <a:ext cx="2928" cy="679"/>
            </a:xfrm>
            <a:prstGeom prst="rect">
              <a:avLst/>
            </a:prstGeom>
            <a:noFill/>
            <a:ln w="9525">
              <a:noFill/>
            </a:ln>
          </p:spPr>
          <p:txBody>
            <a:bodyPr anchor="t">
              <a:spAutoFit/>
            </a:bodyPr>
            <a:p>
              <a:r>
                <a:rPr lang="zh-CN" altLang="en-US" sz="2400" b="1" dirty="0">
                  <a:solidFill>
                    <a:srgbClr val="0B0801"/>
                  </a:solidFill>
                  <a:latin typeface="Calibri" panose="020F0502020204030204" pitchFamily="34" charset="0"/>
                  <a:ea typeface="楷体_GB2312"/>
                </a:rPr>
                <a:t>中国知识基础设施工程</a:t>
              </a:r>
              <a:r>
                <a:rPr lang="zh-CN" altLang="en-US" sz="2400" b="1" dirty="0">
                  <a:solidFill>
                    <a:schemeClr val="tx2"/>
                  </a:solidFill>
                  <a:latin typeface="Calibri" panose="020F0502020204030204" pitchFamily="34" charset="0"/>
                  <a:ea typeface="宋体" panose="02010600030101010101" pitchFamily="2" charset="-122"/>
                </a:rPr>
                <a:t>     </a:t>
              </a:r>
              <a:r>
                <a:rPr lang="en-US" altLang="zh-CN" sz="2400" b="1" dirty="0">
                  <a:solidFill>
                    <a:srgbClr val="000000"/>
                  </a:solidFill>
                  <a:latin typeface="Calibri" panose="020F0502020204030204" pitchFamily="34" charset="0"/>
                  <a:ea typeface="宋体" panose="02010600030101010101" pitchFamily="2" charset="-122"/>
                </a:rPr>
                <a:t>CNKI </a:t>
              </a:r>
              <a:endParaRPr lang="en-US" altLang="zh-CN" sz="2400" b="1" dirty="0">
                <a:solidFill>
                  <a:srgbClr val="000000"/>
                </a:solidFill>
                <a:latin typeface="Calibri" panose="020F0502020204030204" pitchFamily="34" charset="0"/>
                <a:ea typeface="宋体" panose="02010600030101010101" pitchFamily="2" charset="-122"/>
              </a:endParaRPr>
            </a:p>
            <a:p>
              <a:r>
                <a:rPr lang="en-US" altLang="zh-CN" b="1" dirty="0">
                  <a:solidFill>
                    <a:srgbClr val="DCA60E"/>
                  </a:solidFill>
                  <a:latin typeface="Calibri" panose="020F0502020204030204" pitchFamily="34" charset="0"/>
                  <a:ea typeface="宋体" panose="02010600030101010101" pitchFamily="2" charset="-122"/>
                </a:rPr>
                <a:t>C</a:t>
              </a:r>
              <a:r>
                <a:rPr lang="en-US" altLang="zh-CN" dirty="0">
                  <a:solidFill>
                    <a:schemeClr val="tx2"/>
                  </a:solidFill>
                  <a:latin typeface="Calibri" panose="020F0502020204030204" pitchFamily="34" charset="0"/>
                  <a:ea typeface="宋体" panose="02010600030101010101" pitchFamily="2" charset="-122"/>
                </a:rPr>
                <a:t>hina </a:t>
              </a:r>
              <a:r>
                <a:rPr lang="en-US" altLang="zh-CN" b="1" dirty="0">
                  <a:solidFill>
                    <a:srgbClr val="DCA60E"/>
                  </a:solidFill>
                  <a:latin typeface="Calibri" panose="020F0502020204030204" pitchFamily="34" charset="0"/>
                  <a:ea typeface="宋体" panose="02010600030101010101" pitchFamily="2" charset="-122"/>
                </a:rPr>
                <a:t>N</a:t>
              </a:r>
              <a:r>
                <a:rPr lang="en-US" altLang="zh-CN" dirty="0">
                  <a:solidFill>
                    <a:schemeClr val="tx2"/>
                  </a:solidFill>
                  <a:latin typeface="Calibri" panose="020F0502020204030204" pitchFamily="34" charset="0"/>
                  <a:ea typeface="宋体" panose="02010600030101010101" pitchFamily="2" charset="-122"/>
                </a:rPr>
                <a:t>ational </a:t>
              </a:r>
              <a:r>
                <a:rPr lang="en-US" altLang="zh-CN" b="1" dirty="0">
                  <a:solidFill>
                    <a:srgbClr val="DCA60E"/>
                  </a:solidFill>
                  <a:latin typeface="Calibri" panose="020F0502020204030204" pitchFamily="34" charset="0"/>
                  <a:ea typeface="宋体" panose="02010600030101010101" pitchFamily="2" charset="-122"/>
                </a:rPr>
                <a:t>K</a:t>
              </a:r>
              <a:r>
                <a:rPr lang="en-US" altLang="zh-CN" dirty="0">
                  <a:solidFill>
                    <a:schemeClr val="tx2"/>
                  </a:solidFill>
                  <a:latin typeface="Calibri" panose="020F0502020204030204" pitchFamily="34" charset="0"/>
                  <a:ea typeface="宋体" panose="02010600030101010101" pitchFamily="2" charset="-122"/>
                </a:rPr>
                <a:t>nowledge </a:t>
              </a:r>
              <a:r>
                <a:rPr lang="en-US" altLang="zh-CN" b="1" dirty="0">
                  <a:solidFill>
                    <a:srgbClr val="DCA60E"/>
                  </a:solidFill>
                  <a:latin typeface="Calibri" panose="020F0502020204030204" pitchFamily="34" charset="0"/>
                  <a:ea typeface="宋体" panose="02010600030101010101" pitchFamily="2" charset="-122"/>
                </a:rPr>
                <a:t>I</a:t>
              </a:r>
              <a:r>
                <a:rPr lang="en-US" altLang="zh-CN" dirty="0">
                  <a:solidFill>
                    <a:schemeClr val="tx2"/>
                  </a:solidFill>
                  <a:latin typeface="Calibri" panose="020F0502020204030204" pitchFamily="34" charset="0"/>
                  <a:ea typeface="宋体" panose="02010600030101010101" pitchFamily="2" charset="-122"/>
                </a:rPr>
                <a:t>nfrastructure</a:t>
              </a:r>
              <a:endParaRPr lang="en-US" altLang="zh-CN" dirty="0">
                <a:solidFill>
                  <a:schemeClr val="tx2"/>
                </a:solidFill>
                <a:latin typeface="Calibri" panose="020F0502020204030204" pitchFamily="34" charset="0"/>
                <a:ea typeface="宋体" panose="02010600030101010101" pitchFamily="2" charset="-122"/>
              </a:endParaRPr>
            </a:p>
          </p:txBody>
        </p:sp>
      </p:grpSp>
      <p:grpSp>
        <p:nvGrpSpPr>
          <p:cNvPr id="22537" name="Group 4"/>
          <p:cNvGrpSpPr/>
          <p:nvPr/>
        </p:nvGrpSpPr>
        <p:grpSpPr>
          <a:xfrm>
            <a:off x="2738438" y="2928938"/>
            <a:ext cx="7010400" cy="990600"/>
            <a:chOff x="0" y="0"/>
            <a:chExt cx="3984" cy="912"/>
          </a:xfrm>
        </p:grpSpPr>
        <p:sp>
          <p:nvSpPr>
            <p:cNvPr id="15370" name="AutoShape 5"/>
            <p:cNvSpPr>
              <a:spLocks noChangeArrowheads="1"/>
            </p:cNvSpPr>
            <p:nvPr/>
          </p:nvSpPr>
          <p:spPr bwMode="auto">
            <a:xfrm>
              <a:off x="0" y="0"/>
              <a:ext cx="3984" cy="912"/>
            </a:xfrm>
            <a:prstGeom prst="roundRect">
              <a:avLst>
                <a:gd name="adj" fmla="val 10889"/>
              </a:avLst>
            </a:prstGeom>
            <a:gradFill rotWithShape="1">
              <a:gsLst>
                <a:gs pos="0">
                  <a:srgbClr val="F3F3F3"/>
                </a:gs>
                <a:gs pos="50000">
                  <a:srgbClr val="DDDDDD"/>
                </a:gs>
                <a:gs pos="100000">
                  <a:srgbClr val="F3F3F3"/>
                </a:gs>
              </a:gsLst>
              <a:lin ang="18900000" scaled="1"/>
            </a:gradFill>
            <a:ln w="38100">
              <a:solidFill>
                <a:srgbClr val="FFFFFF"/>
              </a:solidFill>
              <a:round/>
            </a:ln>
            <a:effectLst>
              <a:outerShdw dist="135001" dir="2928847"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2539" name="Group 6"/>
            <p:cNvGrpSpPr/>
            <p:nvPr/>
          </p:nvGrpSpPr>
          <p:grpSpPr>
            <a:xfrm>
              <a:off x="87" y="84"/>
              <a:ext cx="768" cy="746"/>
              <a:chOff x="0" y="0"/>
              <a:chExt cx="768" cy="746"/>
            </a:xfrm>
          </p:grpSpPr>
          <p:sp>
            <p:nvSpPr>
              <p:cNvPr id="22540" name="AutoShape 7"/>
              <p:cNvSpPr/>
              <p:nvPr/>
            </p:nvSpPr>
            <p:spPr>
              <a:xfrm>
                <a:off x="0" y="0"/>
                <a:ext cx="768" cy="746"/>
              </a:xfrm>
              <a:prstGeom prst="roundRect">
                <a:avLst>
                  <a:gd name="adj" fmla="val 11921"/>
                </a:avLst>
              </a:prstGeom>
              <a:gradFill rotWithShape="1">
                <a:gsLst>
                  <a:gs pos="0">
                    <a:schemeClr val="accent1"/>
                  </a:gs>
                  <a:gs pos="100000">
                    <a:srgbClr val="2B548A"/>
                  </a:gs>
                </a:gsLst>
                <a:lin ang="5400000" scaled="1"/>
                <a:tileRect/>
              </a:gradFill>
              <a:ln w="38100" cap="flat" cmpd="sng">
                <a:solidFill>
                  <a:schemeClr val="bg1"/>
                </a:solidFill>
                <a:prstDash val="solid"/>
                <a:round/>
                <a:headEnd type="none" w="med" len="med"/>
                <a:tailEnd type="none" w="med" len="med"/>
              </a:ln>
            </p:spPr>
            <p:txBody>
              <a:bodyPr wrap="none" anchor="ctr"/>
              <a:p>
                <a:endParaRPr lang="zh-CN" altLang="en-US" dirty="0">
                  <a:latin typeface="Calibri" panose="020F0502020204030204" pitchFamily="34" charset="0"/>
                  <a:ea typeface="宋体" panose="02010600030101010101" pitchFamily="2" charset="-122"/>
                </a:endParaRPr>
              </a:p>
            </p:txBody>
          </p:sp>
          <p:grpSp>
            <p:nvGrpSpPr>
              <p:cNvPr id="22541" name="Freeform 8"/>
              <p:cNvGrpSpPr/>
              <p:nvPr/>
            </p:nvGrpSpPr>
            <p:grpSpPr>
              <a:xfrm>
                <a:off x="47" y="48"/>
                <a:ext cx="378" cy="370"/>
                <a:chOff x="0" y="0"/>
                <a:chExt cx="664464" cy="402336"/>
              </a:xfrm>
            </p:grpSpPr>
            <p:pic>
              <p:nvPicPr>
                <p:cNvPr id="22542" name="Freeform 8"/>
                <p:cNvPicPr/>
                <p:nvPr/>
              </p:nvPicPr>
              <p:blipFill>
                <a:blip r:embed="rId1"/>
                <a:stretch>
                  <a:fillRect/>
                </a:stretch>
              </p:blipFill>
              <p:spPr>
                <a:xfrm>
                  <a:off x="0" y="0"/>
                  <a:ext cx="664464" cy="402336"/>
                </a:xfrm>
                <a:prstGeom prst="rect">
                  <a:avLst/>
                </a:prstGeom>
                <a:noFill/>
                <a:ln w="9525">
                  <a:noFill/>
                </a:ln>
              </p:spPr>
            </p:pic>
            <p:sp>
              <p:nvSpPr>
                <p:cNvPr id="22543" name="文本框 6159"/>
                <p:cNvSpPr txBox="1"/>
                <p:nvPr/>
              </p:nvSpPr>
              <p:spPr>
                <a:xfrm>
                  <a:off x="-642" y="-74"/>
                  <a:ext cx="673941" cy="405147"/>
                </a:xfrm>
                <a:prstGeom prst="rect">
                  <a:avLst/>
                </a:prstGeom>
                <a:noFill/>
                <a:ln w="9525">
                  <a:noFill/>
                </a:ln>
              </p:spPr>
              <p:txBody>
                <a:bodyPr anchor="t"/>
                <a:p>
                  <a:endParaRPr lang="zh-CN" altLang="en-US" dirty="0">
                    <a:latin typeface="Calibri" panose="020F0502020204030204" pitchFamily="34" charset="0"/>
                    <a:ea typeface="宋体" panose="02010600030101010101" pitchFamily="2" charset="-122"/>
                  </a:endParaRPr>
                </a:p>
              </p:txBody>
            </p:sp>
          </p:grpSp>
          <p:sp>
            <p:nvSpPr>
              <p:cNvPr id="6161" name="Text Box 9"/>
              <p:cNvSpPr txBox="1"/>
              <p:nvPr/>
            </p:nvSpPr>
            <p:spPr>
              <a:xfrm>
                <a:off x="224" y="188"/>
                <a:ext cx="306" cy="481"/>
              </a:xfrm>
              <a:prstGeom prst="rect">
                <a:avLst/>
              </a:prstGeom>
              <a:noFill/>
              <a:ln w="9525">
                <a:noFill/>
                <a:miter/>
              </a:ln>
            </p:spPr>
            <p:txBody>
              <a:bodyPr wrap="none">
                <a:spAutoFit/>
              </a:bodyPr>
              <a:lstStyle/>
              <a:p>
                <a:pPr marR="0" defTabSz="914400" rtl="0">
                  <a:buClrTx/>
                  <a:buSzTx/>
                  <a:buFont typeface="Arial" panose="020B0604020202020204" pitchFamily="34" charset="0"/>
                  <a:defRPr/>
                </a:pPr>
                <a:r>
                  <a:rPr kumimoji="0" lang="zh-CN" altLang="en-US" sz="2800" kern="1200" cap="none" spc="0" normalizeH="0" baseline="0" noProof="1">
                    <a:solidFill>
                      <a:srgbClr val="FFFFFF"/>
                    </a:solidFill>
                    <a:effectLst>
                      <a:outerShdw blurRad="38100" dist="38100" dir="2700000">
                        <a:srgbClr val="C0C0C0"/>
                      </a:outerShdw>
                    </a:effectLst>
                    <a:latin typeface="Calibri" panose="020F0502020204030204" pitchFamily="34" charset="0"/>
                    <a:ea typeface="宋体" panose="02010600030101010101" pitchFamily="2" charset="-122"/>
                    <a:cs typeface="+mn-ea"/>
                  </a:rPr>
                  <a:t>二</a:t>
                </a:r>
                <a:endParaRPr kumimoji="0" lang="zh-CN" altLang="en-US" sz="2800" kern="1200" cap="none" spc="0" normalizeH="0" baseline="0" noProof="1">
                  <a:solidFill>
                    <a:srgbClr val="FFFFFF"/>
                  </a:solidFill>
                  <a:effectLst>
                    <a:outerShdw blurRad="38100" dist="38100" dir="2700000">
                      <a:srgbClr val="C0C0C0"/>
                    </a:outerShdw>
                  </a:effectLst>
                  <a:latin typeface="Calibri" panose="020F0502020204030204" pitchFamily="34" charset="0"/>
                  <a:ea typeface="宋体" panose="02010600030101010101" pitchFamily="2" charset="-122"/>
                  <a:cs typeface="+mn-cs"/>
                </a:endParaRPr>
              </a:p>
            </p:txBody>
          </p:sp>
        </p:grpSp>
        <p:sp>
          <p:nvSpPr>
            <p:cNvPr id="22545" name="Text Box 10"/>
            <p:cNvSpPr txBox="1"/>
            <p:nvPr/>
          </p:nvSpPr>
          <p:spPr>
            <a:xfrm>
              <a:off x="960" y="140"/>
              <a:ext cx="2928" cy="735"/>
            </a:xfrm>
            <a:prstGeom prst="rect">
              <a:avLst/>
            </a:prstGeom>
            <a:noFill/>
            <a:ln w="9525">
              <a:noFill/>
            </a:ln>
          </p:spPr>
          <p:txBody>
            <a:bodyPr anchor="t">
              <a:spAutoFit/>
            </a:bodyPr>
            <a:p>
              <a:r>
                <a:rPr lang="zh-CN" altLang="en-US" sz="2300" b="1" dirty="0">
                  <a:solidFill>
                    <a:srgbClr val="0B0801"/>
                  </a:solidFill>
                  <a:latin typeface="Calibri" panose="020F0502020204030204" pitchFamily="34" charset="0"/>
                  <a:ea typeface="楷体_GB2312"/>
                </a:rPr>
                <a:t>中国知网是全球信息量最大、最具价值的中文网站</a:t>
              </a:r>
              <a:endParaRPr lang="zh-CN" altLang="en-US" sz="2300" b="1" dirty="0">
                <a:solidFill>
                  <a:srgbClr val="0B0801"/>
                </a:solidFill>
                <a:latin typeface="Calibri" panose="020F0502020204030204" pitchFamily="34" charset="0"/>
                <a:ea typeface="楷体_GB2312"/>
              </a:endParaRPr>
            </a:p>
          </p:txBody>
        </p:sp>
      </p:grpSp>
      <p:grpSp>
        <p:nvGrpSpPr>
          <p:cNvPr id="22546" name="Group 6"/>
          <p:cNvGrpSpPr/>
          <p:nvPr/>
        </p:nvGrpSpPr>
        <p:grpSpPr>
          <a:xfrm>
            <a:off x="2728913" y="4510088"/>
            <a:ext cx="7010400" cy="990600"/>
            <a:chOff x="0" y="0"/>
            <a:chExt cx="3984" cy="912"/>
          </a:xfrm>
        </p:grpSpPr>
        <p:sp>
          <p:nvSpPr>
            <p:cNvPr id="15379" name="AutoShape 12"/>
            <p:cNvSpPr>
              <a:spLocks noChangeArrowheads="1"/>
            </p:cNvSpPr>
            <p:nvPr/>
          </p:nvSpPr>
          <p:spPr bwMode="auto">
            <a:xfrm>
              <a:off x="0" y="0"/>
              <a:ext cx="3984" cy="912"/>
            </a:xfrm>
            <a:prstGeom prst="roundRect">
              <a:avLst>
                <a:gd name="adj" fmla="val 10889"/>
              </a:avLst>
            </a:prstGeom>
            <a:gradFill rotWithShape="1">
              <a:gsLst>
                <a:gs pos="0">
                  <a:srgbClr val="F2F2F2"/>
                </a:gs>
                <a:gs pos="50000">
                  <a:srgbClr val="DDDDDD"/>
                </a:gs>
                <a:gs pos="100000">
                  <a:srgbClr val="F2F2F2"/>
                </a:gs>
              </a:gsLst>
              <a:lin ang="18900000" scaled="1"/>
            </a:gradFill>
            <a:ln w="38100">
              <a:solidFill>
                <a:srgbClr val="FFFFFF"/>
              </a:solidFill>
              <a:round/>
            </a:ln>
            <a:effectLst>
              <a:outerShdw dist="135001" dir="2928847"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2548" name="Group 8"/>
            <p:cNvGrpSpPr/>
            <p:nvPr/>
          </p:nvGrpSpPr>
          <p:grpSpPr>
            <a:xfrm>
              <a:off x="87" y="84"/>
              <a:ext cx="768" cy="746"/>
              <a:chOff x="0" y="0"/>
              <a:chExt cx="768" cy="746"/>
            </a:xfrm>
          </p:grpSpPr>
          <p:sp>
            <p:nvSpPr>
              <p:cNvPr id="22549" name="AutoShape 14"/>
              <p:cNvSpPr/>
              <p:nvPr/>
            </p:nvSpPr>
            <p:spPr>
              <a:xfrm>
                <a:off x="0" y="0"/>
                <a:ext cx="768" cy="746"/>
              </a:xfrm>
              <a:prstGeom prst="roundRect">
                <a:avLst>
                  <a:gd name="adj" fmla="val 11921"/>
                </a:avLst>
              </a:prstGeom>
              <a:gradFill rotWithShape="1">
                <a:gsLst>
                  <a:gs pos="0">
                    <a:srgbClr val="AEC97E"/>
                  </a:gs>
                  <a:gs pos="100000">
                    <a:schemeClr val="hlink"/>
                  </a:gs>
                </a:gsLst>
                <a:lin ang="5400000" scaled="1"/>
                <a:tileRect/>
              </a:gradFill>
              <a:ln w="38100" cap="flat" cmpd="sng">
                <a:solidFill>
                  <a:schemeClr val="bg1"/>
                </a:solidFill>
                <a:prstDash val="solid"/>
                <a:round/>
                <a:headEnd type="none" w="med" len="med"/>
                <a:tailEnd type="none" w="med" len="med"/>
              </a:ln>
            </p:spPr>
            <p:txBody>
              <a:bodyPr wrap="none" anchor="ctr"/>
              <a:p>
                <a:endParaRPr lang="zh-CN" altLang="en-US" dirty="0">
                  <a:latin typeface="Calibri" panose="020F0502020204030204" pitchFamily="34" charset="0"/>
                  <a:ea typeface="宋体" panose="02010600030101010101" pitchFamily="2" charset="-122"/>
                </a:endParaRPr>
              </a:p>
            </p:txBody>
          </p:sp>
          <p:sp>
            <p:nvSpPr>
              <p:cNvPr id="22550" name="Freeform 15"/>
              <p:cNvSpPr/>
              <p:nvPr/>
            </p:nvSpPr>
            <p:spPr>
              <a:xfrm>
                <a:off x="48" y="48"/>
                <a:ext cx="383" cy="373"/>
              </a:xfrm>
              <a:custGeom>
                <a:avLst/>
                <a:gdLst/>
                <a:ahLst/>
                <a:cxnLst>
                  <a:cxn ang="0">
                    <a:pos x="13" y="0"/>
                  </a:cxn>
                  <a:cxn ang="0">
                    <a:pos x="0" y="11"/>
                  </a:cxn>
                  <a:cxn ang="0">
                    <a:pos x="0" y="56"/>
                  </a:cxn>
                  <a:cxn ang="0">
                    <a:pos x="17" y="16"/>
                  </a:cxn>
                  <a:cxn ang="0">
                    <a:pos x="65" y="0"/>
                  </a:cxn>
                  <a:cxn ang="0">
                    <a:pos x="13"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0E0B4"/>
                  </a:gs>
                  <a:gs pos="100000">
                    <a:schemeClr val="hlink">
                      <a:alpha val="0"/>
                    </a:schemeClr>
                  </a:gs>
                </a:gsLst>
                <a:lin ang="18900000" scaled="1"/>
                <a:tileRect/>
              </a:gradFill>
              <a:ln w="9525">
                <a:noFill/>
              </a:ln>
            </p:spPr>
            <p:txBody>
              <a:bodyPr/>
              <a:p>
                <a:endParaRPr lang="zh-CN" altLang="en-US"/>
              </a:p>
            </p:txBody>
          </p:sp>
          <p:sp>
            <p:nvSpPr>
              <p:cNvPr id="6168" name="Text Box 16"/>
              <p:cNvSpPr txBox="1"/>
              <p:nvPr/>
            </p:nvSpPr>
            <p:spPr>
              <a:xfrm>
                <a:off x="224" y="185"/>
                <a:ext cx="306" cy="481"/>
              </a:xfrm>
              <a:prstGeom prst="rect">
                <a:avLst/>
              </a:prstGeom>
              <a:noFill/>
              <a:ln w="9525">
                <a:noFill/>
                <a:miter/>
              </a:ln>
            </p:spPr>
            <p:txBody>
              <a:bodyPr wrap="none">
                <a:spAutoFit/>
              </a:bodyPr>
              <a:lstStyle/>
              <a:p>
                <a:pPr marR="0" defTabSz="914400" rtl="0">
                  <a:buClrTx/>
                  <a:buSzTx/>
                  <a:buFont typeface="Arial" panose="020B0604020202020204" pitchFamily="34" charset="0"/>
                  <a:defRPr/>
                </a:pPr>
                <a:r>
                  <a:rPr kumimoji="0" lang="zh-CN" altLang="en-US" sz="2800" kern="1200" cap="none" spc="0" normalizeH="0" baseline="0" noProof="1">
                    <a:solidFill>
                      <a:srgbClr val="FFFFFF"/>
                    </a:solidFill>
                    <a:effectLst>
                      <a:outerShdw blurRad="38100" dist="38100" dir="2700000">
                        <a:srgbClr val="C0C0C0"/>
                      </a:outerShdw>
                    </a:effectLst>
                    <a:latin typeface="Calibri" panose="020F0502020204030204" pitchFamily="34" charset="0"/>
                    <a:ea typeface="宋体" panose="02010600030101010101" pitchFamily="2" charset="-122"/>
                    <a:cs typeface="+mn-ea"/>
                  </a:rPr>
                  <a:t>三</a:t>
                </a:r>
                <a:endParaRPr kumimoji="0" lang="zh-CN" altLang="en-US" sz="2800" kern="1200" cap="none" spc="0" normalizeH="0" baseline="0" noProof="1">
                  <a:solidFill>
                    <a:srgbClr val="FFFFFF"/>
                  </a:solidFill>
                  <a:effectLst>
                    <a:outerShdw blurRad="38100" dist="38100" dir="2700000">
                      <a:srgbClr val="C0C0C0"/>
                    </a:outerShdw>
                  </a:effectLst>
                  <a:latin typeface="Calibri" panose="020F0502020204030204" pitchFamily="34" charset="0"/>
                  <a:ea typeface="宋体" panose="02010600030101010101" pitchFamily="2" charset="-122"/>
                  <a:cs typeface="+mn-cs"/>
                </a:endParaRPr>
              </a:p>
            </p:txBody>
          </p:sp>
        </p:grpSp>
        <p:sp>
          <p:nvSpPr>
            <p:cNvPr id="22552" name="Text Box 17"/>
            <p:cNvSpPr txBox="1"/>
            <p:nvPr/>
          </p:nvSpPr>
          <p:spPr>
            <a:xfrm>
              <a:off x="960" y="126"/>
              <a:ext cx="2928" cy="537"/>
            </a:xfrm>
            <a:prstGeom prst="rect">
              <a:avLst/>
            </a:prstGeom>
            <a:noFill/>
            <a:ln w="9525">
              <a:noFill/>
            </a:ln>
          </p:spPr>
          <p:txBody>
            <a:bodyPr anchor="t">
              <a:spAutoFit/>
            </a:bodyPr>
            <a:p>
              <a:endParaRPr lang="zh-CN" altLang="en-US" sz="800" b="1" dirty="0">
                <a:solidFill>
                  <a:srgbClr val="0B0801"/>
                </a:solidFill>
                <a:latin typeface="Calibri" panose="020F0502020204030204" pitchFamily="34" charset="0"/>
                <a:ea typeface="楷体_GB2312"/>
              </a:endParaRPr>
            </a:p>
            <a:p>
              <a:r>
                <a:rPr lang="zh-CN" altLang="en-US" sz="2400" b="1" dirty="0">
                  <a:solidFill>
                    <a:srgbClr val="0B0801"/>
                  </a:solidFill>
                  <a:latin typeface="Calibri" panose="020F0502020204030204" pitchFamily="34" charset="0"/>
                  <a:ea typeface="楷体_GB2312"/>
                </a:rPr>
                <a:t>中国知网是一个出版与知识服务平台</a:t>
              </a:r>
              <a:endParaRPr lang="zh-CN" altLang="en-US" sz="2400" b="1" dirty="0">
                <a:solidFill>
                  <a:srgbClr val="0B0801"/>
                </a:solidFill>
                <a:latin typeface="Calibri" panose="020F0502020204030204" pitchFamily="34" charset="0"/>
                <a:ea typeface="楷体_GB231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par>
                                <p:cTn id="8" presetID="16" presetClass="entr" presetSubtype="21" fill="hold" nodeType="withEffect">
                                  <p:stCondLst>
                                    <p:cond delay="0"/>
                                  </p:stCondLst>
                                  <p:childTnLst>
                                    <p:set>
                                      <p:cBhvr>
                                        <p:cTn id="9" dur="1" fill="hold">
                                          <p:stCondLst>
                                            <p:cond delay="0"/>
                                          </p:stCondLst>
                                        </p:cTn>
                                        <p:tgtEl>
                                          <p:spTgt spid="22537"/>
                                        </p:tgtEl>
                                        <p:attrNameLst>
                                          <p:attrName>style.visibility</p:attrName>
                                        </p:attrNameLst>
                                      </p:cBhvr>
                                      <p:to>
                                        <p:strVal val="visible"/>
                                      </p:to>
                                    </p:set>
                                    <p:animEffect transition="in" filter="barn(inVertical)">
                                      <p:cBhvr>
                                        <p:cTn id="10" dur="500"/>
                                        <p:tgtEl>
                                          <p:spTgt spid="22537"/>
                                        </p:tgtEl>
                                      </p:cBhvr>
                                    </p:animEffect>
                                  </p:childTnLst>
                                </p:cTn>
                              </p:par>
                              <p:par>
                                <p:cTn id="11" presetID="16" presetClass="entr" presetSubtype="21" fill="hold" nodeType="withEffect">
                                  <p:stCondLst>
                                    <p:cond delay="0"/>
                                  </p:stCondLst>
                                  <p:childTnLst>
                                    <p:set>
                                      <p:cBhvr>
                                        <p:cTn id="12" dur="1" fill="hold">
                                          <p:stCondLst>
                                            <p:cond delay="0"/>
                                          </p:stCondLst>
                                        </p:cTn>
                                        <p:tgtEl>
                                          <p:spTgt spid="22546"/>
                                        </p:tgtEl>
                                        <p:attrNameLst>
                                          <p:attrName>style.visibility</p:attrName>
                                        </p:attrNameLst>
                                      </p:cBhvr>
                                      <p:to>
                                        <p:strVal val="visible"/>
                                      </p:to>
                                    </p:set>
                                    <p:animEffect transition="in" filter="barn(inVertical)">
                                      <p:cBhvr>
                                        <p:cTn id="13" dur="5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8"/>
          <p:cNvSpPr/>
          <p:nvPr/>
        </p:nvSpPr>
        <p:spPr>
          <a:xfrm>
            <a:off x="8627403" y="4409820"/>
            <a:ext cx="406294" cy="355507"/>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pic>
        <p:nvPicPr>
          <p:cNvPr id="23555" name="Picture 4"/>
          <p:cNvPicPr>
            <a:picLocks noChangeAspect="1"/>
          </p:cNvPicPr>
          <p:nvPr/>
        </p:nvPicPr>
        <p:blipFill>
          <a:blip r:embed="rId1"/>
          <a:stretch>
            <a:fillRect/>
          </a:stretch>
        </p:blipFill>
        <p:spPr>
          <a:xfrm>
            <a:off x="-90463" y="1338807"/>
            <a:ext cx="12193587" cy="5494494"/>
          </a:xfrm>
          <a:prstGeom prst="rect">
            <a:avLst/>
          </a:prstGeom>
          <a:noFill/>
          <a:ln w="9525">
            <a:noFill/>
          </a:ln>
        </p:spPr>
      </p:pic>
      <p:sp>
        <p:nvSpPr>
          <p:cNvPr id="23556"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3561"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4"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5"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566" name="组合 10"/>
          <p:cNvGrpSpPr/>
          <p:nvPr/>
        </p:nvGrpSpPr>
        <p:grpSpPr>
          <a:xfrm>
            <a:off x="964292" y="310587"/>
            <a:ext cx="4872356" cy="557068"/>
            <a:chOff x="0" y="0"/>
            <a:chExt cx="7190004" cy="557153"/>
          </a:xfrm>
        </p:grpSpPr>
        <p:sp>
          <p:nvSpPr>
            <p:cNvPr id="23567"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3568"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3570" name="TextBox 35"/>
          <p:cNvSpPr txBox="1"/>
          <p:nvPr/>
        </p:nvSpPr>
        <p:spPr>
          <a:xfrm>
            <a:off x="1424548" y="4058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在线阅读，边读边选</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0805" y="1538605"/>
            <a:ext cx="12009755" cy="3780790"/>
          </a:xfrm>
          <a:prstGeom prst="rect">
            <a:avLst/>
          </a:prstGeom>
        </p:spPr>
      </p:pic>
      <p:sp>
        <p:nvSpPr>
          <p:cNvPr id="24579" name="线形标注 1 2"/>
          <p:cNvSpPr/>
          <p:nvPr/>
        </p:nvSpPr>
        <p:spPr>
          <a:xfrm>
            <a:off x="1144265" y="1797087"/>
            <a:ext cx="2491726" cy="442797"/>
          </a:xfrm>
          <a:prstGeom prst="borderCallout1">
            <a:avLst>
              <a:gd name="adj1" fmla="val -3389"/>
              <a:gd name="adj2" fmla="val 616"/>
              <a:gd name="adj3" fmla="val 55463"/>
              <a:gd name="adj4" fmla="val -29421"/>
            </a:avLst>
          </a:prstGeom>
          <a:solidFill>
            <a:schemeClr val="bg1"/>
          </a:solidFill>
          <a:ln w="9525" cap="flat" cmpd="sng">
            <a:solidFill>
              <a:srgbClr val="FF0000"/>
            </a:solidFill>
            <a:prstDash val="solid"/>
            <a:miter/>
            <a:headEnd type="none" w="med" len="med"/>
            <a:tailEnd type="none" w="med" len="med"/>
          </a:ln>
        </p:spPr>
        <p:txBody>
          <a:bodyPr/>
          <a:lstStyle/>
          <a:p>
            <a:pPr lvl="0" algn="just" eaLnBrk="1" hangingPunct="1">
              <a:lnSpc>
                <a:spcPct val="110000"/>
              </a:lnSpc>
              <a:buClr>
                <a:srgbClr val="1F6E76"/>
              </a:buClr>
              <a:buSzPct val="70000"/>
              <a:buFont typeface="Wingdings 2" panose="05020102010507070707" pitchFamily="18" charset="2"/>
              <a:buNone/>
            </a:pPr>
            <a:r>
              <a:rPr lang="zh-CN" altLang="en-US" sz="2000" b="1">
                <a:solidFill>
                  <a:srgbClr val="FF9933"/>
                </a:solidFill>
                <a:latin typeface="华文新魏" panose="02010800040101010101" pitchFamily="2" charset="-122"/>
                <a:ea typeface="华文新魏" panose="02010800040101010101" pitchFamily="2" charset="-122"/>
              </a:rPr>
              <a:t>勾选浏览多篇文献</a:t>
            </a:r>
            <a:endParaRPr lang="zh-CN" altLang="en-US" sz="2000" b="1">
              <a:solidFill>
                <a:srgbClr val="FF9933"/>
              </a:solidFill>
              <a:latin typeface="华文新魏" panose="02010800040101010101" pitchFamily="2" charset="-122"/>
              <a:ea typeface="华文新魏" panose="02010800040101010101" pitchFamily="2" charset="-122"/>
            </a:endParaRPr>
          </a:p>
        </p:txBody>
      </p:sp>
      <p:sp>
        <p:nvSpPr>
          <p:cNvPr id="24581"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4586"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9"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0"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4591" name="组合 10"/>
          <p:cNvGrpSpPr/>
          <p:nvPr/>
        </p:nvGrpSpPr>
        <p:grpSpPr>
          <a:xfrm>
            <a:off x="964292" y="309952"/>
            <a:ext cx="4872356" cy="557068"/>
            <a:chOff x="0" y="0"/>
            <a:chExt cx="7190004" cy="557153"/>
          </a:xfrm>
        </p:grpSpPr>
        <p:sp>
          <p:nvSpPr>
            <p:cNvPr id="24592"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4593"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4595" name="TextBox 37"/>
          <p:cNvSpPr txBox="1"/>
          <p:nvPr/>
        </p:nvSpPr>
        <p:spPr>
          <a:xfrm>
            <a:off x="1424548" y="40517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在线阅读，边读边选</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50" name="Picture 2"/>
          <p:cNvPicPr>
            <a:picLocks noChangeAspect="1" noChangeArrowheads="1"/>
          </p:cNvPicPr>
          <p:nvPr/>
        </p:nvPicPr>
        <p:blipFill>
          <a:blip r:embed="rId2"/>
          <a:srcRect/>
          <a:stretch>
            <a:fillRect/>
          </a:stretch>
        </p:blipFill>
        <p:spPr bwMode="auto">
          <a:xfrm>
            <a:off x="9383809" y="5723926"/>
            <a:ext cx="2837711" cy="1133180"/>
          </a:xfrm>
          <a:prstGeom prst="rect">
            <a:avLst/>
          </a:prstGeom>
          <a:noFill/>
          <a:ln w="9525">
            <a:noFill/>
            <a:miter lim="800000"/>
            <a:headEnd/>
            <a:tailEnd/>
          </a:ln>
          <a:effectLst/>
        </p:spPr>
      </p:pic>
      <p:grpSp>
        <p:nvGrpSpPr>
          <p:cNvPr id="4" name="组合 3"/>
          <p:cNvGrpSpPr/>
          <p:nvPr/>
        </p:nvGrpSpPr>
        <p:grpSpPr>
          <a:xfrm>
            <a:off x="5836920" y="5363845"/>
            <a:ext cx="3652520" cy="1188720"/>
            <a:chOff x="9320" y="8855"/>
            <a:chExt cx="5752" cy="1872"/>
          </a:xfrm>
        </p:grpSpPr>
        <p:cxnSp>
          <p:nvCxnSpPr>
            <p:cNvPr id="2" name="直接箭头连接符 1"/>
            <p:cNvCxnSpPr/>
            <p:nvPr/>
          </p:nvCxnSpPr>
          <p:spPr>
            <a:xfrm flipH="1">
              <a:off x="12888" y="10128"/>
              <a:ext cx="2184"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320" y="8855"/>
              <a:ext cx="3568" cy="1872"/>
            </a:xfrm>
            <a:prstGeom prst="rect">
              <a:avLst/>
            </a:prstGeom>
            <a:solidFill>
              <a:schemeClr val="bg1"/>
            </a:solidFill>
          </p:spPr>
          <p:txBody>
            <a:bodyPr wrap="none" rtlCol="0">
              <a:spAutoFit/>
            </a:bodyPr>
            <a:p>
              <a:r>
                <a:rPr lang="en-US" altLang="zh-CN">
                  <a:solidFill>
                    <a:srgbClr val="C00000"/>
                  </a:solidFill>
                </a:rPr>
                <a:t>1. </a:t>
              </a:r>
              <a:r>
                <a:rPr lang="zh-CN" altLang="en-US">
                  <a:solidFill>
                    <a:srgbClr val="C00000"/>
                  </a:solidFill>
                </a:rPr>
                <a:t>导出参考文献</a:t>
              </a:r>
              <a:endParaRPr lang="zh-CN" altLang="en-US">
                <a:solidFill>
                  <a:srgbClr val="C00000"/>
                </a:solidFill>
              </a:endParaRPr>
            </a:p>
            <a:p>
              <a:r>
                <a:rPr lang="en-US" altLang="zh-CN">
                  <a:solidFill>
                    <a:srgbClr val="C00000"/>
                  </a:solidFill>
                </a:rPr>
                <a:t>2. </a:t>
              </a:r>
              <a:r>
                <a:rPr lang="zh-CN" altLang="en-US">
                  <a:solidFill>
                    <a:srgbClr val="C00000"/>
                  </a:solidFill>
                </a:rPr>
                <a:t>分析已选文献</a:t>
              </a:r>
              <a:endParaRPr lang="zh-CN" altLang="en-US">
                <a:solidFill>
                  <a:srgbClr val="C00000"/>
                </a:solidFill>
              </a:endParaRPr>
            </a:p>
            <a:p>
              <a:r>
                <a:rPr lang="en-US" altLang="zh-CN">
                  <a:solidFill>
                    <a:srgbClr val="C00000"/>
                  </a:solidFill>
                </a:rPr>
                <a:t>3. </a:t>
              </a:r>
              <a:r>
                <a:rPr lang="zh-CN" altLang="en-US">
                  <a:solidFill>
                    <a:srgbClr val="C00000"/>
                  </a:solidFill>
                </a:rPr>
                <a:t>在线阅读已选文献</a:t>
              </a:r>
              <a:endParaRPr lang="zh-CN" altLang="en-US">
                <a:solidFill>
                  <a:srgbClr val="C00000"/>
                </a:solidFill>
              </a:endParaRPr>
            </a:p>
            <a:p>
              <a:r>
                <a:rPr lang="en-US" altLang="zh-CN">
                  <a:solidFill>
                    <a:srgbClr val="C00000"/>
                  </a:solidFill>
                </a:rPr>
                <a:t>4. </a:t>
              </a:r>
              <a:r>
                <a:rPr lang="zh-CN" altLang="en-US">
                  <a:solidFill>
                    <a:srgbClr val="C00000"/>
                  </a:solidFill>
                </a:rPr>
                <a:t>生成检索报告</a:t>
              </a:r>
              <a:endParaRPr lang="zh-CN" altLang="en-US">
                <a:solidFill>
                  <a:srgbClr val="C00000"/>
                </a:solidFill>
              </a:endParaRPr>
            </a:p>
          </p:txBody>
        </p:sp>
      </p:grpSp>
      <p:sp>
        <p:nvSpPr>
          <p:cNvPr id="6" name="矩形 5"/>
          <p:cNvSpPr/>
          <p:nvPr/>
        </p:nvSpPr>
        <p:spPr>
          <a:xfrm>
            <a:off x="11673840" y="3870960"/>
            <a:ext cx="396240" cy="396240"/>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7" name="文本框 6"/>
          <p:cNvSpPr txBox="1"/>
          <p:nvPr/>
        </p:nvSpPr>
        <p:spPr>
          <a:xfrm>
            <a:off x="11140440" y="4465320"/>
            <a:ext cx="1158240" cy="645160"/>
          </a:xfrm>
          <a:prstGeom prst="rect">
            <a:avLst/>
          </a:prstGeom>
          <a:noFill/>
        </p:spPr>
        <p:txBody>
          <a:bodyPr wrap="square" rtlCol="0">
            <a:spAutoFit/>
          </a:bodyPr>
          <a:p>
            <a:r>
              <a:rPr lang="zh-CN" altLang="en-US" b="1">
                <a:solidFill>
                  <a:srgbClr val="FF0000"/>
                </a:solidFill>
              </a:rPr>
              <a:t>单击出现已选文献</a:t>
            </a:r>
            <a:endParaRPr lang="zh-CN" altLang="en-US" b="1">
              <a:solidFill>
                <a:srgbClr val="FF0000"/>
              </a:solidFill>
            </a:endParaRPr>
          </a:p>
        </p:txBody>
      </p:sp>
      <p:grpSp>
        <p:nvGrpSpPr>
          <p:cNvPr id="11" name="组合 10"/>
          <p:cNvGrpSpPr/>
          <p:nvPr/>
        </p:nvGrpSpPr>
        <p:grpSpPr>
          <a:xfrm>
            <a:off x="1271905" y="819150"/>
            <a:ext cx="9646920" cy="5218430"/>
            <a:chOff x="2003" y="1290"/>
            <a:chExt cx="15192" cy="8218"/>
          </a:xfrm>
        </p:grpSpPr>
        <p:pic>
          <p:nvPicPr>
            <p:cNvPr id="9" name="图片 8"/>
            <p:cNvPicPr>
              <a:picLocks noChangeAspect="1"/>
            </p:cNvPicPr>
            <p:nvPr/>
          </p:nvPicPr>
          <p:blipFill>
            <a:blip r:embed="rId3"/>
            <a:stretch>
              <a:fillRect/>
            </a:stretch>
          </p:blipFill>
          <p:spPr>
            <a:xfrm>
              <a:off x="2003" y="1290"/>
              <a:ext cx="15193" cy="8219"/>
            </a:xfrm>
            <a:prstGeom prst="rect">
              <a:avLst/>
            </a:prstGeom>
          </p:spPr>
        </p:pic>
        <p:sp>
          <p:nvSpPr>
            <p:cNvPr id="10" name="矩形 9"/>
            <p:cNvSpPr/>
            <p:nvPr/>
          </p:nvSpPr>
          <p:spPr>
            <a:xfrm>
              <a:off x="2291" y="2254"/>
              <a:ext cx="7727" cy="480"/>
            </a:xfrm>
            <a:prstGeom prst="rect">
              <a:avLst/>
            </a:prstGeom>
            <a:noFill/>
            <a:ln w="28575">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ppt_y</p:attrName>
                                        </p:attrNameLst>
                                      </p:cBhvr>
                                      <p:tavLst>
                                        <p:tav tm="0">
                                          <p:val>
                                            <p:strVal val="#ppt_y+#ppt_h*1.125000"/>
                                          </p:val>
                                        </p:tav>
                                        <p:tav tm="100000">
                                          <p:val>
                                            <p:strVal val="#ppt_y"/>
                                          </p:val>
                                        </p:tav>
                                      </p:tavLst>
                                    </p:anim>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88975" y="934085"/>
            <a:ext cx="10214610" cy="5842000"/>
          </a:xfrm>
          <a:prstGeom prst="rect">
            <a:avLst/>
          </a:prstGeom>
        </p:spPr>
      </p:pic>
      <p:sp>
        <p:nvSpPr>
          <p:cNvPr id="25605" name="圆角矩形 8"/>
          <p:cNvSpPr/>
          <p:nvPr/>
        </p:nvSpPr>
        <p:spPr>
          <a:xfrm>
            <a:off x="4462888" y="5663618"/>
            <a:ext cx="4958059" cy="750693"/>
          </a:xfrm>
          <a:prstGeom prst="roundRect">
            <a:avLst>
              <a:gd name="adj" fmla="val 16667"/>
            </a:avLst>
          </a:prstGeom>
          <a:solidFill>
            <a:srgbClr val="FF9900"/>
          </a:solidFill>
          <a:ln w="25400" cap="flat" cmpd="sng">
            <a:solidFill>
              <a:srgbClr val="385D8A"/>
            </a:solidFill>
            <a:prstDash val="solid"/>
            <a:headEnd type="none" w="med" len="med"/>
            <a:tailEnd type="none" w="med" len="med"/>
          </a:ln>
        </p:spPr>
        <p:txBody>
          <a:bodyPr lIns="90146" tIns="46977" rIns="90146" bIns="46977" anchor="ctr"/>
          <a:lstStyle/>
          <a:p>
            <a:pPr lvl="0" algn="ctr" eaLnBrk="1" hangingPunct="1"/>
            <a:r>
              <a:rPr lang="zh-CN" altLang="en-US" b="1" dirty="0">
                <a:solidFill>
                  <a:srgbClr val="FFFFFF"/>
                </a:solidFill>
                <a:latin typeface="Calibri" panose="020F0502020204030204" pitchFamily="34" charset="0"/>
                <a:ea typeface="宋体" panose="02010600030101010101" pitchFamily="2" charset="-122"/>
              </a:rPr>
              <a:t>在线浏览阅读，无需下载任何插件，且支持多终端</a:t>
            </a:r>
            <a:r>
              <a:rPr lang="en-US" altLang="x-none" b="1" dirty="0">
                <a:solidFill>
                  <a:srgbClr val="FFFFFF"/>
                </a:solidFill>
                <a:latin typeface="Calibri" panose="020F0502020204030204" pitchFamily="34" charset="0"/>
                <a:ea typeface="宋体" panose="02010600030101010101" pitchFamily="2" charset="-122"/>
              </a:rPr>
              <a:t>ios,windows,andriod……</a:t>
            </a:r>
            <a:endParaRPr lang="zh-CN" altLang="en-US" b="1" dirty="0">
              <a:solidFill>
                <a:srgbClr val="FFFFFF"/>
              </a:solidFill>
              <a:latin typeface="Calibri" panose="020F0502020204030204" pitchFamily="34" charset="0"/>
              <a:ea typeface="宋体" panose="02010600030101010101" pitchFamily="2" charset="-122"/>
            </a:endParaRPr>
          </a:p>
        </p:txBody>
      </p:sp>
      <p:sp>
        <p:nvSpPr>
          <p:cNvPr id="25606"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5611"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4"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615"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616" name="组合 10"/>
          <p:cNvGrpSpPr/>
          <p:nvPr/>
        </p:nvGrpSpPr>
        <p:grpSpPr>
          <a:xfrm>
            <a:off x="964292" y="309952"/>
            <a:ext cx="4872356" cy="557068"/>
            <a:chOff x="0" y="0"/>
            <a:chExt cx="7190004" cy="557153"/>
          </a:xfrm>
        </p:grpSpPr>
        <p:sp>
          <p:nvSpPr>
            <p:cNvPr id="25617"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5618"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5620" name="TextBox 36"/>
          <p:cNvSpPr txBox="1"/>
          <p:nvPr/>
        </p:nvSpPr>
        <p:spPr>
          <a:xfrm>
            <a:off x="1424548" y="40517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在线阅读，边读边选</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ppt_x"/>
                                          </p:val>
                                        </p:tav>
                                        <p:tav tm="100000">
                                          <p:val>
                                            <p:strVal val="#ppt_x"/>
                                          </p:val>
                                        </p:tav>
                                      </p:tavLst>
                                    </p:anim>
                                    <p:anim calcmode="lin" valueType="num">
                                      <p:cBhvr additive="base">
                                        <p:cTn id="8"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2755" y="1135380"/>
            <a:ext cx="11285855" cy="5409565"/>
          </a:xfrm>
          <a:prstGeom prst="rect">
            <a:avLst/>
          </a:prstGeom>
        </p:spPr>
      </p:pic>
      <p:sp>
        <p:nvSpPr>
          <p:cNvPr id="26627" name="矩形 8"/>
          <p:cNvSpPr/>
          <p:nvPr/>
        </p:nvSpPr>
        <p:spPr>
          <a:xfrm>
            <a:off x="10015191" y="2192501"/>
            <a:ext cx="1723576" cy="453907"/>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26628"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663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6"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638" name="组合 10"/>
          <p:cNvGrpSpPr/>
          <p:nvPr/>
        </p:nvGrpSpPr>
        <p:grpSpPr>
          <a:xfrm>
            <a:off x="964292" y="309952"/>
            <a:ext cx="4872356" cy="557068"/>
            <a:chOff x="0" y="0"/>
            <a:chExt cx="7190004" cy="557153"/>
          </a:xfrm>
        </p:grpSpPr>
        <p:sp>
          <p:nvSpPr>
            <p:cNvPr id="26639"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6640"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6642" name="TextBox 34"/>
          <p:cNvSpPr txBox="1"/>
          <p:nvPr/>
        </p:nvSpPr>
        <p:spPr>
          <a:xfrm>
            <a:off x="1424548" y="40517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导出文献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ox(in)">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16" fill="hold" grpId="1" nodeType="clickEffect">
                                  <p:stCondLst>
                                    <p:cond delay="0"/>
                                  </p:stCondLst>
                                  <p:childTnLst>
                                    <p:anim calcmode="lin" valueType="num">
                                      <p:cBhvr>
                                        <p:cTn id="11" dur="500"/>
                                        <p:tgtEl>
                                          <p:spTgt spid="26627"/>
                                        </p:tgtEl>
                                        <p:attrNameLst>
                                          <p:attrName>ppt_w</p:attrName>
                                        </p:attrNameLst>
                                      </p:cBhvr>
                                      <p:tavLst>
                                        <p:tav tm="0">
                                          <p:val>
                                            <p:strVal val="ppt_w"/>
                                          </p:val>
                                        </p:tav>
                                        <p:tav tm="100000">
                                          <p:val>
                                            <p:fltVal val="0"/>
                                          </p:val>
                                        </p:tav>
                                      </p:tavLst>
                                    </p:anim>
                                    <p:anim calcmode="lin" valueType="num">
                                      <p:cBhvr>
                                        <p:cTn id="12" dur="500"/>
                                        <p:tgtEl>
                                          <p:spTgt spid="26627"/>
                                        </p:tgtEl>
                                        <p:attrNameLst>
                                          <p:attrName>ppt_h</p:attrName>
                                        </p:attrNameLst>
                                      </p:cBhvr>
                                      <p:tavLst>
                                        <p:tav tm="0">
                                          <p:val>
                                            <p:strVal val="ppt_h"/>
                                          </p:val>
                                        </p:tav>
                                        <p:tav tm="100000">
                                          <p:val>
                                            <p:fltVal val="0"/>
                                          </p:val>
                                        </p:tav>
                                      </p:tavLst>
                                    </p:anim>
                                    <p:animEffect transition="out" filter="fade">
                                      <p:cBhvr>
                                        <p:cTn id="13" dur="500"/>
                                        <p:tgtEl>
                                          <p:spTgt spid="26627"/>
                                        </p:tgtEl>
                                      </p:cBhvr>
                                    </p:animEffect>
                                    <p:set>
                                      <p:cBhvr>
                                        <p:cTn id="14" dur="1" fill="hold">
                                          <p:stCondLst>
                                            <p:cond delay="499"/>
                                          </p:stCondLst>
                                        </p:cTn>
                                        <p:tgtEl>
                                          <p:spTgt spid="266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ldLvl="0" animBg="1"/>
      <p:bldP spid="26627"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1"/>
          <a:stretch>
            <a:fillRect/>
          </a:stretch>
        </p:blipFill>
        <p:spPr>
          <a:xfrm>
            <a:off x="453908" y="1338807"/>
            <a:ext cx="10500799" cy="5538933"/>
          </a:xfrm>
          <a:prstGeom prst="rect">
            <a:avLst/>
          </a:prstGeom>
          <a:noFill/>
          <a:ln w="9525">
            <a:noFill/>
          </a:ln>
        </p:spPr>
      </p:pic>
      <p:sp>
        <p:nvSpPr>
          <p:cNvPr id="27652"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7657"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0"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1"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662" name="组合 10"/>
          <p:cNvGrpSpPr/>
          <p:nvPr/>
        </p:nvGrpSpPr>
        <p:grpSpPr>
          <a:xfrm>
            <a:off x="935717" y="214702"/>
            <a:ext cx="4872356" cy="557068"/>
            <a:chOff x="0" y="0"/>
            <a:chExt cx="7190004" cy="557153"/>
          </a:xfrm>
        </p:grpSpPr>
        <p:sp>
          <p:nvSpPr>
            <p:cNvPr id="27663"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7664"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7666" name="TextBox 37"/>
          <p:cNvSpPr txBox="1"/>
          <p:nvPr/>
        </p:nvSpPr>
        <p:spPr>
          <a:xfrm>
            <a:off x="1395973" y="30992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检索报告</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72795" y="1083310"/>
            <a:ext cx="10234295" cy="5729605"/>
          </a:xfrm>
          <a:prstGeom prst="rect">
            <a:avLst/>
          </a:prstGeom>
        </p:spPr>
      </p:pic>
      <p:sp>
        <p:nvSpPr>
          <p:cNvPr id="28675" name="矩形 8"/>
          <p:cNvSpPr/>
          <p:nvPr/>
        </p:nvSpPr>
        <p:spPr>
          <a:xfrm>
            <a:off x="1258274" y="3724198"/>
            <a:ext cx="3728067" cy="453907"/>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28677"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28682"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5"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686"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8687" name="组合 10"/>
          <p:cNvGrpSpPr/>
          <p:nvPr/>
        </p:nvGrpSpPr>
        <p:grpSpPr>
          <a:xfrm>
            <a:off x="935717" y="285187"/>
            <a:ext cx="4872356" cy="557068"/>
            <a:chOff x="0" y="0"/>
            <a:chExt cx="7190004" cy="557153"/>
          </a:xfrm>
        </p:grpSpPr>
        <p:sp>
          <p:nvSpPr>
            <p:cNvPr id="28688"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8689"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8691" name="TextBox 33"/>
          <p:cNvSpPr txBox="1"/>
          <p:nvPr/>
        </p:nvSpPr>
        <p:spPr>
          <a:xfrm>
            <a:off x="1395973" y="3804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in)">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16" fill="hold" grpId="1" nodeType="clickEffect">
                                  <p:stCondLst>
                                    <p:cond delay="0"/>
                                  </p:stCondLst>
                                  <p:childTnLst>
                                    <p:anim calcmode="lin" valueType="num">
                                      <p:cBhvr>
                                        <p:cTn id="11" dur="500"/>
                                        <p:tgtEl>
                                          <p:spTgt spid="28675"/>
                                        </p:tgtEl>
                                        <p:attrNameLst>
                                          <p:attrName>ppt_w</p:attrName>
                                        </p:attrNameLst>
                                      </p:cBhvr>
                                      <p:tavLst>
                                        <p:tav tm="0">
                                          <p:val>
                                            <p:strVal val="ppt_w"/>
                                          </p:val>
                                        </p:tav>
                                        <p:tav tm="100000">
                                          <p:val>
                                            <p:fltVal val="0"/>
                                          </p:val>
                                        </p:tav>
                                      </p:tavLst>
                                    </p:anim>
                                    <p:anim calcmode="lin" valueType="num">
                                      <p:cBhvr>
                                        <p:cTn id="12" dur="500"/>
                                        <p:tgtEl>
                                          <p:spTgt spid="28675"/>
                                        </p:tgtEl>
                                        <p:attrNameLst>
                                          <p:attrName>ppt_h</p:attrName>
                                        </p:attrNameLst>
                                      </p:cBhvr>
                                      <p:tavLst>
                                        <p:tav tm="0">
                                          <p:val>
                                            <p:strVal val="ppt_h"/>
                                          </p:val>
                                        </p:tav>
                                        <p:tav tm="100000">
                                          <p:val>
                                            <p:fltVal val="0"/>
                                          </p:val>
                                        </p:tav>
                                      </p:tavLst>
                                    </p:anim>
                                    <p:animEffect transition="out" filter="fade">
                                      <p:cBhvr>
                                        <p:cTn id="13" dur="500"/>
                                        <p:tgtEl>
                                          <p:spTgt spid="28675"/>
                                        </p:tgtEl>
                                      </p:cBhvr>
                                    </p:animEffect>
                                    <p:set>
                                      <p:cBhvr>
                                        <p:cTn id="14"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ldLvl="0" animBg="1"/>
      <p:bldP spid="28675"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10515" y="985520"/>
            <a:ext cx="11571605" cy="5466715"/>
          </a:xfrm>
          <a:prstGeom prst="rect">
            <a:avLst/>
          </a:prstGeom>
        </p:spPr>
      </p:pic>
      <p:sp>
        <p:nvSpPr>
          <p:cNvPr id="29699" name="矩形 8"/>
          <p:cNvSpPr/>
          <p:nvPr/>
        </p:nvSpPr>
        <p:spPr>
          <a:xfrm>
            <a:off x="310515" y="985520"/>
            <a:ext cx="1872615" cy="5024755"/>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29705"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8"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9"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710" name="组合 10"/>
          <p:cNvGrpSpPr/>
          <p:nvPr/>
        </p:nvGrpSpPr>
        <p:grpSpPr>
          <a:xfrm>
            <a:off x="935717" y="202637"/>
            <a:ext cx="4872356" cy="557068"/>
            <a:chOff x="0" y="0"/>
            <a:chExt cx="7190004" cy="557153"/>
          </a:xfrm>
        </p:grpSpPr>
        <p:sp>
          <p:nvSpPr>
            <p:cNvPr id="29711"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29712"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29714" name="TextBox 32"/>
          <p:cNvSpPr txBox="1"/>
          <p:nvPr/>
        </p:nvSpPr>
        <p:spPr>
          <a:xfrm>
            <a:off x="1395973" y="29786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8"/>
          <p:cNvSpPr/>
          <p:nvPr/>
        </p:nvSpPr>
        <p:spPr>
          <a:xfrm>
            <a:off x="4156075" y="5949315"/>
            <a:ext cx="4295775" cy="517525"/>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1" bldLvl="0" animBg="1"/>
      <p:bldP spid="3" grpId="1"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372110" y="1281430"/>
            <a:ext cx="11447780" cy="5361940"/>
          </a:xfrm>
          <a:prstGeom prst="rect">
            <a:avLst/>
          </a:prstGeom>
        </p:spPr>
      </p:pic>
      <p:pic>
        <p:nvPicPr>
          <p:cNvPr id="30723" name="Picture 3"/>
          <p:cNvPicPr>
            <a:picLocks noChangeAspect="1"/>
          </p:cNvPicPr>
          <p:nvPr/>
        </p:nvPicPr>
        <p:blipFill>
          <a:blip r:embed="rId2"/>
          <a:stretch>
            <a:fillRect/>
          </a:stretch>
        </p:blipFill>
        <p:spPr>
          <a:xfrm>
            <a:off x="-198120" y="963485"/>
            <a:ext cx="12192000" cy="5345308"/>
          </a:xfrm>
          <a:prstGeom prst="rect">
            <a:avLst/>
          </a:prstGeom>
          <a:noFill/>
          <a:ln w="9525">
            <a:noFill/>
          </a:ln>
        </p:spPr>
      </p:pic>
      <p:sp>
        <p:nvSpPr>
          <p:cNvPr id="30724" name="矩形 8"/>
          <p:cNvSpPr/>
          <p:nvPr/>
        </p:nvSpPr>
        <p:spPr>
          <a:xfrm>
            <a:off x="2657740" y="1281546"/>
            <a:ext cx="2750421" cy="399946"/>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0730"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3"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34"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735" name="组合 10"/>
          <p:cNvGrpSpPr/>
          <p:nvPr/>
        </p:nvGrpSpPr>
        <p:grpSpPr>
          <a:xfrm>
            <a:off x="935717" y="285187"/>
            <a:ext cx="4872356" cy="557068"/>
            <a:chOff x="0" y="0"/>
            <a:chExt cx="7190004" cy="557153"/>
          </a:xfrm>
        </p:grpSpPr>
        <p:sp>
          <p:nvSpPr>
            <p:cNvPr id="30736"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0737"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0739" name="TextBox 33"/>
          <p:cNvSpPr txBox="1"/>
          <p:nvPr/>
        </p:nvSpPr>
        <p:spPr>
          <a:xfrm>
            <a:off x="1395973" y="3804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box(in)">
                                      <p:cBhvr>
                                        <p:cTn id="12" dur="500"/>
                                        <p:tgtEl>
                                          <p:spTgt spid="3072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16" fill="hold" grpId="1" nodeType="clickEffect">
                                  <p:stCondLst>
                                    <p:cond delay="0"/>
                                  </p:stCondLst>
                                  <p:childTnLst>
                                    <p:anim calcmode="lin" valueType="num">
                                      <p:cBhvr>
                                        <p:cTn id="16" dur="500"/>
                                        <p:tgtEl>
                                          <p:spTgt spid="30724"/>
                                        </p:tgtEl>
                                        <p:attrNameLst>
                                          <p:attrName>ppt_w</p:attrName>
                                        </p:attrNameLst>
                                      </p:cBhvr>
                                      <p:tavLst>
                                        <p:tav tm="0">
                                          <p:val>
                                            <p:strVal val="ppt_w"/>
                                          </p:val>
                                        </p:tav>
                                        <p:tav tm="100000">
                                          <p:val>
                                            <p:fltVal val="0"/>
                                          </p:val>
                                        </p:tav>
                                      </p:tavLst>
                                    </p:anim>
                                    <p:anim calcmode="lin" valueType="num">
                                      <p:cBhvr>
                                        <p:cTn id="17" dur="500"/>
                                        <p:tgtEl>
                                          <p:spTgt spid="30724"/>
                                        </p:tgtEl>
                                        <p:attrNameLst>
                                          <p:attrName>ppt_h</p:attrName>
                                        </p:attrNameLst>
                                      </p:cBhvr>
                                      <p:tavLst>
                                        <p:tav tm="0">
                                          <p:val>
                                            <p:strVal val="ppt_h"/>
                                          </p:val>
                                        </p:tav>
                                        <p:tav tm="100000">
                                          <p:val>
                                            <p:fltVal val="0"/>
                                          </p:val>
                                        </p:tav>
                                      </p:tavLst>
                                    </p:anim>
                                    <p:animEffect transition="out" filter="fade">
                                      <p:cBhvr>
                                        <p:cTn id="18" dur="500"/>
                                        <p:tgtEl>
                                          <p:spTgt spid="30724"/>
                                        </p:tgtEl>
                                      </p:cBhvr>
                                    </p:animEffect>
                                    <p:set>
                                      <p:cBhvr>
                                        <p:cTn id="19" dur="1" fill="hold">
                                          <p:stCondLst>
                                            <p:cond delay="499"/>
                                          </p:stCondLst>
                                        </p:cTn>
                                        <p:tgtEl>
                                          <p:spTgt spid="307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ldLvl="0" animBg="1"/>
      <p:bldP spid="30724" grpId="1"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290830" y="897255"/>
            <a:ext cx="11570335" cy="5822315"/>
          </a:xfrm>
          <a:prstGeom prst="rect">
            <a:avLst/>
          </a:prstGeom>
        </p:spPr>
      </p:pic>
      <p:sp>
        <p:nvSpPr>
          <p:cNvPr id="31747" name="矩形 8"/>
          <p:cNvSpPr/>
          <p:nvPr/>
        </p:nvSpPr>
        <p:spPr>
          <a:xfrm>
            <a:off x="2799715" y="1651000"/>
            <a:ext cx="3106420" cy="360045"/>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1748" name="矩形 8"/>
          <p:cNvSpPr/>
          <p:nvPr/>
        </p:nvSpPr>
        <p:spPr>
          <a:xfrm>
            <a:off x="2799715" y="5694045"/>
            <a:ext cx="3005455" cy="360045"/>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1757"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60"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61"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762" name="组合 10"/>
          <p:cNvGrpSpPr/>
          <p:nvPr/>
        </p:nvGrpSpPr>
        <p:grpSpPr>
          <a:xfrm>
            <a:off x="935717" y="318842"/>
            <a:ext cx="4872356" cy="557068"/>
            <a:chOff x="0" y="0"/>
            <a:chExt cx="7190004" cy="557153"/>
          </a:xfrm>
        </p:grpSpPr>
        <p:sp>
          <p:nvSpPr>
            <p:cNvPr id="31763"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1764"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1766" name="TextBox 39"/>
          <p:cNvSpPr txBox="1"/>
          <p:nvPr/>
        </p:nvSpPr>
        <p:spPr>
          <a:xfrm>
            <a:off x="1395973" y="41406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171450" y="1013460"/>
            <a:ext cx="11769090" cy="5699125"/>
          </a:xfrm>
          <a:prstGeom prst="rect">
            <a:avLst/>
          </a:prstGeom>
        </p:spPr>
      </p:pic>
      <p:sp>
        <p:nvSpPr>
          <p:cNvPr id="30724" name="矩形 8"/>
          <p:cNvSpPr/>
          <p:nvPr/>
        </p:nvSpPr>
        <p:spPr>
          <a:xfrm>
            <a:off x="2444380" y="1550151"/>
            <a:ext cx="2750421" cy="399946"/>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5" name="矩形 8"/>
          <p:cNvSpPr/>
          <p:nvPr/>
        </p:nvSpPr>
        <p:spPr>
          <a:xfrm>
            <a:off x="2612020" y="4375266"/>
            <a:ext cx="2750421" cy="399946"/>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6" name="矩形 8"/>
          <p:cNvSpPr/>
          <p:nvPr/>
        </p:nvSpPr>
        <p:spPr>
          <a:xfrm>
            <a:off x="2611755" y="5441950"/>
            <a:ext cx="2917825" cy="400050"/>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ox(in)">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box(in)">
                                      <p:cBhvr>
                                        <p:cTn id="12" dur="5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0724"/>
                                        </p:tgtEl>
                                        <p:attrNameLst>
                                          <p:attrName>style.visibility</p:attrName>
                                        </p:attrNameLst>
                                      </p:cBhvr>
                                      <p:to>
                                        <p:strVal val="visible"/>
                                      </p:to>
                                    </p:set>
                                    <p:animEffect transition="in" filter="box(in)">
                                      <p:cBhvr>
                                        <p:cTn id="23" dur="500"/>
                                        <p:tgtEl>
                                          <p:spTgt spid="307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16" fill="hold" grpId="1" nodeType="clickEffect">
                                  <p:stCondLst>
                                    <p:cond delay="0"/>
                                  </p:stCondLst>
                                  <p:childTnLst>
                                    <p:anim calcmode="lin" valueType="num">
                                      <p:cBhvr>
                                        <p:cTn id="27" dur="500"/>
                                        <p:tgtEl>
                                          <p:spTgt spid="30724"/>
                                        </p:tgtEl>
                                        <p:attrNameLst>
                                          <p:attrName>ppt_w</p:attrName>
                                        </p:attrNameLst>
                                      </p:cBhvr>
                                      <p:tavLst>
                                        <p:tav tm="0">
                                          <p:val>
                                            <p:strVal val="ppt_w"/>
                                          </p:val>
                                        </p:tav>
                                        <p:tav tm="100000">
                                          <p:val>
                                            <p:fltVal val="0"/>
                                          </p:val>
                                        </p:tav>
                                      </p:tavLst>
                                    </p:anim>
                                    <p:anim calcmode="lin" valueType="num">
                                      <p:cBhvr>
                                        <p:cTn id="28" dur="500"/>
                                        <p:tgtEl>
                                          <p:spTgt spid="30724"/>
                                        </p:tgtEl>
                                        <p:attrNameLst>
                                          <p:attrName>ppt_h</p:attrName>
                                        </p:attrNameLst>
                                      </p:cBhvr>
                                      <p:tavLst>
                                        <p:tav tm="0">
                                          <p:val>
                                            <p:strVal val="ppt_h"/>
                                          </p:val>
                                        </p:tav>
                                        <p:tav tm="100000">
                                          <p:val>
                                            <p:fltVal val="0"/>
                                          </p:val>
                                        </p:tav>
                                      </p:tavLst>
                                    </p:anim>
                                    <p:animEffect transition="out" filter="fade">
                                      <p:cBhvr>
                                        <p:cTn id="29" dur="500"/>
                                        <p:tgtEl>
                                          <p:spTgt spid="30724"/>
                                        </p:tgtEl>
                                      </p:cBhvr>
                                    </p:animEffect>
                                    <p:set>
                                      <p:cBhvr>
                                        <p:cTn id="30" dur="1" fill="hold">
                                          <p:stCondLst>
                                            <p:cond delay="499"/>
                                          </p:stCondLst>
                                        </p:cTn>
                                        <p:tgtEl>
                                          <p:spTgt spid="307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16" fill="hold" grpId="1" nodeType="clickEffect">
                                  <p:stCondLst>
                                    <p:cond delay="0"/>
                                  </p:stCondLst>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fltVal val="0"/>
                                          </p:val>
                                        </p:tav>
                                      </p:tavLst>
                                    </p:anim>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xit" presetSubtype="16" fill="hold" grpId="1" nodeType="clickEffect">
                                  <p:stCondLst>
                                    <p:cond delay="0"/>
                                  </p:stCondLst>
                                  <p:childTnLst>
                                    <p:anim calcmode="lin" valueType="num">
                                      <p:cBhvr>
                                        <p:cTn id="51" dur="500"/>
                                        <p:tgtEl>
                                          <p:spTgt spid="6"/>
                                        </p:tgtEl>
                                        <p:attrNameLst>
                                          <p:attrName>ppt_w</p:attrName>
                                        </p:attrNameLst>
                                      </p:cBhvr>
                                      <p:tavLst>
                                        <p:tav tm="0">
                                          <p:val>
                                            <p:strVal val="ppt_w"/>
                                          </p:val>
                                        </p:tav>
                                        <p:tav tm="100000">
                                          <p:val>
                                            <p:fltVal val="0"/>
                                          </p:val>
                                        </p:tav>
                                      </p:tavLst>
                                    </p:anim>
                                    <p:anim calcmode="lin" valueType="num">
                                      <p:cBhvr>
                                        <p:cTn id="52" dur="500"/>
                                        <p:tgtEl>
                                          <p:spTgt spid="6"/>
                                        </p:tgtEl>
                                        <p:attrNameLst>
                                          <p:attrName>ppt_h</p:attrName>
                                        </p:attrNameLst>
                                      </p:cBhvr>
                                      <p:tavLst>
                                        <p:tav tm="0">
                                          <p:val>
                                            <p:strVal val="ppt_h"/>
                                          </p:val>
                                        </p:tav>
                                        <p:tav tm="100000">
                                          <p:val>
                                            <p:fltVal val="0"/>
                                          </p:val>
                                        </p:tav>
                                      </p:tavLst>
                                    </p:anim>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ldLvl="0" animBg="1"/>
      <p:bldP spid="31748" grpId="0" bldLvl="0" animBg="1"/>
      <p:bldP spid="30724" grpId="0" bldLvl="0" animBg="1"/>
      <p:bldP spid="30724" grpId="1" bldLvl="0" animBg="1"/>
      <p:bldP spid="5" grpId="0" bldLvl="0" animBg="1"/>
      <p:bldP spid="5" grpId="1" bldLvl="0" animBg="1"/>
      <p:bldP spid="6" grpId="0" bldLvl="0" animBg="1"/>
      <p:bldP spid="6" grpId="1"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0"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781"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2782" name="组合 10"/>
          <p:cNvGrpSpPr/>
          <p:nvPr/>
        </p:nvGrpSpPr>
        <p:grpSpPr>
          <a:xfrm>
            <a:off x="935717" y="202637"/>
            <a:ext cx="4872356" cy="557068"/>
            <a:chOff x="0" y="0"/>
            <a:chExt cx="7190004" cy="557153"/>
          </a:xfrm>
        </p:grpSpPr>
        <p:sp>
          <p:nvSpPr>
            <p:cNvPr id="32783"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2784"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2786" name="TextBox 33"/>
          <p:cNvSpPr txBox="1"/>
          <p:nvPr/>
        </p:nvSpPr>
        <p:spPr>
          <a:xfrm>
            <a:off x="1395973" y="29786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53060" y="1237615"/>
            <a:ext cx="11485880" cy="4809490"/>
          </a:xfrm>
          <a:prstGeom prst="rect">
            <a:avLst/>
          </a:prstGeom>
        </p:spPr>
      </p:pic>
      <p:pic>
        <p:nvPicPr>
          <p:cNvPr id="4" name="图片 3"/>
          <p:cNvPicPr>
            <a:picLocks noChangeAspect="1"/>
          </p:cNvPicPr>
          <p:nvPr/>
        </p:nvPicPr>
        <p:blipFill>
          <a:blip r:embed="rId2"/>
          <a:stretch>
            <a:fillRect/>
          </a:stretch>
        </p:blipFill>
        <p:spPr>
          <a:xfrm>
            <a:off x="2475865" y="2226945"/>
            <a:ext cx="9363075" cy="4444365"/>
          </a:xfrm>
          <a:prstGeom prst="rect">
            <a:avLst/>
          </a:prstGeom>
        </p:spPr>
      </p:pic>
      <p:pic>
        <p:nvPicPr>
          <p:cNvPr id="5" name="图片 4"/>
          <p:cNvPicPr>
            <a:picLocks noChangeAspect="1"/>
          </p:cNvPicPr>
          <p:nvPr/>
        </p:nvPicPr>
        <p:blipFill>
          <a:blip r:embed="rId3"/>
          <a:stretch>
            <a:fillRect/>
          </a:stretch>
        </p:blipFill>
        <p:spPr>
          <a:xfrm>
            <a:off x="398780" y="780415"/>
            <a:ext cx="11251565" cy="607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19"/>
          <p:cNvSpPr/>
          <p:nvPr/>
        </p:nvSpPr>
        <p:spPr>
          <a:xfrm>
            <a:off x="1631950" y="3859213"/>
            <a:ext cx="2843213" cy="368300"/>
          </a:xfrm>
          <a:prstGeom prst="rect">
            <a:avLst/>
          </a:prstGeom>
          <a:solidFill>
            <a:srgbClr val="85DFFF"/>
          </a:solidFill>
          <a:ln w="9525" cap="flat" cmpd="sng">
            <a:solidFill>
              <a:srgbClr val="85DFFF"/>
            </a:solidFill>
            <a:prstDash val="solid"/>
            <a:miter/>
            <a:headEnd type="none" w="med" len="med"/>
            <a:tailEnd type="none" w="med" len="med"/>
          </a:ln>
        </p:spPr>
        <p:txBody>
          <a:bodyPr anchor="ctr">
            <a:spAutoFit/>
          </a:bodyPr>
          <a:p>
            <a:pPr algn="ctr"/>
            <a:endParaRPr lang="zh-CN" altLang="en-US" dirty="0">
              <a:solidFill>
                <a:schemeClr val="bg1"/>
              </a:solidFill>
              <a:latin typeface="Calibri" panose="020F0502020204030204" pitchFamily="34" charset="0"/>
              <a:ea typeface="微软雅黑" panose="020B0503020204020204" pitchFamily="34" charset="-122"/>
            </a:endParaRPr>
          </a:p>
        </p:txBody>
      </p:sp>
      <p:pic>
        <p:nvPicPr>
          <p:cNvPr id="24578" name="Picture 2" descr="11"/>
          <p:cNvPicPr>
            <a:picLocks noChangeAspect="1"/>
          </p:cNvPicPr>
          <p:nvPr/>
        </p:nvPicPr>
        <p:blipFill>
          <a:blip r:embed="rId1"/>
          <a:stretch>
            <a:fillRect/>
          </a:stretch>
        </p:blipFill>
        <p:spPr>
          <a:xfrm>
            <a:off x="1739900" y="908050"/>
            <a:ext cx="2590800" cy="533400"/>
          </a:xfrm>
          <a:prstGeom prst="rect">
            <a:avLst/>
          </a:prstGeom>
          <a:noFill/>
          <a:ln w="9525">
            <a:noFill/>
          </a:ln>
        </p:spPr>
      </p:pic>
      <p:sp>
        <p:nvSpPr>
          <p:cNvPr id="24579" name="Text Box 3"/>
          <p:cNvSpPr/>
          <p:nvPr/>
        </p:nvSpPr>
        <p:spPr>
          <a:xfrm>
            <a:off x="1884363" y="952500"/>
            <a:ext cx="2590800" cy="460375"/>
          </a:xfrm>
          <a:prstGeom prst="rect">
            <a:avLst/>
          </a:prstGeom>
          <a:noFill/>
          <a:ln w="9525">
            <a:noFill/>
          </a:ln>
        </p:spPr>
        <p:txBody>
          <a:bodyPr anchor="t">
            <a:spAutoFit/>
          </a:bodyPr>
          <a:p>
            <a:pPr marL="342900" indent="-342900"/>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文献数据库资源</a:t>
            </a:r>
            <a:endParaRPr lang="zh-CN" altLang="en-US" dirty="0">
              <a:latin typeface="Calibri" panose="020F0502020204030204" pitchFamily="34" charset="0"/>
              <a:ea typeface="宋体" panose="02010600030101010101" pitchFamily="2" charset="-122"/>
            </a:endParaRPr>
          </a:p>
        </p:txBody>
      </p:sp>
      <p:pic>
        <p:nvPicPr>
          <p:cNvPr id="24580" name="Picture 4" descr="13"/>
          <p:cNvPicPr>
            <a:picLocks noChangeAspect="1"/>
          </p:cNvPicPr>
          <p:nvPr/>
        </p:nvPicPr>
        <p:blipFill>
          <a:blip r:embed="rId2"/>
          <a:stretch>
            <a:fillRect/>
          </a:stretch>
        </p:blipFill>
        <p:spPr>
          <a:xfrm>
            <a:off x="1703388" y="1270000"/>
            <a:ext cx="2376487" cy="5588000"/>
          </a:xfrm>
          <a:prstGeom prst="rect">
            <a:avLst/>
          </a:prstGeom>
          <a:noFill/>
          <a:ln w="9525">
            <a:noFill/>
          </a:ln>
        </p:spPr>
      </p:pic>
      <p:sp>
        <p:nvSpPr>
          <p:cNvPr id="24581" name="Text Box 5"/>
          <p:cNvSpPr/>
          <p:nvPr/>
        </p:nvSpPr>
        <p:spPr>
          <a:xfrm>
            <a:off x="2401888" y="2330450"/>
            <a:ext cx="1371600" cy="3476625"/>
          </a:xfrm>
          <a:prstGeom prst="rect">
            <a:avLst/>
          </a:prstGeom>
          <a:noFill/>
          <a:ln w="9525">
            <a:noFill/>
          </a:ln>
        </p:spPr>
        <p:txBody>
          <a:bodyPr anchor="t">
            <a:spAutoFit/>
          </a:bodyPr>
          <a:p>
            <a:r>
              <a:rPr lang="zh-CN" altLang="en-US" sz="2000" dirty="0">
                <a:solidFill>
                  <a:srgbClr val="669900"/>
                </a:solidFill>
                <a:latin typeface="Calibri" panose="020F0502020204030204" pitchFamily="34" charset="0"/>
                <a:ea typeface="微软雅黑" panose="020B0503020204020204" pitchFamily="34" charset="-122"/>
              </a:rPr>
              <a:t>期刊</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博硕</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报纸</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中国会议</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国际会议</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年鉴</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Arial" panose="020B0604020202020204" pitchFamily="34" charset="0"/>
                <a:ea typeface="微软雅黑" panose="020B0503020204020204" pitchFamily="34" charset="-122"/>
                <a:sym typeface="Arial" panose="020B0604020202020204" pitchFamily="34" charset="0"/>
              </a:rPr>
              <a:t>标准</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Arial" panose="020B0604020202020204" pitchFamily="34" charset="0"/>
                <a:ea typeface="微软雅黑" panose="020B0503020204020204" pitchFamily="34" charset="-122"/>
                <a:sym typeface="Arial" panose="020B0604020202020204" pitchFamily="34" charset="0"/>
              </a:rPr>
              <a:t>法律法规</a:t>
            </a:r>
            <a:r>
              <a:rPr lang="zh-CN" altLang="en-US" sz="2000" dirty="0">
                <a:solidFill>
                  <a:srgbClr val="669900"/>
                </a:solidFill>
                <a:latin typeface="Calibri" panose="020F0502020204030204" pitchFamily="34" charset="0"/>
                <a:ea typeface="微软雅黑" panose="020B0503020204020204" pitchFamily="34" charset="-122"/>
              </a:rPr>
              <a:t>专利</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科技成果</a:t>
            </a:r>
            <a:endParaRPr lang="zh-CN" altLang="en-US" sz="2000" dirty="0">
              <a:solidFill>
                <a:srgbClr val="669900"/>
              </a:solidFill>
              <a:latin typeface="Calibri" panose="020F0502020204030204" pitchFamily="34" charset="0"/>
              <a:ea typeface="微软雅黑" panose="020B0503020204020204" pitchFamily="34" charset="-122"/>
            </a:endParaRPr>
          </a:p>
          <a:p>
            <a:r>
              <a:rPr lang="zh-CN" altLang="en-US" sz="2000" dirty="0">
                <a:solidFill>
                  <a:srgbClr val="669900"/>
                </a:solidFill>
                <a:latin typeface="Calibri" panose="020F0502020204030204" pitchFamily="34" charset="0"/>
                <a:ea typeface="微软雅黑" panose="020B0503020204020204" pitchFamily="34" charset="-122"/>
              </a:rPr>
              <a:t>外文文献</a:t>
            </a:r>
            <a:endParaRPr lang="zh-CN" altLang="en-US" dirty="0">
              <a:latin typeface="Calibri" panose="020F0502020204030204" pitchFamily="34" charset="0"/>
              <a:ea typeface="宋体" panose="02010600030101010101" pitchFamily="2" charset="-122"/>
            </a:endParaRPr>
          </a:p>
        </p:txBody>
      </p:sp>
      <p:grpSp>
        <p:nvGrpSpPr>
          <p:cNvPr id="2" name="组合 1"/>
          <p:cNvGrpSpPr/>
          <p:nvPr/>
        </p:nvGrpSpPr>
        <p:grpSpPr>
          <a:xfrm>
            <a:off x="4474528" y="908057"/>
            <a:ext cx="3455987" cy="5766371"/>
            <a:chOff x="4647" y="1430"/>
            <a:chExt cx="5442" cy="9080"/>
          </a:xfrm>
        </p:grpSpPr>
        <p:sp>
          <p:nvSpPr>
            <p:cNvPr id="24583" name="Rectangle 20"/>
            <p:cNvSpPr/>
            <p:nvPr/>
          </p:nvSpPr>
          <p:spPr>
            <a:xfrm>
              <a:off x="4647" y="6073"/>
              <a:ext cx="5442" cy="580"/>
            </a:xfrm>
            <a:prstGeom prst="rect">
              <a:avLst/>
            </a:prstGeom>
            <a:solidFill>
              <a:srgbClr val="8FAFD5"/>
            </a:solidFill>
            <a:ln w="9525" cap="flat" cmpd="sng">
              <a:solidFill>
                <a:srgbClr val="85DFFF"/>
              </a:solidFill>
              <a:prstDash val="solid"/>
              <a:miter/>
              <a:headEnd type="none" w="med" len="med"/>
              <a:tailEnd type="none" w="med" len="med"/>
            </a:ln>
          </p:spPr>
          <p:txBody>
            <a:bodyPr anchor="ctr">
              <a:spAutoFit/>
            </a:bodyPr>
            <a:p>
              <a:pPr algn="ctr"/>
              <a:endParaRPr lang="zh-CN" altLang="en-US" dirty="0">
                <a:solidFill>
                  <a:schemeClr val="bg1"/>
                </a:solidFill>
                <a:latin typeface="Calibri" panose="020F0502020204030204" pitchFamily="34" charset="0"/>
                <a:ea typeface="微软雅黑" panose="020B0503020204020204" pitchFamily="34" charset="-122"/>
              </a:endParaRPr>
            </a:p>
          </p:txBody>
        </p:sp>
        <p:pic>
          <p:nvPicPr>
            <p:cNvPr id="24584" name="Picture 10" descr="11"/>
            <p:cNvPicPr>
              <a:picLocks noChangeAspect="1"/>
            </p:cNvPicPr>
            <p:nvPr/>
          </p:nvPicPr>
          <p:blipFill>
            <a:blip r:embed="rId1"/>
            <a:stretch>
              <a:fillRect/>
            </a:stretch>
          </p:blipFill>
          <p:spPr>
            <a:xfrm>
              <a:off x="5342" y="1430"/>
              <a:ext cx="3960" cy="790"/>
            </a:xfrm>
            <a:prstGeom prst="rect">
              <a:avLst/>
            </a:prstGeom>
            <a:noFill/>
            <a:ln w="9525">
              <a:noFill/>
            </a:ln>
          </p:spPr>
        </p:pic>
        <p:sp>
          <p:nvSpPr>
            <p:cNvPr id="24585" name="Text Box 11"/>
            <p:cNvSpPr/>
            <p:nvPr/>
          </p:nvSpPr>
          <p:spPr>
            <a:xfrm>
              <a:off x="6062" y="1500"/>
              <a:ext cx="2880" cy="725"/>
            </a:xfrm>
            <a:prstGeom prst="rect">
              <a:avLst/>
            </a:prstGeom>
            <a:noFill/>
            <a:ln w="9525">
              <a:noFill/>
            </a:ln>
          </p:spPr>
          <p:txBody>
            <a:bodyPr anchor="t">
              <a:spAutoFit/>
            </a:bodyPr>
            <a:p>
              <a:pPr marL="342900" indent="-342900"/>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知识元产品 </a:t>
              </a:r>
              <a:endParaRPr lang="zh-CN" altLang="en-US" dirty="0">
                <a:latin typeface="Calibri" panose="020F0502020204030204" pitchFamily="34" charset="0"/>
                <a:ea typeface="宋体" panose="02010600030101010101" pitchFamily="2" charset="-122"/>
              </a:endParaRPr>
            </a:p>
          </p:txBody>
        </p:sp>
        <p:pic>
          <p:nvPicPr>
            <p:cNvPr id="24586" name="Picture 12" descr="3q423"/>
            <p:cNvPicPr>
              <a:picLocks noChangeAspect="1"/>
            </p:cNvPicPr>
            <p:nvPr/>
          </p:nvPicPr>
          <p:blipFill>
            <a:blip r:embed="rId3"/>
            <a:stretch>
              <a:fillRect/>
            </a:stretch>
          </p:blipFill>
          <p:spPr>
            <a:xfrm>
              <a:off x="4982" y="2710"/>
              <a:ext cx="4680" cy="7800"/>
            </a:xfrm>
            <a:prstGeom prst="rect">
              <a:avLst/>
            </a:prstGeom>
            <a:noFill/>
            <a:ln w="9525">
              <a:noFill/>
            </a:ln>
          </p:spPr>
        </p:pic>
        <p:sp>
          <p:nvSpPr>
            <p:cNvPr id="24587" name="Text Box 13"/>
            <p:cNvSpPr/>
            <p:nvPr/>
          </p:nvSpPr>
          <p:spPr>
            <a:xfrm>
              <a:off x="4982" y="3190"/>
              <a:ext cx="4688" cy="4991"/>
            </a:xfrm>
            <a:prstGeom prst="rect">
              <a:avLst/>
            </a:prstGeom>
            <a:noFill/>
            <a:ln w="9525">
              <a:noFill/>
            </a:ln>
          </p:spPr>
          <p:txBody>
            <a:bodyPr wrap="none" anchor="t">
              <a:spAutoFit/>
            </a:bodyPr>
            <a:p>
              <a:r>
                <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rPr>
                <a:t>工具书</a:t>
              </a:r>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rPr>
                <a:t>经济社会发展统计数据库</a:t>
              </a:r>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3366CC"/>
                  </a:solidFill>
                  <a:latin typeface="微软雅黑" panose="020B0503020204020204" pitchFamily="34" charset="-122"/>
                  <a:ea typeface="微软雅黑" panose="020B0503020204020204" pitchFamily="34" charset="-122"/>
                  <a:sym typeface="微软雅黑" panose="020B0503020204020204" pitchFamily="34" charset="-122"/>
                </a:rPr>
                <a:t>       学术图片知识库</a:t>
              </a:r>
              <a:endParaRPr lang="zh-CN" altLang="en-US" dirty="0">
                <a:latin typeface="Calibri" panose="020F0502020204030204" pitchFamily="34" charset="0"/>
                <a:ea typeface="宋体" panose="02010600030101010101" pitchFamily="2" charset="-122"/>
              </a:endParaRPr>
            </a:p>
          </p:txBody>
        </p:sp>
        <p:pic>
          <p:nvPicPr>
            <p:cNvPr id="24588" name="Picture 14" descr="2131"/>
            <p:cNvPicPr>
              <a:picLocks noChangeAspect="1"/>
            </p:cNvPicPr>
            <p:nvPr/>
          </p:nvPicPr>
          <p:blipFill>
            <a:blip r:embed="rId4"/>
            <a:stretch>
              <a:fillRect/>
            </a:stretch>
          </p:blipFill>
          <p:spPr>
            <a:xfrm>
              <a:off x="6422" y="3190"/>
              <a:ext cx="2520" cy="1800"/>
            </a:xfrm>
            <a:prstGeom prst="rect">
              <a:avLst/>
            </a:prstGeom>
            <a:noFill/>
            <a:ln w="9525">
              <a:noFill/>
            </a:ln>
          </p:spPr>
        </p:pic>
        <p:pic>
          <p:nvPicPr>
            <p:cNvPr id="24589" name="Picture 15" descr="2131"/>
            <p:cNvPicPr>
              <a:picLocks noChangeAspect="1"/>
            </p:cNvPicPr>
            <p:nvPr/>
          </p:nvPicPr>
          <p:blipFill>
            <a:blip r:embed="rId5"/>
            <a:stretch>
              <a:fillRect/>
            </a:stretch>
          </p:blipFill>
          <p:spPr>
            <a:xfrm>
              <a:off x="6062" y="5710"/>
              <a:ext cx="2880" cy="1725"/>
            </a:xfrm>
            <a:prstGeom prst="rect">
              <a:avLst/>
            </a:prstGeom>
            <a:noFill/>
            <a:ln w="9525">
              <a:noFill/>
            </a:ln>
          </p:spPr>
        </p:pic>
        <p:pic>
          <p:nvPicPr>
            <p:cNvPr id="24590" name="Picture 16" descr="12312312"/>
            <p:cNvPicPr>
              <a:picLocks noChangeAspect="1"/>
            </p:cNvPicPr>
            <p:nvPr/>
          </p:nvPicPr>
          <p:blipFill>
            <a:blip r:embed="rId6"/>
            <a:stretch>
              <a:fillRect/>
            </a:stretch>
          </p:blipFill>
          <p:spPr>
            <a:xfrm>
              <a:off x="5342" y="8230"/>
              <a:ext cx="4080" cy="1920"/>
            </a:xfrm>
            <a:prstGeom prst="rect">
              <a:avLst/>
            </a:prstGeom>
            <a:noFill/>
            <a:ln w="9525">
              <a:noFill/>
            </a:ln>
          </p:spPr>
        </p:pic>
      </p:grpSp>
      <p:pic>
        <p:nvPicPr>
          <p:cNvPr id="24595" name="Picture 17" descr="请问请问"/>
          <p:cNvPicPr>
            <a:picLocks noChangeAspect="1"/>
          </p:cNvPicPr>
          <p:nvPr/>
        </p:nvPicPr>
        <p:blipFill>
          <a:blip r:embed="rId7"/>
          <a:stretch>
            <a:fillRect/>
          </a:stretch>
        </p:blipFill>
        <p:spPr>
          <a:xfrm rot="383049">
            <a:off x="3694113" y="3790950"/>
            <a:ext cx="1143000" cy="673100"/>
          </a:xfrm>
          <a:prstGeom prst="rect">
            <a:avLst/>
          </a:prstGeom>
          <a:noFill/>
          <a:ln w="9525">
            <a:noFill/>
          </a:ln>
        </p:spPr>
      </p:pic>
      <p:grpSp>
        <p:nvGrpSpPr>
          <p:cNvPr id="14" name="组合 13"/>
          <p:cNvGrpSpPr/>
          <p:nvPr/>
        </p:nvGrpSpPr>
        <p:grpSpPr>
          <a:xfrm>
            <a:off x="7772400" y="875985"/>
            <a:ext cx="3076575" cy="4758290"/>
            <a:chOff x="9840" y="1380"/>
            <a:chExt cx="4846" cy="7493"/>
          </a:xfrm>
        </p:grpSpPr>
        <p:sp>
          <p:nvSpPr>
            <p:cNvPr id="24593" name="Rectangle 21"/>
            <p:cNvSpPr/>
            <p:nvPr/>
          </p:nvSpPr>
          <p:spPr>
            <a:xfrm>
              <a:off x="10035" y="6074"/>
              <a:ext cx="4253" cy="580"/>
            </a:xfrm>
            <a:prstGeom prst="rect">
              <a:avLst/>
            </a:prstGeom>
            <a:solidFill>
              <a:schemeClr val="accent1"/>
            </a:solidFill>
            <a:ln w="9525" cap="flat" cmpd="sng">
              <a:solidFill>
                <a:srgbClr val="85DFFF"/>
              </a:solidFill>
              <a:prstDash val="solid"/>
              <a:miter/>
              <a:headEnd type="none" w="med" len="med"/>
              <a:tailEnd type="none" w="med" len="med"/>
            </a:ln>
          </p:spPr>
          <p:txBody>
            <a:bodyPr anchor="ctr">
              <a:spAutoFit/>
            </a:bodyPr>
            <a:p>
              <a:pPr algn="ctr"/>
              <a:endParaRPr lang="zh-CN" altLang="en-US" dirty="0">
                <a:solidFill>
                  <a:schemeClr val="bg1"/>
                </a:solidFill>
                <a:latin typeface="Calibri" panose="020F0502020204030204" pitchFamily="34" charset="0"/>
                <a:ea typeface="微软雅黑" panose="020B0503020204020204" pitchFamily="34" charset="-122"/>
              </a:endParaRPr>
            </a:p>
          </p:txBody>
        </p:sp>
        <p:pic>
          <p:nvPicPr>
            <p:cNvPr id="24594" name="Picture 6" descr="13"/>
            <p:cNvPicPr>
              <a:picLocks noChangeAspect="1"/>
            </p:cNvPicPr>
            <p:nvPr/>
          </p:nvPicPr>
          <p:blipFill>
            <a:blip r:embed="rId2"/>
            <a:stretch>
              <a:fillRect/>
            </a:stretch>
          </p:blipFill>
          <p:spPr>
            <a:xfrm>
              <a:off x="9840" y="2273"/>
              <a:ext cx="4680" cy="6600"/>
            </a:xfrm>
            <a:prstGeom prst="rect">
              <a:avLst/>
            </a:prstGeom>
            <a:noFill/>
            <a:ln w="9525">
              <a:noFill/>
            </a:ln>
          </p:spPr>
        </p:pic>
        <p:pic>
          <p:nvPicPr>
            <p:cNvPr id="3" name="Picture 7" descr="11"/>
            <p:cNvPicPr>
              <a:picLocks noChangeAspect="1"/>
            </p:cNvPicPr>
            <p:nvPr/>
          </p:nvPicPr>
          <p:blipFill>
            <a:blip r:embed="rId1"/>
            <a:stretch>
              <a:fillRect/>
            </a:stretch>
          </p:blipFill>
          <p:spPr>
            <a:xfrm>
              <a:off x="10213" y="1380"/>
              <a:ext cx="3960" cy="840"/>
            </a:xfrm>
            <a:prstGeom prst="rect">
              <a:avLst/>
            </a:prstGeom>
            <a:noFill/>
            <a:ln w="9525">
              <a:noFill/>
            </a:ln>
          </p:spPr>
        </p:pic>
        <p:sp>
          <p:nvSpPr>
            <p:cNvPr id="24596" name="Text Box 8"/>
            <p:cNvSpPr/>
            <p:nvPr/>
          </p:nvSpPr>
          <p:spPr>
            <a:xfrm>
              <a:off x="10143" y="1500"/>
              <a:ext cx="4015" cy="725"/>
            </a:xfrm>
            <a:prstGeom prst="rect">
              <a:avLst/>
            </a:prstGeom>
            <a:noFill/>
            <a:ln w="9525">
              <a:noFill/>
            </a:ln>
          </p:spPr>
          <p:txBody>
            <a:bodyPr anchor="t">
              <a:spAutoFit/>
            </a:bodyPr>
            <a:p>
              <a:pPr marL="342900" indent="-342900"/>
              <a:r>
                <a:rPr lang="zh-CN" altLang="en-US" sz="2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科研服务类产品</a:t>
              </a:r>
              <a:r>
                <a:rPr lang="zh-CN" altLang="en-US" dirty="0">
                  <a:solidFill>
                    <a:srgbClr val="000000"/>
                  </a:solidFill>
                  <a:latin typeface="Calibri" panose="020F0502020204030204" pitchFamily="34" charset="0"/>
                  <a:ea typeface="宋体" panose="02010600030101010101" pitchFamily="2" charset="-122"/>
                  <a:sym typeface="宋体" panose="02010600030101010101" pitchFamily="2" charset="-122"/>
                </a:rPr>
                <a:t> </a:t>
              </a:r>
              <a:endParaRPr lang="zh-CN" altLang="en-US" dirty="0">
                <a:latin typeface="Calibri" panose="020F0502020204030204" pitchFamily="34" charset="0"/>
                <a:ea typeface="宋体" panose="02010600030101010101" pitchFamily="2" charset="-122"/>
              </a:endParaRPr>
            </a:p>
          </p:txBody>
        </p:sp>
        <p:sp>
          <p:nvSpPr>
            <p:cNvPr id="24597" name="Text Box 9"/>
            <p:cNvSpPr/>
            <p:nvPr/>
          </p:nvSpPr>
          <p:spPr>
            <a:xfrm>
              <a:off x="10560" y="3480"/>
              <a:ext cx="4126" cy="4506"/>
            </a:xfrm>
            <a:prstGeom prst="rect">
              <a:avLst/>
            </a:prstGeom>
            <a:noFill/>
            <a:ln w="9525">
              <a:noFill/>
            </a:ln>
          </p:spPr>
          <p:txBody>
            <a:bodyPr wrap="square" anchor="t">
              <a:spAutoFit/>
            </a:bodyPr>
            <a:p>
              <a:r>
                <a:rPr lang="en-US" altLang="zh-CN"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CNKI Scholar</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学者成果库</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学者圈</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机构成果库</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免费增值服务：</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E-study</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en-US" altLang="zh-CN"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个人数字图书馆</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翻译助手</a:t>
              </a:r>
              <a:endPar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2000" dirty="0">
                  <a:solidFill>
                    <a:srgbClr val="800080"/>
                  </a:solidFill>
                  <a:latin typeface="微软雅黑" panose="020B0503020204020204" pitchFamily="34" charset="-122"/>
                  <a:ea typeface="微软雅黑" panose="020B0503020204020204" pitchFamily="34" charset="-122"/>
                  <a:sym typeface="微软雅黑" panose="020B0503020204020204" pitchFamily="34" charset="-122"/>
                </a:rPr>
                <a:t>     指数分析</a:t>
              </a:r>
              <a:endParaRPr lang="zh-CN" altLang="en-US" dirty="0">
                <a:latin typeface="Calibri" panose="020F0502020204030204" pitchFamily="34" charset="0"/>
                <a:ea typeface="宋体" panose="02010600030101010101" pitchFamily="2" charset="-122"/>
              </a:endParaRPr>
            </a:p>
          </p:txBody>
        </p:sp>
      </p:grpSp>
      <p:pic>
        <p:nvPicPr>
          <p:cNvPr id="4" name="Picture 18" descr="请问请问"/>
          <p:cNvPicPr>
            <a:picLocks noChangeAspect="1"/>
          </p:cNvPicPr>
          <p:nvPr/>
        </p:nvPicPr>
        <p:blipFill>
          <a:blip r:embed="rId8"/>
          <a:stretch>
            <a:fillRect/>
          </a:stretch>
        </p:blipFill>
        <p:spPr>
          <a:xfrm rot="383049">
            <a:off x="7356475" y="3911600"/>
            <a:ext cx="1066800" cy="628650"/>
          </a:xfrm>
          <a:prstGeom prst="rect">
            <a:avLst/>
          </a:prstGeom>
          <a:noFill/>
          <a:ln w="9525">
            <a:noFill/>
          </a:ln>
        </p:spPr>
      </p:pic>
      <p:sp>
        <p:nvSpPr>
          <p:cNvPr id="24600" name="Rectangle 2"/>
          <p:cNvSpPr>
            <a:spLocks noGrp="1"/>
          </p:cNvSpPr>
          <p:nvPr/>
        </p:nvSpPr>
        <p:spPr>
          <a:xfrm>
            <a:off x="1776413" y="-77787"/>
            <a:ext cx="8229600" cy="1143000"/>
          </a:xfrm>
          <a:prstGeom prst="rect">
            <a:avLst/>
          </a:prstGeom>
          <a:noFill/>
          <a:ln w="9525">
            <a:noFill/>
          </a:ln>
        </p:spPr>
        <p:txBody>
          <a:bodyPr anchor="ctr"/>
          <a:p>
            <a:pPr>
              <a:lnSpc>
                <a:spcPct val="90000"/>
              </a:lnSpc>
            </a:pPr>
            <a:r>
              <a:rPr lang="en-US" altLang="zh-CN" sz="3600" dirty="0">
                <a:solidFill>
                  <a:schemeClr val="bg1"/>
                </a:solidFill>
                <a:latin typeface="黑体" panose="02010609060101010101" charset="-122"/>
                <a:ea typeface="黑体" panose="02010609060101010101" charset="-122"/>
              </a:rPr>
              <a:t> </a:t>
            </a:r>
            <a:r>
              <a:rPr lang="zh-CN" altLang="en-US" sz="3600" b="1" dirty="0">
                <a:solidFill>
                  <a:schemeClr val="accent1"/>
                </a:solidFill>
                <a:latin typeface="黑体" panose="02010609060101010101" charset="-122"/>
                <a:ea typeface="黑体" panose="02010609060101010101" charset="-122"/>
                <a:cs typeface="+mj-cs"/>
              </a:rPr>
              <a:t>资源类型</a:t>
            </a:r>
            <a:endParaRPr lang="zh-CN" altLang="en-US" sz="3600" b="1" dirty="0">
              <a:solidFill>
                <a:schemeClr val="accent1"/>
              </a:solidFill>
              <a:latin typeface="黑体" panose="02010609060101010101" charset="-122"/>
              <a:ea typeface="黑体" panose="02010609060101010101"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295910" y="1270000"/>
            <a:ext cx="11600180" cy="5476240"/>
          </a:xfrm>
          <a:prstGeom prst="rect">
            <a:avLst/>
          </a:prstGeom>
        </p:spPr>
      </p:pic>
      <p:sp>
        <p:nvSpPr>
          <p:cNvPr id="34827"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8"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34" name="矩形 8"/>
          <p:cNvSpPr/>
          <p:nvPr/>
        </p:nvSpPr>
        <p:spPr>
          <a:xfrm>
            <a:off x="453887" y="2147531"/>
            <a:ext cx="11252445" cy="1982271"/>
          </a:xfrm>
          <a:prstGeom prst="rect">
            <a:avLst/>
          </a:prstGeom>
          <a:noFill/>
          <a:ln w="38100" cap="flat" cmpd="sng">
            <a:solidFill>
              <a:srgbClr val="FF9900"/>
            </a:solidFill>
            <a:prstDash val="solid"/>
            <a:miter/>
            <a:headEnd type="none" w="med" len="med"/>
            <a:tailEnd type="none" w="med" len="med"/>
          </a:ln>
        </p:spPr>
        <p:txBody>
          <a:bodyPr vert="horz" wrap="square"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grpSp>
        <p:nvGrpSpPr>
          <p:cNvPr id="2" name="组合 10"/>
          <p:cNvGrpSpPr/>
          <p:nvPr/>
        </p:nvGrpSpPr>
        <p:grpSpPr>
          <a:xfrm>
            <a:off x="935717" y="253437"/>
            <a:ext cx="4872356" cy="557068"/>
            <a:chOff x="0" y="0"/>
            <a:chExt cx="7190004" cy="557153"/>
          </a:xfrm>
        </p:grpSpPr>
        <p:sp>
          <p:nvSpPr>
            <p:cNvPr id="3"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5" name="TextBox 32"/>
          <p:cNvSpPr txBox="1"/>
          <p:nvPr/>
        </p:nvSpPr>
        <p:spPr>
          <a:xfrm>
            <a:off x="1395973" y="348662"/>
            <a:ext cx="4907272" cy="483235"/>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62585" y="1271270"/>
            <a:ext cx="11466830" cy="5314315"/>
          </a:xfrm>
          <a:prstGeom prst="rect">
            <a:avLst/>
          </a:prstGeom>
        </p:spPr>
      </p:pic>
      <p:sp>
        <p:nvSpPr>
          <p:cNvPr id="35843" name="矩形 8"/>
          <p:cNvSpPr/>
          <p:nvPr/>
        </p:nvSpPr>
        <p:spPr>
          <a:xfrm>
            <a:off x="257175" y="1301750"/>
            <a:ext cx="2084070" cy="5314315"/>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5849"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2"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53"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5854" name="组合 10"/>
          <p:cNvGrpSpPr/>
          <p:nvPr/>
        </p:nvGrpSpPr>
        <p:grpSpPr>
          <a:xfrm>
            <a:off x="935717" y="303602"/>
            <a:ext cx="4872356" cy="557068"/>
            <a:chOff x="0" y="0"/>
            <a:chExt cx="7190004" cy="557153"/>
          </a:xfrm>
        </p:grpSpPr>
        <p:sp>
          <p:nvSpPr>
            <p:cNvPr id="35855"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5856"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5858" name="TextBox 32"/>
          <p:cNvSpPr txBox="1"/>
          <p:nvPr/>
        </p:nvSpPr>
        <p:spPr>
          <a:xfrm>
            <a:off x="1395973" y="39882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95730" y="1197610"/>
            <a:ext cx="8999855" cy="5285740"/>
          </a:xfrm>
          <a:prstGeom prst="rect">
            <a:avLst/>
          </a:prstGeom>
        </p:spPr>
      </p:pic>
      <p:sp>
        <p:nvSpPr>
          <p:cNvPr id="36867" name="矩形 8"/>
          <p:cNvSpPr/>
          <p:nvPr/>
        </p:nvSpPr>
        <p:spPr>
          <a:xfrm>
            <a:off x="1395876" y="1197450"/>
            <a:ext cx="2878975" cy="358682"/>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687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6"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87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878" name="组合 10"/>
          <p:cNvGrpSpPr/>
          <p:nvPr/>
        </p:nvGrpSpPr>
        <p:grpSpPr>
          <a:xfrm>
            <a:off x="935717" y="318842"/>
            <a:ext cx="4872356" cy="557068"/>
            <a:chOff x="0" y="0"/>
            <a:chExt cx="7190004" cy="557153"/>
          </a:xfrm>
        </p:grpSpPr>
        <p:sp>
          <p:nvSpPr>
            <p:cNvPr id="36879"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6880"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6882" name="TextBox 32"/>
          <p:cNvSpPr txBox="1"/>
          <p:nvPr/>
        </p:nvSpPr>
        <p:spPr>
          <a:xfrm>
            <a:off x="1395973" y="414067"/>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box(in)">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1"/>
          <a:srcRect t="13908"/>
          <a:stretch>
            <a:fillRect/>
          </a:stretch>
        </p:blipFill>
        <p:spPr>
          <a:xfrm>
            <a:off x="351155" y="1363980"/>
            <a:ext cx="11489055" cy="4905375"/>
          </a:xfrm>
          <a:prstGeom prst="rect">
            <a:avLst/>
          </a:prstGeom>
          <a:noFill/>
          <a:ln w="9525">
            <a:noFill/>
          </a:ln>
        </p:spPr>
      </p:pic>
      <p:sp>
        <p:nvSpPr>
          <p:cNvPr id="37892" name="矩形 8"/>
          <p:cNvSpPr/>
          <p:nvPr/>
        </p:nvSpPr>
        <p:spPr>
          <a:xfrm>
            <a:off x="1265311" y="1610937"/>
            <a:ext cx="1633113" cy="360268"/>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7893" name="矩形 8"/>
          <p:cNvSpPr/>
          <p:nvPr/>
        </p:nvSpPr>
        <p:spPr>
          <a:xfrm>
            <a:off x="1293879" y="4754955"/>
            <a:ext cx="1604545" cy="358682"/>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37899"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2"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903"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904" name="组合 10"/>
          <p:cNvGrpSpPr/>
          <p:nvPr/>
        </p:nvGrpSpPr>
        <p:grpSpPr>
          <a:xfrm>
            <a:off x="964927" y="202637"/>
            <a:ext cx="4872356" cy="557068"/>
            <a:chOff x="0" y="0"/>
            <a:chExt cx="7190004" cy="557153"/>
          </a:xfrm>
        </p:grpSpPr>
        <p:sp>
          <p:nvSpPr>
            <p:cNvPr id="37905"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7906"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7908" name="TextBox 35"/>
          <p:cNvSpPr txBox="1"/>
          <p:nvPr/>
        </p:nvSpPr>
        <p:spPr>
          <a:xfrm>
            <a:off x="1425183" y="29786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ox(in)">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3"/>
                                        </p:tgtEl>
                                        <p:attrNameLst>
                                          <p:attrName>style.visibility</p:attrName>
                                        </p:attrNameLst>
                                      </p:cBhvr>
                                      <p:to>
                                        <p:strVal val="visible"/>
                                      </p:to>
                                    </p:set>
                                    <p:animEffect transition="in" filter="box(in)">
                                      <p:cBhvr>
                                        <p:cTn id="12"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ldLvl="0" animBg="1"/>
      <p:bldP spid="3789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p:nvPr/>
        </p:nvGrpSpPr>
        <p:grpSpPr>
          <a:xfrm>
            <a:off x="-215844" y="1315001"/>
            <a:ext cx="11952350" cy="5317059"/>
            <a:chOff x="0" y="0"/>
            <a:chExt cx="18859" cy="8375"/>
          </a:xfrm>
        </p:grpSpPr>
        <p:sp>
          <p:nvSpPr>
            <p:cNvPr id="38915" name="Text Box 23"/>
            <p:cNvSpPr/>
            <p:nvPr/>
          </p:nvSpPr>
          <p:spPr>
            <a:xfrm>
              <a:off x="0" y="2390"/>
              <a:ext cx="4177" cy="1847"/>
            </a:xfrm>
            <a:prstGeom prst="rect">
              <a:avLst/>
            </a:prstGeom>
            <a:noFill/>
            <a:ln w="9525">
              <a:noFill/>
            </a:ln>
          </p:spPr>
          <p:txBody>
            <a:bodyPr>
              <a:spAutoFit/>
            </a:bodyPr>
            <a:lstStyle/>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基本信息</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单期内容</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全期目录</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影响力趋势</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推荐文献、作者、期刊</a:t>
              </a:r>
              <a:endParaRPr lang="zh-CN" altLang="en-US" dirty="0">
                <a:latin typeface="Arial" panose="020B0604020202020204" pitchFamily="34" charset="0"/>
                <a:ea typeface="宋体" panose="02010600030101010101" pitchFamily="2" charset="-122"/>
              </a:endParaRPr>
            </a:p>
          </p:txBody>
        </p:sp>
        <p:sp>
          <p:nvSpPr>
            <p:cNvPr id="38916" name="Text Box 29"/>
            <p:cNvSpPr/>
            <p:nvPr/>
          </p:nvSpPr>
          <p:spPr>
            <a:xfrm>
              <a:off x="0" y="4430"/>
              <a:ext cx="3457" cy="2520"/>
            </a:xfrm>
            <a:prstGeom prst="rect">
              <a:avLst/>
            </a:prstGeom>
            <a:noFill/>
            <a:ln w="9525">
              <a:noFill/>
            </a:ln>
          </p:spPr>
          <p:txBody>
            <a:bodyPr>
              <a:spAutoFit/>
            </a:bodyPr>
            <a:lstStyle/>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百科辞典解释</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所属领域</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相似、相关词</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关键、相关文献</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学科分布</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相关作者</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相关机构</a:t>
              </a:r>
              <a:endParaRPr lang="zh-CN" altLang="en-US" dirty="0">
                <a:latin typeface="Arial" panose="020B0604020202020204" pitchFamily="34" charset="0"/>
                <a:ea typeface="宋体" panose="02010600030101010101" pitchFamily="2" charset="-122"/>
              </a:endParaRPr>
            </a:p>
          </p:txBody>
        </p:sp>
        <p:grpSp>
          <p:nvGrpSpPr>
            <p:cNvPr id="38917" name="Group 5"/>
            <p:cNvGrpSpPr/>
            <p:nvPr/>
          </p:nvGrpSpPr>
          <p:grpSpPr>
            <a:xfrm>
              <a:off x="1837" y="0"/>
              <a:ext cx="17022" cy="8375"/>
              <a:chOff x="0" y="0"/>
              <a:chExt cx="17022" cy="8375"/>
            </a:xfrm>
          </p:grpSpPr>
          <p:sp>
            <p:nvSpPr>
              <p:cNvPr id="38918" name="Oval 2"/>
              <p:cNvSpPr/>
              <p:nvPr/>
            </p:nvSpPr>
            <p:spPr>
              <a:xfrm flipH="1" flipV="1">
                <a:off x="5182" y="3205"/>
                <a:ext cx="747" cy="560"/>
              </a:xfrm>
              <a:prstGeom prst="ellipse">
                <a:avLst/>
              </a:prstGeom>
              <a:noFill/>
              <a:ln w="25400" cap="flat" cmpd="sng">
                <a:solidFill>
                  <a:srgbClr val="AFDDFF"/>
                </a:solidFill>
                <a:prstDash val="solid"/>
                <a:headEnd type="none" w="med" len="med"/>
                <a:tailEnd type="none" w="med" len="med"/>
              </a:ln>
            </p:spPr>
            <p:txBody>
              <a:bodyP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19" name="Oval 3"/>
              <p:cNvSpPr/>
              <p:nvPr/>
            </p:nvSpPr>
            <p:spPr>
              <a:xfrm flipH="1" flipV="1">
                <a:off x="7116" y="2423"/>
                <a:ext cx="747" cy="560"/>
              </a:xfrm>
              <a:prstGeom prst="ellipse">
                <a:avLst/>
              </a:prstGeom>
              <a:noFill/>
              <a:ln w="25400" cap="flat" cmpd="sng">
                <a:solidFill>
                  <a:srgbClr val="AFDDFF"/>
                </a:solidFill>
                <a:prstDash val="solid"/>
                <a:headEnd type="none" w="med" len="med"/>
                <a:tailEnd type="none" w="med" len="med"/>
              </a:ln>
            </p:spPr>
            <p:txBody>
              <a:bodyP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0" name="Oval 4"/>
              <p:cNvSpPr/>
              <p:nvPr/>
            </p:nvSpPr>
            <p:spPr>
              <a:xfrm flipH="1" flipV="1">
                <a:off x="9963" y="4830"/>
                <a:ext cx="747" cy="560"/>
              </a:xfrm>
              <a:prstGeom prst="ellipse">
                <a:avLst/>
              </a:prstGeom>
              <a:noFill/>
              <a:ln w="25400" cap="flat" cmpd="sng">
                <a:solidFill>
                  <a:srgbClr val="AFDDFF"/>
                </a:solidFill>
                <a:prstDash val="solid"/>
                <a:headEnd type="none" w="med" len="med"/>
                <a:tailEnd type="none" w="med" len="med"/>
              </a:ln>
            </p:spPr>
            <p:txBody>
              <a:bodyP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1" name="Oval 5"/>
              <p:cNvSpPr/>
              <p:nvPr/>
            </p:nvSpPr>
            <p:spPr>
              <a:xfrm flipH="1" flipV="1">
                <a:off x="9173" y="6248"/>
                <a:ext cx="747" cy="560"/>
              </a:xfrm>
              <a:prstGeom prst="ellipse">
                <a:avLst/>
              </a:prstGeom>
              <a:noFill/>
              <a:ln w="25400" cap="flat" cmpd="sng">
                <a:solidFill>
                  <a:srgbClr val="AFDDFF"/>
                </a:solidFill>
                <a:prstDash val="solid"/>
                <a:headEnd type="none" w="med" len="med"/>
                <a:tailEnd type="none" w="med" len="med"/>
              </a:ln>
            </p:spPr>
            <p:txBody>
              <a:bodyP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2" name="Oval 6"/>
              <p:cNvSpPr/>
              <p:nvPr/>
            </p:nvSpPr>
            <p:spPr>
              <a:xfrm flipH="1" flipV="1">
                <a:off x="4625" y="6128"/>
                <a:ext cx="750" cy="560"/>
              </a:xfrm>
              <a:prstGeom prst="ellipse">
                <a:avLst/>
              </a:prstGeom>
              <a:noFill/>
              <a:ln w="25400" cap="flat" cmpd="sng">
                <a:solidFill>
                  <a:srgbClr val="AFDDFF"/>
                </a:solidFill>
                <a:prstDash val="solid"/>
                <a:headEnd type="none" w="med" len="med"/>
                <a:tailEnd type="none" w="med" len="med"/>
              </a:ln>
            </p:spPr>
            <p:txBody>
              <a:bodyP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3" name="Oval 7"/>
              <p:cNvSpPr/>
              <p:nvPr/>
            </p:nvSpPr>
            <p:spPr>
              <a:xfrm flipH="1" flipV="1">
                <a:off x="3808" y="4775"/>
                <a:ext cx="747" cy="563"/>
              </a:xfrm>
              <a:prstGeom prst="ellipse">
                <a:avLst/>
              </a:prstGeom>
              <a:noFill/>
              <a:ln w="25400" cap="flat" cmpd="sng">
                <a:solidFill>
                  <a:srgbClr val="AFDDFF"/>
                </a:solidFill>
                <a:prstDash val="solid"/>
                <a:headEnd type="none" w="med" len="med"/>
                <a:tailEnd type="none" w="med" len="med"/>
              </a:ln>
            </p:spPr>
            <p:txBody>
              <a:bodyP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4" name="Oval 8"/>
              <p:cNvSpPr/>
              <p:nvPr/>
            </p:nvSpPr>
            <p:spPr>
              <a:xfrm>
                <a:off x="3481" y="1935"/>
                <a:ext cx="7713" cy="5785"/>
              </a:xfrm>
              <a:prstGeom prst="ellipse">
                <a:avLst/>
              </a:prstGeom>
              <a:noFill/>
              <a:ln w="25400" cap="flat" cmpd="sng">
                <a:solidFill>
                  <a:srgbClr val="ADDAFF"/>
                </a:solidFill>
                <a:prstDash val="solid"/>
                <a:headEnd type="none" w="med" len="med"/>
                <a:tailEnd type="none" w="med" len="med"/>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5" name="AutoShape 10"/>
              <p:cNvSpPr/>
              <p:nvPr/>
            </p:nvSpPr>
            <p:spPr>
              <a:xfrm>
                <a:off x="6442" y="1595"/>
                <a:ext cx="1934" cy="680"/>
              </a:xfrm>
              <a:prstGeom prst="flowChartProcess">
                <a:avLst/>
              </a:prstGeom>
              <a:solidFill>
                <a:srgbClr val="5B9BD0"/>
              </a:solidFill>
              <a:ln w="9525">
                <a:noFill/>
              </a:ln>
            </p:spPr>
            <p:txBody>
              <a:bodyPr wrap="none"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文献</a:t>
                </a:r>
                <a:endParaRPr lang="zh-CN" altLang="en-US" dirty="0">
                  <a:latin typeface="Arial" panose="020B0604020202020204" pitchFamily="34" charset="0"/>
                  <a:ea typeface="宋体" panose="02010600030101010101" pitchFamily="2" charset="-122"/>
                </a:endParaRPr>
              </a:p>
            </p:txBody>
          </p:sp>
          <p:sp>
            <p:nvSpPr>
              <p:cNvPr id="38926" name="AutoShape 11"/>
              <p:cNvSpPr/>
              <p:nvPr/>
            </p:nvSpPr>
            <p:spPr>
              <a:xfrm>
                <a:off x="10010" y="2955"/>
                <a:ext cx="1937" cy="680"/>
              </a:xfrm>
              <a:prstGeom prst="flowChartProcess">
                <a:avLst/>
              </a:prstGeom>
              <a:solidFill>
                <a:srgbClr val="EE7E34"/>
              </a:solidFill>
              <a:ln w="9525">
                <a:noFill/>
              </a:ln>
            </p:spPr>
            <p:txBody>
              <a:bodyPr wrap="none" lIns="90146" tIns="46977" rIns="90146" bIns="46977"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作者</a:t>
                </a:r>
                <a:endParaRPr lang="zh-CN" altLang="en-US" dirty="0">
                  <a:latin typeface="Arial" panose="020B0604020202020204" pitchFamily="34" charset="0"/>
                  <a:ea typeface="宋体" panose="02010600030101010101" pitchFamily="2" charset="-122"/>
                </a:endParaRPr>
              </a:p>
            </p:txBody>
          </p:sp>
          <p:sp>
            <p:nvSpPr>
              <p:cNvPr id="38927" name="AutoShape 12"/>
              <p:cNvSpPr/>
              <p:nvPr/>
            </p:nvSpPr>
            <p:spPr>
              <a:xfrm>
                <a:off x="3995" y="6925"/>
                <a:ext cx="1934" cy="680"/>
              </a:xfrm>
              <a:prstGeom prst="flowChartProcess">
                <a:avLst/>
              </a:prstGeom>
              <a:solidFill>
                <a:srgbClr val="FBB319"/>
              </a:solidFill>
              <a:ln w="9525">
                <a:noFill/>
              </a:ln>
            </p:spPr>
            <p:txBody>
              <a:bodyPr wrap="none" lIns="90146" tIns="46977" rIns="90146" bIns="46977"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基金</a:t>
                </a:r>
                <a:endParaRPr lang="zh-CN" altLang="en-US" dirty="0">
                  <a:latin typeface="Arial" panose="020B0604020202020204" pitchFamily="34" charset="0"/>
                  <a:ea typeface="宋体" panose="02010600030101010101" pitchFamily="2" charset="-122"/>
                </a:endParaRPr>
              </a:p>
            </p:txBody>
          </p:sp>
          <p:sp>
            <p:nvSpPr>
              <p:cNvPr id="38928" name="AutoShape 13"/>
              <p:cNvSpPr/>
              <p:nvPr/>
            </p:nvSpPr>
            <p:spPr>
              <a:xfrm>
                <a:off x="2058" y="5110"/>
                <a:ext cx="1937" cy="680"/>
              </a:xfrm>
              <a:prstGeom prst="flowChartProcess">
                <a:avLst/>
              </a:prstGeom>
              <a:solidFill>
                <a:srgbClr val="FF5050">
                  <a:alpha val="71999"/>
                </a:srgbClr>
              </a:solidFill>
              <a:ln w="9525">
                <a:noFill/>
              </a:ln>
            </p:spPr>
            <p:txBody>
              <a:bodyPr wrap="none" lIns="90146" tIns="46977" rIns="90146" bIns="46977"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关键词</a:t>
                </a:r>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29" name="AutoShape 14"/>
              <p:cNvSpPr/>
              <p:nvPr/>
            </p:nvSpPr>
            <p:spPr>
              <a:xfrm>
                <a:off x="10587" y="5110"/>
                <a:ext cx="1936" cy="680"/>
              </a:xfrm>
              <a:prstGeom prst="flowChartProcess">
                <a:avLst/>
              </a:prstGeom>
              <a:solidFill>
                <a:srgbClr val="9966FF">
                  <a:alpha val="68999"/>
                </a:srgbClr>
              </a:solidFill>
              <a:ln w="9525">
                <a:noFill/>
              </a:ln>
            </p:spPr>
            <p:txBody>
              <a:bodyPr wrap="none" lIns="90146" tIns="46977" rIns="90146" bIns="46977"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机构</a:t>
                </a:r>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0" name="AutoShape 15"/>
              <p:cNvSpPr/>
              <p:nvPr/>
            </p:nvSpPr>
            <p:spPr>
              <a:xfrm>
                <a:off x="8649" y="6925"/>
                <a:ext cx="1938" cy="680"/>
              </a:xfrm>
              <a:prstGeom prst="flowChartProcess">
                <a:avLst/>
              </a:prstGeom>
              <a:solidFill>
                <a:schemeClr val="accent1">
                  <a:lumMod val="60000"/>
                  <a:lumOff val="40000"/>
                </a:schemeClr>
              </a:solidFill>
              <a:ln w="9525">
                <a:noFill/>
              </a:ln>
            </p:spPr>
            <p:txBody>
              <a:bodyPr wrap="none" lIns="90146" tIns="46977" rIns="90146" bIns="46977"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学科</a:t>
                </a:r>
                <a:endPar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8931" name="AutoShape 16"/>
              <p:cNvSpPr/>
              <p:nvPr/>
            </p:nvSpPr>
            <p:spPr>
              <a:xfrm>
                <a:off x="3025" y="2955"/>
                <a:ext cx="1936" cy="680"/>
              </a:xfrm>
              <a:prstGeom prst="flowChartProcess">
                <a:avLst/>
              </a:prstGeom>
              <a:solidFill>
                <a:srgbClr val="6EAF44"/>
              </a:solidFill>
              <a:ln w="9525">
                <a:noFill/>
              </a:ln>
            </p:spPr>
            <p:txBody>
              <a:bodyPr wrap="none" lIns="90146" tIns="46977" rIns="90146" bIns="46977" anchor="ctr"/>
              <a:lstStyle/>
              <a:p>
                <a:pPr lvl="0" algn="ctr" eaLnBrk="1" hangingPunct="1"/>
                <a:r>
                  <a:rPr lang="zh-CN" altLang="en-US" b="1" dirty="0">
                    <a:solidFill>
                      <a:schemeClr val="bg1"/>
                    </a:solidFill>
                    <a:latin typeface="Arial" panose="020B0604020202020204" pitchFamily="34" charset="0"/>
                    <a:ea typeface="微软雅黑" panose="020B0503020204020204" pitchFamily="34" charset="-122"/>
                    <a:sym typeface="微软雅黑" panose="020B0503020204020204" pitchFamily="34" charset="-122"/>
                  </a:rPr>
                  <a:t>刊物</a:t>
                </a:r>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2" name="Text Box 17"/>
              <p:cNvSpPr/>
              <p:nvPr/>
            </p:nvSpPr>
            <p:spPr>
              <a:xfrm>
                <a:off x="5673" y="800"/>
                <a:ext cx="2040" cy="839"/>
              </a:xfrm>
              <a:prstGeom prst="rect">
                <a:avLst/>
              </a:prstGeom>
              <a:noFill/>
              <a:ln w="9525">
                <a:noFill/>
              </a:ln>
            </p:spPr>
            <p:txBody>
              <a:bodyPr>
                <a:spAutoFit/>
              </a:bodyPr>
              <a:lstStyle/>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知识节点</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知识网络</a:t>
                </a:r>
                <a:endParaRPr lang="zh-CN" altLang="en-US" dirty="0">
                  <a:latin typeface="Arial" panose="020B0604020202020204" pitchFamily="34" charset="0"/>
                  <a:ea typeface="宋体" panose="02010600030101010101" pitchFamily="2" charset="-122"/>
                </a:endParaRPr>
              </a:p>
            </p:txBody>
          </p:sp>
          <p:sp>
            <p:nvSpPr>
              <p:cNvPr id="38933" name="Line 18"/>
              <p:cNvSpPr/>
              <p:nvPr/>
            </p:nvSpPr>
            <p:spPr>
              <a:xfrm flipV="1">
                <a:off x="5852" y="1693"/>
                <a:ext cx="934" cy="2"/>
              </a:xfrm>
              <a:prstGeom prst="line">
                <a:avLst/>
              </a:prstGeom>
              <a:ln w="9525" cap="flat" cmpd="sng">
                <a:solidFill>
                  <a:srgbClr val="0B69B1"/>
                </a:solidFill>
                <a:prstDash val="solid"/>
                <a:headEnd type="none" w="med" len="med"/>
                <a:tailEnd type="none" w="med" len="med"/>
              </a:ln>
            </p:spPr>
          </p:sp>
          <p:sp>
            <p:nvSpPr>
              <p:cNvPr id="38934" name="Oval 19"/>
              <p:cNvSpPr/>
              <p:nvPr/>
            </p:nvSpPr>
            <p:spPr>
              <a:xfrm flipV="1">
                <a:off x="5772" y="1628"/>
                <a:ext cx="157" cy="117"/>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5" name="Text Box 20"/>
              <p:cNvSpPr/>
              <p:nvPr/>
            </p:nvSpPr>
            <p:spPr>
              <a:xfrm>
                <a:off x="11990" y="543"/>
                <a:ext cx="3587" cy="2856"/>
              </a:xfrm>
              <a:prstGeom prst="rect">
                <a:avLst/>
              </a:prstGeom>
              <a:noFill/>
              <a:ln w="9525">
                <a:noFill/>
              </a:ln>
            </p:spPr>
            <p:txBody>
              <a:bodyPr>
                <a:spAutoFit/>
              </a:bodyPr>
              <a:lstStyle/>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基本信息</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作者关注领域</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获得支持的基金</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作者文献</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曾参考的文献</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作者的导师</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合作作者</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指导的学生</a:t>
                </a:r>
                <a:endParaRPr lang="zh-CN" altLang="en-US" dirty="0">
                  <a:latin typeface="Arial" panose="020B0604020202020204" pitchFamily="34" charset="0"/>
                  <a:ea typeface="宋体" panose="02010600030101010101" pitchFamily="2" charset="-122"/>
                </a:endParaRPr>
              </a:p>
            </p:txBody>
          </p:sp>
          <p:sp>
            <p:nvSpPr>
              <p:cNvPr id="38936" name="Line 21"/>
              <p:cNvSpPr/>
              <p:nvPr/>
            </p:nvSpPr>
            <p:spPr>
              <a:xfrm flipV="1">
                <a:off x="11723" y="3368"/>
                <a:ext cx="2571" cy="2"/>
              </a:xfrm>
              <a:prstGeom prst="line">
                <a:avLst/>
              </a:prstGeom>
              <a:ln w="9525" cap="flat" cmpd="sng">
                <a:solidFill>
                  <a:srgbClr val="0B69B1"/>
                </a:solidFill>
                <a:prstDash val="solid"/>
                <a:headEnd type="none" w="med" len="med"/>
                <a:tailEnd type="none" w="med" len="med"/>
              </a:ln>
            </p:spPr>
          </p:sp>
          <p:sp>
            <p:nvSpPr>
              <p:cNvPr id="38937" name="Oval 22"/>
              <p:cNvSpPr/>
              <p:nvPr/>
            </p:nvSpPr>
            <p:spPr>
              <a:xfrm flipV="1">
                <a:off x="14198" y="3328"/>
                <a:ext cx="160" cy="120"/>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38" name="Line 24"/>
              <p:cNvSpPr/>
              <p:nvPr/>
            </p:nvSpPr>
            <p:spPr>
              <a:xfrm flipV="1">
                <a:off x="2421" y="3495"/>
                <a:ext cx="744" cy="0"/>
              </a:xfrm>
              <a:prstGeom prst="line">
                <a:avLst/>
              </a:prstGeom>
              <a:ln w="9525" cap="flat" cmpd="sng">
                <a:solidFill>
                  <a:srgbClr val="0B69B1"/>
                </a:solidFill>
                <a:prstDash val="solid"/>
                <a:headEnd type="none" w="med" len="med"/>
                <a:tailEnd type="none" w="med" len="med"/>
              </a:ln>
            </p:spPr>
          </p:sp>
          <p:sp>
            <p:nvSpPr>
              <p:cNvPr id="38939" name="Oval 25"/>
              <p:cNvSpPr/>
              <p:nvPr/>
            </p:nvSpPr>
            <p:spPr>
              <a:xfrm flipV="1">
                <a:off x="2341" y="3448"/>
                <a:ext cx="160" cy="117"/>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40" name="Text Box 26"/>
              <p:cNvSpPr/>
              <p:nvPr/>
            </p:nvSpPr>
            <p:spPr>
              <a:xfrm>
                <a:off x="12917" y="4528"/>
                <a:ext cx="3588" cy="2183"/>
              </a:xfrm>
              <a:prstGeom prst="rect">
                <a:avLst/>
              </a:prstGeom>
              <a:noFill/>
              <a:ln w="9525">
                <a:noFill/>
              </a:ln>
            </p:spPr>
            <p:txBody>
              <a:bodyPr>
                <a:spAutoFit/>
              </a:bodyPr>
              <a:lstStyle/>
              <a:p>
                <a:pPr lvl="0"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基本信息</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机构作者</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主办刊物</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重点学科</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机构文献</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上下级机构</a:t>
                </a:r>
                <a:endParaRPr lang="zh-CN" altLang="en-US" dirty="0">
                  <a:latin typeface="Arial" panose="020B0604020202020204" pitchFamily="34" charset="0"/>
                  <a:ea typeface="宋体" panose="02010600030101010101" pitchFamily="2" charset="-122"/>
                </a:endParaRPr>
              </a:p>
            </p:txBody>
          </p:sp>
          <p:sp>
            <p:nvSpPr>
              <p:cNvPr id="38941" name="Line 27"/>
              <p:cNvSpPr/>
              <p:nvPr/>
            </p:nvSpPr>
            <p:spPr>
              <a:xfrm flipV="1">
                <a:off x="12264" y="5540"/>
                <a:ext cx="637" cy="8"/>
              </a:xfrm>
              <a:prstGeom prst="line">
                <a:avLst/>
              </a:prstGeom>
              <a:ln w="9525" cap="flat" cmpd="sng">
                <a:solidFill>
                  <a:srgbClr val="0B69B1"/>
                </a:solidFill>
                <a:prstDash val="solid"/>
                <a:headEnd type="none" w="med" len="med"/>
                <a:tailEnd type="none" w="med" len="med"/>
              </a:ln>
            </p:spPr>
          </p:sp>
          <p:sp>
            <p:nvSpPr>
              <p:cNvPr id="38942" name="Oval 28"/>
              <p:cNvSpPr/>
              <p:nvPr/>
            </p:nvSpPr>
            <p:spPr>
              <a:xfrm flipV="1">
                <a:off x="12757" y="5490"/>
                <a:ext cx="160" cy="118"/>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43" name="Text Box 30"/>
              <p:cNvSpPr/>
              <p:nvPr/>
            </p:nvSpPr>
            <p:spPr>
              <a:xfrm>
                <a:off x="11057" y="7125"/>
                <a:ext cx="3588" cy="480"/>
              </a:xfrm>
              <a:prstGeom prst="rect">
                <a:avLst/>
              </a:prstGeom>
              <a:noFill/>
              <a:ln w="9525">
                <a:noFill/>
              </a:ln>
            </p:spPr>
            <p:txBody>
              <a:bodyPr>
                <a:spAutoFit/>
              </a:bodyPr>
              <a:lstStyle/>
              <a:p>
                <a:pPr lvl="0" eaLnBrk="1" hangingPunct="1"/>
                <a:r>
                  <a:rPr lang="zh-CN" altLang="en-US" sz="1400" dirty="0">
                    <a:solidFill>
                      <a:schemeClr val="tx1">
                        <a:lumMod val="75000"/>
                      </a:schemeClr>
                    </a:solidFill>
                    <a:latin typeface="Arial" panose="020B0604020202020204" pitchFamily="34" charset="0"/>
                    <a:ea typeface="微软雅黑" panose="020B0503020204020204" pitchFamily="34" charset="-122"/>
                    <a:sym typeface="微软雅黑" panose="020B0503020204020204" pitchFamily="34" charset="-122"/>
                  </a:rPr>
                  <a:t>……</a:t>
                </a:r>
                <a:endParaRPr lang="zh-CN" altLang="en-US" sz="1400" dirty="0">
                  <a:solidFill>
                    <a:schemeClr val="tx1">
                      <a:lumMod val="75000"/>
                    </a:schemeClr>
                  </a:solidFill>
                  <a:latin typeface="Arial" panose="020B0604020202020204" pitchFamily="34" charset="0"/>
                  <a:ea typeface="微软雅黑" panose="020B0503020204020204" pitchFamily="34" charset="-122"/>
                  <a:sym typeface="微软雅黑" panose="020B0503020204020204" pitchFamily="34" charset="-122"/>
                </a:endParaRPr>
              </a:p>
            </p:txBody>
          </p:sp>
          <p:sp>
            <p:nvSpPr>
              <p:cNvPr id="38944" name="Line 31"/>
              <p:cNvSpPr/>
              <p:nvPr/>
            </p:nvSpPr>
            <p:spPr>
              <a:xfrm>
                <a:off x="10263" y="7430"/>
                <a:ext cx="638" cy="0"/>
              </a:xfrm>
              <a:prstGeom prst="line">
                <a:avLst/>
              </a:prstGeom>
              <a:ln w="9525" cap="flat" cmpd="sng">
                <a:solidFill>
                  <a:srgbClr val="0B69B1"/>
                </a:solidFill>
                <a:prstDash val="solid"/>
                <a:headEnd type="none" w="med" len="med"/>
                <a:tailEnd type="none" w="med" len="med"/>
              </a:ln>
            </p:spPr>
          </p:sp>
          <p:sp>
            <p:nvSpPr>
              <p:cNvPr id="38945" name="Oval 32"/>
              <p:cNvSpPr/>
              <p:nvPr/>
            </p:nvSpPr>
            <p:spPr>
              <a:xfrm flipV="1">
                <a:off x="10901" y="7390"/>
                <a:ext cx="155" cy="118"/>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46" name="Line 33"/>
              <p:cNvSpPr/>
              <p:nvPr/>
            </p:nvSpPr>
            <p:spPr>
              <a:xfrm>
                <a:off x="1667" y="5675"/>
                <a:ext cx="754" cy="3"/>
              </a:xfrm>
              <a:prstGeom prst="line">
                <a:avLst/>
              </a:prstGeom>
              <a:ln w="9525" cap="flat" cmpd="sng">
                <a:solidFill>
                  <a:srgbClr val="0B69B1"/>
                </a:solidFill>
                <a:prstDash val="solid"/>
                <a:headEnd type="none" w="med" len="med"/>
                <a:tailEnd type="none" w="med" len="med"/>
              </a:ln>
            </p:spPr>
          </p:sp>
          <p:sp>
            <p:nvSpPr>
              <p:cNvPr id="38947" name="Oval 34"/>
              <p:cNvSpPr/>
              <p:nvPr/>
            </p:nvSpPr>
            <p:spPr>
              <a:xfrm flipV="1">
                <a:off x="1641" y="5613"/>
                <a:ext cx="160" cy="117"/>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48" name="Text Box 35"/>
              <p:cNvSpPr/>
              <p:nvPr/>
            </p:nvSpPr>
            <p:spPr>
              <a:xfrm>
                <a:off x="0" y="6528"/>
                <a:ext cx="3588" cy="1847"/>
              </a:xfrm>
              <a:prstGeom prst="rect">
                <a:avLst/>
              </a:prstGeom>
              <a:noFill/>
              <a:ln w="9525">
                <a:noFill/>
              </a:ln>
            </p:spPr>
            <p:txBody>
              <a:bodyPr>
                <a:spAutoFit/>
              </a:bodyPr>
              <a:lstStyle/>
              <a:p>
                <a:pPr lvl="0" algn="r"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基本信息</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基金文献</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高成果领域</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高产出作者</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高产出机构</a:t>
                </a:r>
                <a:endParaRPr lang="zh-CN" altLang="en-US" dirty="0">
                  <a:latin typeface="Arial" panose="020B0604020202020204" pitchFamily="34" charset="0"/>
                  <a:ea typeface="宋体" panose="02010600030101010101" pitchFamily="2" charset="-122"/>
                </a:endParaRPr>
              </a:p>
            </p:txBody>
          </p:sp>
          <p:sp>
            <p:nvSpPr>
              <p:cNvPr id="38949" name="Line 36"/>
              <p:cNvSpPr/>
              <p:nvPr/>
            </p:nvSpPr>
            <p:spPr>
              <a:xfrm flipV="1">
                <a:off x="3481" y="7430"/>
                <a:ext cx="738" cy="0"/>
              </a:xfrm>
              <a:prstGeom prst="line">
                <a:avLst/>
              </a:prstGeom>
              <a:ln w="9525" cap="flat" cmpd="sng">
                <a:solidFill>
                  <a:srgbClr val="0B69B1"/>
                </a:solidFill>
                <a:prstDash val="solid"/>
                <a:headEnd type="none" w="med" len="med"/>
                <a:tailEnd type="none" w="med" len="med"/>
              </a:ln>
            </p:spPr>
          </p:sp>
          <p:sp>
            <p:nvSpPr>
              <p:cNvPr id="38950" name="Oval 37"/>
              <p:cNvSpPr/>
              <p:nvPr/>
            </p:nvSpPr>
            <p:spPr>
              <a:xfrm flipV="1">
                <a:off x="3478" y="7373"/>
                <a:ext cx="160" cy="120"/>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51" name="Line 38"/>
              <p:cNvSpPr/>
              <p:nvPr/>
            </p:nvSpPr>
            <p:spPr>
              <a:xfrm flipV="1">
                <a:off x="4961" y="2370"/>
                <a:ext cx="2726" cy="958"/>
              </a:xfrm>
              <a:prstGeom prst="line">
                <a:avLst/>
              </a:prstGeom>
              <a:ln w="25400" cap="flat" cmpd="sng">
                <a:solidFill>
                  <a:srgbClr val="AFDDFF"/>
                </a:solidFill>
                <a:prstDash val="solid"/>
                <a:headEnd type="stealth" w="lg" len="med"/>
                <a:tailEnd type="stealth" w="lg" len="med"/>
              </a:ln>
            </p:spPr>
          </p:sp>
          <p:sp>
            <p:nvSpPr>
              <p:cNvPr id="38952" name="Line 39"/>
              <p:cNvSpPr/>
              <p:nvPr/>
            </p:nvSpPr>
            <p:spPr>
              <a:xfrm>
                <a:off x="5225" y="3330"/>
                <a:ext cx="4388" cy="3580"/>
              </a:xfrm>
              <a:prstGeom prst="line">
                <a:avLst/>
              </a:prstGeom>
              <a:ln w="25400" cap="flat" cmpd="sng">
                <a:solidFill>
                  <a:srgbClr val="AFDDFF"/>
                </a:solidFill>
                <a:prstDash val="solid"/>
                <a:headEnd type="stealth" w="lg" len="med"/>
                <a:tailEnd type="stealth" w="lg" len="med"/>
              </a:ln>
            </p:spPr>
          </p:sp>
          <p:sp>
            <p:nvSpPr>
              <p:cNvPr id="38953" name="Line 40"/>
              <p:cNvSpPr/>
              <p:nvPr/>
            </p:nvSpPr>
            <p:spPr>
              <a:xfrm flipH="1">
                <a:off x="4182" y="3138"/>
                <a:ext cx="1053" cy="2372"/>
              </a:xfrm>
              <a:prstGeom prst="line">
                <a:avLst/>
              </a:prstGeom>
              <a:ln w="25400" cap="flat" cmpd="sng">
                <a:solidFill>
                  <a:srgbClr val="AFDDFF"/>
                </a:solidFill>
                <a:prstDash val="solid"/>
                <a:headEnd type="stealth" w="lg" len="med"/>
                <a:tailEnd type="stealth" w="lg" len="med"/>
              </a:ln>
            </p:spPr>
          </p:sp>
          <p:sp>
            <p:nvSpPr>
              <p:cNvPr id="38954" name="Oval 41"/>
              <p:cNvSpPr/>
              <p:nvPr/>
            </p:nvSpPr>
            <p:spPr>
              <a:xfrm flipH="1" flipV="1">
                <a:off x="9443" y="2703"/>
                <a:ext cx="746" cy="560"/>
              </a:xfrm>
              <a:prstGeom prst="ellipse">
                <a:avLst/>
              </a:prstGeom>
              <a:noFill/>
              <a:ln w="25400" cap="flat" cmpd="sng">
                <a:solidFill>
                  <a:srgbClr val="085489"/>
                </a:solidFill>
                <a:prstDash val="solid"/>
                <a:headEnd type="none" w="med" len="med"/>
                <a:tailEnd type="none" w="med" len="med"/>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55" name="Line 42"/>
              <p:cNvSpPr/>
              <p:nvPr/>
            </p:nvSpPr>
            <p:spPr>
              <a:xfrm flipH="1">
                <a:off x="4999" y="3285"/>
                <a:ext cx="223" cy="3625"/>
              </a:xfrm>
              <a:prstGeom prst="line">
                <a:avLst/>
              </a:prstGeom>
              <a:ln w="25400" cap="flat" cmpd="sng">
                <a:solidFill>
                  <a:srgbClr val="AFDDFF"/>
                </a:solidFill>
                <a:prstDash val="solid"/>
                <a:headEnd type="stealth" w="lg" len="med"/>
                <a:tailEnd type="stealth" w="lg" len="med"/>
              </a:ln>
            </p:spPr>
          </p:sp>
          <p:sp>
            <p:nvSpPr>
              <p:cNvPr id="38956" name="Line 43"/>
              <p:cNvSpPr/>
              <p:nvPr/>
            </p:nvSpPr>
            <p:spPr>
              <a:xfrm flipV="1">
                <a:off x="4992" y="2370"/>
                <a:ext cx="2610" cy="4440"/>
              </a:xfrm>
              <a:prstGeom prst="line">
                <a:avLst/>
              </a:prstGeom>
              <a:ln w="25400" cap="flat" cmpd="sng">
                <a:solidFill>
                  <a:srgbClr val="AFDDFF"/>
                </a:solidFill>
                <a:prstDash val="solid"/>
                <a:headEnd type="stealth" w="lg" len="med"/>
                <a:tailEnd type="stealth" w="lg" len="med"/>
              </a:ln>
            </p:spPr>
          </p:sp>
          <p:sp>
            <p:nvSpPr>
              <p:cNvPr id="38957" name="Line 44"/>
              <p:cNvSpPr/>
              <p:nvPr/>
            </p:nvSpPr>
            <p:spPr>
              <a:xfrm flipH="1" flipV="1">
                <a:off x="4292" y="5260"/>
                <a:ext cx="783" cy="1363"/>
              </a:xfrm>
              <a:prstGeom prst="line">
                <a:avLst/>
              </a:prstGeom>
              <a:ln w="25400" cap="flat" cmpd="sng">
                <a:solidFill>
                  <a:srgbClr val="AFDDFF"/>
                </a:solidFill>
                <a:prstDash val="solid"/>
                <a:headEnd type="stealth" w="lg" len="med"/>
                <a:tailEnd type="stealth" w="lg" len="med"/>
              </a:ln>
            </p:spPr>
          </p:sp>
          <p:sp>
            <p:nvSpPr>
              <p:cNvPr id="38958" name="Line 45"/>
              <p:cNvSpPr/>
              <p:nvPr/>
            </p:nvSpPr>
            <p:spPr>
              <a:xfrm flipH="1" flipV="1">
                <a:off x="7602" y="2405"/>
                <a:ext cx="2011" cy="4405"/>
              </a:xfrm>
              <a:prstGeom prst="line">
                <a:avLst/>
              </a:prstGeom>
              <a:ln w="25400" cap="flat" cmpd="sng">
                <a:solidFill>
                  <a:srgbClr val="AFDDFF"/>
                </a:solidFill>
                <a:prstDash val="solid"/>
                <a:headEnd type="stealth" w="lg" len="med"/>
                <a:tailEnd type="stealth" w="lg" len="med"/>
              </a:ln>
            </p:spPr>
          </p:sp>
          <p:sp>
            <p:nvSpPr>
              <p:cNvPr id="38959" name="Text Box 46"/>
              <p:cNvSpPr/>
              <p:nvPr/>
            </p:nvSpPr>
            <p:spPr>
              <a:xfrm>
                <a:off x="2890" y="0"/>
                <a:ext cx="2252" cy="2183"/>
              </a:xfrm>
              <a:prstGeom prst="rect">
                <a:avLst/>
              </a:prstGeom>
              <a:noFill/>
              <a:ln w="9525">
                <a:noFill/>
              </a:ln>
            </p:spPr>
            <p:txBody>
              <a:bodyPr wrap="none">
                <a:spAutoFit/>
              </a:bodyPr>
              <a:lstStyle/>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引文网络</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发表刊物</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相关作者</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相关关键词</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所属学科</a:t>
                </a:r>
                <a:endPar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endParaRPr>
              </a:p>
              <a:p>
                <a:pPr lvl="0" algn="r" eaLnBrk="1" hangingPunct="1"/>
                <a:r>
                  <a:rPr lang="zh-CN" altLang="en-US" sz="1400"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推荐文献、期刊</a:t>
                </a:r>
                <a:endParaRPr lang="zh-CN" altLang="en-US" dirty="0">
                  <a:solidFill>
                    <a:srgbClr val="808080"/>
                  </a:solidFill>
                  <a:latin typeface="Arial" panose="020B0604020202020204" pitchFamily="34" charset="0"/>
                  <a:ea typeface="宋体" panose="02010600030101010101" pitchFamily="2" charset="-122"/>
                  <a:sym typeface="Arial" panose="020B0604020202020204" pitchFamily="34" charset="0"/>
                </a:endParaRPr>
              </a:p>
            </p:txBody>
          </p:sp>
          <p:sp>
            <p:nvSpPr>
              <p:cNvPr id="38960" name="Line 47"/>
              <p:cNvSpPr/>
              <p:nvPr/>
            </p:nvSpPr>
            <p:spPr>
              <a:xfrm flipH="1" flipV="1">
                <a:off x="5222" y="6810"/>
                <a:ext cx="4391" cy="0"/>
              </a:xfrm>
              <a:prstGeom prst="line">
                <a:avLst/>
              </a:prstGeom>
              <a:ln w="25400" cap="flat" cmpd="sng">
                <a:solidFill>
                  <a:srgbClr val="AFDDFF"/>
                </a:solidFill>
                <a:prstDash val="solid"/>
                <a:headEnd type="stealth" w="lg" len="med"/>
                <a:tailEnd type="stealth" w="lg" len="med"/>
              </a:ln>
            </p:spPr>
          </p:sp>
          <p:sp>
            <p:nvSpPr>
              <p:cNvPr id="38961" name="Line 48"/>
              <p:cNvSpPr/>
              <p:nvPr/>
            </p:nvSpPr>
            <p:spPr>
              <a:xfrm flipH="1" flipV="1">
                <a:off x="7602" y="2370"/>
                <a:ext cx="2888" cy="3138"/>
              </a:xfrm>
              <a:prstGeom prst="line">
                <a:avLst/>
              </a:prstGeom>
              <a:ln w="25400" cap="flat" cmpd="sng">
                <a:solidFill>
                  <a:srgbClr val="AFDDFF"/>
                </a:solidFill>
                <a:prstDash val="solid"/>
                <a:headEnd type="stealth" w="lg" len="med"/>
                <a:tailEnd type="stealth" w="lg" len="med"/>
              </a:ln>
            </p:spPr>
          </p:sp>
          <p:sp>
            <p:nvSpPr>
              <p:cNvPr id="38962" name="Line 49"/>
              <p:cNvSpPr/>
              <p:nvPr/>
            </p:nvSpPr>
            <p:spPr>
              <a:xfrm flipH="1" flipV="1">
                <a:off x="5219" y="3330"/>
                <a:ext cx="5117" cy="2178"/>
              </a:xfrm>
              <a:prstGeom prst="line">
                <a:avLst/>
              </a:prstGeom>
              <a:ln w="25400" cap="flat" cmpd="sng">
                <a:solidFill>
                  <a:srgbClr val="AFDDFF"/>
                </a:solidFill>
                <a:prstDash val="solid"/>
                <a:headEnd type="stealth" w="lg" len="med"/>
                <a:tailEnd type="stealth" w="lg" len="med"/>
              </a:ln>
            </p:spPr>
          </p:sp>
          <p:sp>
            <p:nvSpPr>
              <p:cNvPr id="38963" name="Line 50"/>
              <p:cNvSpPr/>
              <p:nvPr/>
            </p:nvSpPr>
            <p:spPr>
              <a:xfrm flipH="1">
                <a:off x="4999" y="5508"/>
                <a:ext cx="5337" cy="1300"/>
              </a:xfrm>
              <a:prstGeom prst="line">
                <a:avLst/>
              </a:prstGeom>
              <a:ln w="25400" cap="flat" cmpd="sng">
                <a:solidFill>
                  <a:srgbClr val="AFDDFF"/>
                </a:solidFill>
                <a:prstDash val="solid"/>
                <a:headEnd type="stealth" w="lg" len="med"/>
                <a:tailEnd type="stealth" w="lg" len="med"/>
              </a:ln>
            </p:spPr>
          </p:sp>
          <p:sp>
            <p:nvSpPr>
              <p:cNvPr id="38964" name="Oval 51"/>
              <p:cNvSpPr/>
              <p:nvPr/>
            </p:nvSpPr>
            <p:spPr>
              <a:xfrm flipV="1">
                <a:off x="4775" y="6573"/>
                <a:ext cx="447" cy="337"/>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65" name="Oval 52"/>
              <p:cNvSpPr/>
              <p:nvPr/>
            </p:nvSpPr>
            <p:spPr>
              <a:xfrm flipV="1">
                <a:off x="4022" y="5225"/>
                <a:ext cx="446" cy="335"/>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66" name="Line 53"/>
              <p:cNvSpPr/>
              <p:nvPr/>
            </p:nvSpPr>
            <p:spPr>
              <a:xfrm flipH="1">
                <a:off x="4999" y="3205"/>
                <a:ext cx="5011" cy="3435"/>
              </a:xfrm>
              <a:prstGeom prst="line">
                <a:avLst/>
              </a:prstGeom>
              <a:ln w="25400" cap="flat" cmpd="sng">
                <a:solidFill>
                  <a:srgbClr val="085489"/>
                </a:solidFill>
                <a:prstDash val="solid"/>
                <a:headEnd type="none" w="med" len="med"/>
                <a:tailEnd type="none" w="med" len="med"/>
              </a:ln>
            </p:spPr>
          </p:sp>
          <p:sp>
            <p:nvSpPr>
              <p:cNvPr id="38967" name="Line 54"/>
              <p:cNvSpPr/>
              <p:nvPr/>
            </p:nvSpPr>
            <p:spPr>
              <a:xfrm flipH="1" flipV="1">
                <a:off x="7236" y="2370"/>
                <a:ext cx="2580" cy="915"/>
              </a:xfrm>
              <a:prstGeom prst="line">
                <a:avLst/>
              </a:prstGeom>
              <a:ln w="25400" cap="flat" cmpd="sng">
                <a:solidFill>
                  <a:srgbClr val="085489"/>
                </a:solidFill>
                <a:prstDash val="solid"/>
                <a:headEnd type="none" w="med" len="med"/>
                <a:tailEnd type="none" w="med" len="med"/>
              </a:ln>
            </p:spPr>
          </p:sp>
          <p:sp>
            <p:nvSpPr>
              <p:cNvPr id="38968" name="Line 55"/>
              <p:cNvSpPr/>
              <p:nvPr/>
            </p:nvSpPr>
            <p:spPr>
              <a:xfrm flipH="1">
                <a:off x="9613" y="3205"/>
                <a:ext cx="203" cy="3705"/>
              </a:xfrm>
              <a:prstGeom prst="line">
                <a:avLst/>
              </a:prstGeom>
              <a:ln w="25400" cap="flat" cmpd="sng">
                <a:solidFill>
                  <a:srgbClr val="085489"/>
                </a:solidFill>
                <a:prstDash val="solid"/>
                <a:headEnd type="none" w="med" len="med"/>
                <a:tailEnd type="none" w="med" len="med"/>
              </a:ln>
            </p:spPr>
          </p:sp>
          <p:sp>
            <p:nvSpPr>
              <p:cNvPr id="38969" name="Line 56"/>
              <p:cNvSpPr/>
              <p:nvPr/>
            </p:nvSpPr>
            <p:spPr>
              <a:xfrm>
                <a:off x="4999" y="3328"/>
                <a:ext cx="5014" cy="2"/>
              </a:xfrm>
              <a:prstGeom prst="line">
                <a:avLst/>
              </a:prstGeom>
              <a:ln w="25400" cap="flat" cmpd="sng">
                <a:solidFill>
                  <a:srgbClr val="085489"/>
                </a:solidFill>
                <a:prstDash val="solid"/>
                <a:headEnd type="stealth" w="lg" len="med"/>
                <a:tailEnd type="stealth" w="lg" len="med"/>
              </a:ln>
            </p:spPr>
          </p:sp>
          <p:sp>
            <p:nvSpPr>
              <p:cNvPr id="38970" name="Line 57"/>
              <p:cNvSpPr/>
              <p:nvPr/>
            </p:nvSpPr>
            <p:spPr>
              <a:xfrm flipH="1">
                <a:off x="4215" y="3208"/>
                <a:ext cx="5705" cy="2302"/>
              </a:xfrm>
              <a:prstGeom prst="line">
                <a:avLst/>
              </a:prstGeom>
              <a:ln w="25400" cap="flat" cmpd="sng">
                <a:solidFill>
                  <a:srgbClr val="085489"/>
                </a:solidFill>
                <a:prstDash val="solid"/>
                <a:headEnd type="none" w="med" len="med"/>
                <a:tailEnd type="none" w="med" len="med"/>
              </a:ln>
            </p:spPr>
          </p:sp>
          <p:sp>
            <p:nvSpPr>
              <p:cNvPr id="38971" name="Line 58"/>
              <p:cNvSpPr/>
              <p:nvPr/>
            </p:nvSpPr>
            <p:spPr>
              <a:xfrm>
                <a:off x="9920" y="3285"/>
                <a:ext cx="570" cy="2225"/>
              </a:xfrm>
              <a:prstGeom prst="line">
                <a:avLst/>
              </a:prstGeom>
              <a:ln w="25400" cap="flat" cmpd="sng">
                <a:solidFill>
                  <a:srgbClr val="085489"/>
                </a:solidFill>
                <a:prstDash val="solid"/>
                <a:headEnd type="none" w="med" len="med"/>
                <a:tailEnd type="none" w="med" len="med"/>
              </a:ln>
            </p:spPr>
          </p:sp>
          <p:sp>
            <p:nvSpPr>
              <p:cNvPr id="38972" name="Oval 59"/>
              <p:cNvSpPr/>
              <p:nvPr/>
            </p:nvSpPr>
            <p:spPr>
              <a:xfrm flipV="1">
                <a:off x="9613" y="3130"/>
                <a:ext cx="447" cy="335"/>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73" name="Oval 60"/>
              <p:cNvSpPr/>
              <p:nvPr/>
            </p:nvSpPr>
            <p:spPr>
              <a:xfrm flipV="1">
                <a:off x="4999" y="3135"/>
                <a:ext cx="447" cy="338"/>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74" name="Oval 61"/>
              <p:cNvSpPr/>
              <p:nvPr/>
            </p:nvSpPr>
            <p:spPr>
              <a:xfrm flipV="1">
                <a:off x="7236" y="2248"/>
                <a:ext cx="451" cy="335"/>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75" name="Text Box 62"/>
              <p:cNvSpPr/>
              <p:nvPr/>
            </p:nvSpPr>
            <p:spPr>
              <a:xfrm>
                <a:off x="15124" y="688"/>
                <a:ext cx="1898" cy="2183"/>
              </a:xfrm>
              <a:prstGeom prst="rect">
                <a:avLst/>
              </a:prstGeom>
              <a:noFill/>
              <a:ln w="9525">
                <a:noFill/>
              </a:ln>
            </p:spPr>
            <p:txBody>
              <a:bodyPr>
                <a:spAutoFit/>
              </a:bodyPr>
              <a:lstStyle/>
              <a:p>
                <a:pPr lvl="0" eaLnBrk="1" hangingPunct="1"/>
                <a:r>
                  <a:rPr lang="zh-CN" altLang="en-US" sz="1400" b="1"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发表在：</a:t>
                </a:r>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期刊</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报纸</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会议</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rPr>
                  <a:t>博硕士</a:t>
                </a:r>
                <a:endParaRPr lang="zh-CN" altLang="en-US" sz="1400" b="1" dirty="0">
                  <a:solidFill>
                    <a:srgbClr val="0B69B1"/>
                  </a:solidFill>
                  <a:latin typeface="Arial" panose="020B0604020202020204" pitchFamily="34" charset="0"/>
                  <a:ea typeface="微软雅黑" panose="020B0503020204020204" pitchFamily="34" charset="-122"/>
                  <a:sym typeface="微软雅黑" panose="020B0503020204020204" pitchFamily="34" charset="-122"/>
                </a:endParaRPr>
              </a:p>
              <a:p>
                <a:pPr lvl="0" eaLnBrk="1" hangingPunct="1"/>
                <a:r>
                  <a:rPr lang="zh-CN" altLang="en-US" sz="1400" b="1" dirty="0">
                    <a:solidFill>
                      <a:srgbClr val="808080"/>
                    </a:solidFill>
                    <a:latin typeface="Arial" panose="020B0604020202020204" pitchFamily="34" charset="0"/>
                    <a:ea typeface="微软雅黑" panose="020B0503020204020204" pitchFamily="34" charset="-122"/>
                    <a:sym typeface="微软雅黑" panose="020B0503020204020204" pitchFamily="34" charset="-122"/>
                  </a:rPr>
                  <a:t>上的文献</a:t>
                </a:r>
                <a:endParaRPr lang="zh-CN" altLang="en-US" dirty="0">
                  <a:latin typeface="Arial" panose="020B0604020202020204" pitchFamily="34" charset="0"/>
                  <a:ea typeface="宋体" panose="02010600030101010101" pitchFamily="2" charset="-122"/>
                </a:endParaRPr>
              </a:p>
            </p:txBody>
          </p:sp>
          <p:sp>
            <p:nvSpPr>
              <p:cNvPr id="38976" name="Line 63"/>
              <p:cNvSpPr/>
              <p:nvPr/>
            </p:nvSpPr>
            <p:spPr>
              <a:xfrm>
                <a:off x="13764" y="1808"/>
                <a:ext cx="1514" cy="2"/>
              </a:xfrm>
              <a:prstGeom prst="line">
                <a:avLst/>
              </a:prstGeom>
              <a:ln w="9525" cap="flat" cmpd="sng">
                <a:solidFill>
                  <a:srgbClr val="269EF2"/>
                </a:solidFill>
                <a:prstDash val="solid"/>
                <a:headEnd type="none" w="med" len="med"/>
                <a:tailEnd type="none" w="med" len="med"/>
              </a:ln>
            </p:spPr>
          </p:sp>
          <p:sp>
            <p:nvSpPr>
              <p:cNvPr id="38977" name="Oval 64"/>
              <p:cNvSpPr/>
              <p:nvPr/>
            </p:nvSpPr>
            <p:spPr>
              <a:xfrm flipV="1">
                <a:off x="15118" y="1753"/>
                <a:ext cx="157" cy="120"/>
              </a:xfrm>
              <a:prstGeom prst="ellipse">
                <a:avLst/>
              </a:prstGeom>
              <a:solidFill>
                <a:srgbClr val="269EF2"/>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78" name="Oval 65"/>
              <p:cNvSpPr/>
              <p:nvPr/>
            </p:nvSpPr>
            <p:spPr>
              <a:xfrm flipV="1">
                <a:off x="10167" y="5260"/>
                <a:ext cx="449" cy="335"/>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79" name="Oval 66"/>
              <p:cNvSpPr/>
              <p:nvPr/>
            </p:nvSpPr>
            <p:spPr>
              <a:xfrm flipV="1">
                <a:off x="9370" y="6640"/>
                <a:ext cx="446" cy="335"/>
              </a:xfrm>
              <a:prstGeom prst="ellipse">
                <a:avLst/>
              </a:prstGeom>
              <a:solidFill>
                <a:srgbClr val="0B69B1"/>
              </a:solidFill>
              <a:ln w="9525">
                <a:noFill/>
              </a:ln>
            </p:spPr>
            <p:txBody>
              <a:bodyPr rot="10800000" wrap="none" anchor="ctr"/>
              <a:lstStyle/>
              <a:p>
                <a:pPr lvl="0" algn="ctr"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80" name="Line 67"/>
              <p:cNvSpPr/>
              <p:nvPr/>
            </p:nvSpPr>
            <p:spPr>
              <a:xfrm flipV="1">
                <a:off x="5028" y="1360"/>
                <a:ext cx="934" cy="0"/>
              </a:xfrm>
              <a:prstGeom prst="line">
                <a:avLst/>
              </a:prstGeom>
              <a:ln w="9525" cap="flat" cmpd="sng">
                <a:solidFill>
                  <a:srgbClr val="0B69B1"/>
                </a:solidFill>
                <a:prstDash val="solid"/>
                <a:headEnd type="none" w="med" len="med"/>
                <a:tailEnd type="none" w="med" len="med"/>
              </a:ln>
            </p:spPr>
          </p:sp>
          <p:sp>
            <p:nvSpPr>
              <p:cNvPr id="38981" name="Oval 68"/>
              <p:cNvSpPr/>
              <p:nvPr/>
            </p:nvSpPr>
            <p:spPr>
              <a:xfrm flipV="1">
                <a:off x="5015" y="1295"/>
                <a:ext cx="160" cy="118"/>
              </a:xfrm>
              <a:prstGeom prst="ellipse">
                <a:avLst/>
              </a:prstGeom>
              <a:solidFill>
                <a:srgbClr val="0B69B1"/>
              </a:solidFill>
              <a:ln w="9525">
                <a:noFill/>
              </a:ln>
            </p:spPr>
            <p:txBody>
              <a:bodyPr anchor="ctr"/>
              <a:lstStyle/>
              <a:p>
                <a:pPr lvl="0" eaLnBrk="1" hangingPunct="1"/>
                <a:endParaRPr lang="zh-CN" altLang="en-US"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8982" name="Text Box 69"/>
              <p:cNvSpPr/>
              <p:nvPr/>
            </p:nvSpPr>
            <p:spPr>
              <a:xfrm>
                <a:off x="2118" y="3635"/>
                <a:ext cx="2907" cy="452"/>
              </a:xfrm>
              <a:prstGeom prst="rect">
                <a:avLst/>
              </a:prstGeom>
              <a:noFill/>
              <a:ln w="9525">
                <a:noFill/>
              </a:ln>
            </p:spPr>
            <p:txBody>
              <a:bodyPr wrap="none">
                <a:spAutoFit/>
              </a:bodyPr>
              <a:lstStyle/>
              <a:p>
                <a:pPr lvl="0" eaLnBrk="1" hangingPunct="1"/>
                <a:r>
                  <a:rPr lang="zh-CN" altLang="en-US" sz="12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（期刊 会议 报纸 年鉴）</a:t>
                </a:r>
                <a:endParaRPr lang="zh-CN" altLang="en-US" dirty="0">
                  <a:latin typeface="Arial" panose="020B0604020202020204" pitchFamily="34" charset="0"/>
                  <a:ea typeface="宋体" panose="02010600030101010101" pitchFamily="2" charset="-122"/>
                </a:endParaRPr>
              </a:p>
            </p:txBody>
          </p:sp>
        </p:grpSp>
      </p:grpSp>
      <p:sp>
        <p:nvSpPr>
          <p:cNvPr id="38983" name="Freeform 7"/>
          <p:cNvSpPr/>
          <p:nvPr/>
        </p:nvSpPr>
        <p:spPr>
          <a:xfrm>
            <a:off x="6932951" y="6134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84" name="Freeform 7"/>
          <p:cNvSpPr/>
          <p:nvPr/>
        </p:nvSpPr>
        <p:spPr>
          <a:xfrm>
            <a:off x="6932659" y="6897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88"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89" name="Freeform 7"/>
          <p:cNvSpPr/>
          <p:nvPr/>
        </p:nvSpPr>
        <p:spPr>
          <a:xfrm>
            <a:off x="6763504" y="301509"/>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90" name="Freeform 7"/>
          <p:cNvSpPr/>
          <p:nvPr/>
        </p:nvSpPr>
        <p:spPr>
          <a:xfrm>
            <a:off x="6621549" y="26626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91"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92"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8993" name="组合 10"/>
          <p:cNvGrpSpPr/>
          <p:nvPr/>
        </p:nvGrpSpPr>
        <p:grpSpPr>
          <a:xfrm>
            <a:off x="1364977" y="235657"/>
            <a:ext cx="4872356" cy="557068"/>
            <a:chOff x="0" y="0"/>
            <a:chExt cx="7190004" cy="557153"/>
          </a:xfrm>
        </p:grpSpPr>
        <p:sp>
          <p:nvSpPr>
            <p:cNvPr id="38994"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38995"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38997" name="TextBox 99"/>
          <p:cNvSpPr txBox="1"/>
          <p:nvPr/>
        </p:nvSpPr>
        <p:spPr>
          <a:xfrm>
            <a:off x="1825233" y="33088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筛选文献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知网节</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Teliss_Tong\Copy\定期备份\工作备份\！个人PPT作品@teliss\管理学习图\少女.png"/>
          <p:cNvPicPr>
            <a:picLocks noChangeAspect="1"/>
          </p:cNvPicPr>
          <p:nvPr/>
        </p:nvPicPr>
        <p:blipFill>
          <a:blip r:embed="rId1"/>
          <a:srcRect l="14458" t="5533" r="17148"/>
          <a:stretch>
            <a:fillRect/>
          </a:stretch>
        </p:blipFill>
        <p:spPr>
          <a:xfrm>
            <a:off x="658641" y="1178511"/>
            <a:ext cx="2726615" cy="5659551"/>
          </a:xfrm>
          <a:prstGeom prst="rect">
            <a:avLst/>
          </a:prstGeom>
          <a:noFill/>
          <a:ln w="9525">
            <a:noFill/>
          </a:ln>
        </p:spPr>
      </p:pic>
      <p:sp>
        <p:nvSpPr>
          <p:cNvPr id="40963" name="矩形 77"/>
          <p:cNvSpPr/>
          <p:nvPr/>
        </p:nvSpPr>
        <p:spPr>
          <a:xfrm>
            <a:off x="4616353" y="2174405"/>
            <a:ext cx="5662725" cy="3736002"/>
          </a:xfrm>
          <a:prstGeom prst="rect">
            <a:avLst/>
          </a:prstGeom>
          <a:solidFill>
            <a:srgbClr val="F2F2F2">
              <a:alpha val="81000"/>
            </a:srgbClr>
          </a:solidFill>
          <a:ln w="3175" cap="flat" cmpd="sng">
            <a:solidFill>
              <a:srgbClr val="00B0F0"/>
            </a:solidFill>
            <a:prstDash val="dash"/>
            <a:miter/>
            <a:headEnd type="none" w="med" len="med"/>
            <a:tailEnd type="none" w="med" len="med"/>
          </a:ln>
        </p:spPr>
        <p:txBody>
          <a:bodyPr anchor="ctr"/>
          <a:lstStyle/>
          <a:p>
            <a:pPr lvl="0" algn="ctr" eaLnBrk="1" hangingPunct="1"/>
            <a:endParaRPr lang="zh-CN" altLang="en-US" dirty="0">
              <a:solidFill>
                <a:srgbClr val="00B0F0"/>
              </a:solidFill>
              <a:latin typeface="Calibri" panose="020F0502020204030204" pitchFamily="34" charset="0"/>
              <a:ea typeface="宋体" panose="02010600030101010101" pitchFamily="2" charset="-122"/>
              <a:sym typeface="Calibri" panose="020F0502020204030204" pitchFamily="34" charset="0"/>
            </a:endParaRPr>
          </a:p>
        </p:txBody>
      </p:sp>
      <p:sp>
        <p:nvSpPr>
          <p:cNvPr id="40964" name="Text Box 18"/>
          <p:cNvSpPr txBox="1"/>
          <p:nvPr/>
        </p:nvSpPr>
        <p:spPr>
          <a:xfrm>
            <a:off x="4694458" y="2865203"/>
            <a:ext cx="5507191" cy="2286000"/>
          </a:xfrm>
          <a:prstGeom prst="rect">
            <a:avLst/>
          </a:prstGeom>
          <a:noFill/>
          <a:ln w="9525">
            <a:noFill/>
          </a:ln>
        </p:spPr>
        <p:txBody>
          <a:bodyPr>
            <a:spAutoFit/>
          </a:bodyPr>
          <a:lstStyle/>
          <a:p>
            <a:pPr lvl="0" eaLnBrk="1" hangingPunct="1">
              <a:lnSpc>
                <a:spcPct val="150000"/>
              </a:lnSpc>
            </a:pPr>
            <a:r>
              <a:rPr lang="zh-CN" altLang="en-US" sz="2400" dirty="0">
                <a:latin typeface="Arial" panose="020B0604020202020204" pitchFamily="34" charset="0"/>
                <a:ea typeface="微软雅黑" panose="020B0503020204020204" pitchFamily="34" charset="-122"/>
              </a:rPr>
              <a:t>    </a:t>
            </a:r>
            <a:r>
              <a:rPr lang="zh-CN" altLang="en-US"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进行文献检索的目的不是罗列所有有关的理论和发现，而是选择性地分析这些文献，然后从自己的研究问题的角度对它们进行评判和选择。通过对现有文献进行各角度、或综合分析之后，研究者可以比较</a:t>
            </a:r>
            <a:r>
              <a:rPr lang="zh-CN" altLang="en-US"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有力地说明自己的研究的重要性和意义所在</a:t>
            </a:r>
            <a:endParaRPr lang="zh-CN" altLang="en-US"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5"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66"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70"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71"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72"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73"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74"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980" name="文本框 40979"/>
          <p:cNvSpPr txBox="1"/>
          <p:nvPr/>
        </p:nvSpPr>
        <p:spPr>
          <a:xfrm>
            <a:off x="5250083" y="1594890"/>
            <a:ext cx="5029478" cy="579120"/>
          </a:xfrm>
          <a:prstGeom prst="rect">
            <a:avLst/>
          </a:prstGeom>
          <a:noFill/>
          <a:ln w="9525">
            <a:noFill/>
          </a:ln>
        </p:spPr>
        <p:txBody>
          <a:bodyPr wrap="square">
            <a:spAutoFit/>
          </a:bodyPr>
          <a:lstStyle/>
          <a:p>
            <a:pPr lvl="0" algn="l" eaLnBrk="1" latinLnBrk="0" hangingPunct="1"/>
            <a:r>
              <a:rPr lang="zh-CN" altLang="en-US" sz="3200" dirty="0">
                <a:solidFill>
                  <a:srgbClr val="CC0000"/>
                </a:solidFill>
                <a:latin typeface="DokChampa" panose="020B0604020202020204" charset="-34"/>
                <a:ea typeface="宋体" panose="02010600030101010101" pitchFamily="2" charset="-122"/>
              </a:rPr>
              <a:t>为什么文献分析很重要？</a:t>
            </a:r>
            <a:endParaRPr lang="zh-CN" altLang="en-US" sz="3200" dirty="0">
              <a:solidFill>
                <a:srgbClr val="CC0000"/>
              </a:solidFill>
              <a:latin typeface="DokChampa" panose="020B0604020202020204" charset="-34"/>
              <a:ea typeface="宋体" panose="02010600030101010101" pitchFamily="2" charset="-122"/>
            </a:endParaRPr>
          </a:p>
        </p:txBody>
      </p:sp>
      <p:sp>
        <p:nvSpPr>
          <p:cNvPr id="4" name="TextBox 3"/>
          <p:cNvSpPr txBox="1"/>
          <p:nvPr/>
        </p:nvSpPr>
        <p:spPr>
          <a:xfrm>
            <a:off x="1574549" y="379865"/>
            <a:ext cx="4401517" cy="594995"/>
          </a:xfrm>
          <a:prstGeom prst="rect">
            <a:avLst/>
          </a:prstGeom>
          <a:noFill/>
        </p:spPr>
        <p:txBody>
          <a:bodyPr wrap="square" rtlCol="0">
            <a:spAutoFit/>
          </a:bodyPr>
          <a:p>
            <a:r>
              <a:rPr lang="zh-CN" altLang="en-US" sz="3090" b="1" dirty="0">
                <a:solidFill>
                  <a:schemeClr val="tx2"/>
                </a:solidFill>
                <a:latin typeface="微软雅黑" panose="020B0503020204020204" pitchFamily="34" charset="-122"/>
                <a:ea typeface="微软雅黑" panose="020B0503020204020204" pitchFamily="34" charset="-122"/>
              </a:rPr>
              <a:t>实例三：分析文献</a:t>
            </a:r>
            <a:endParaRPr lang="zh-CN" altLang="en-US" sz="3090" b="1"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2"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500" fill="hold"/>
                                        <p:tgtEl>
                                          <p:spTgt spid="40964"/>
                                        </p:tgtEl>
                                        <p:attrNameLst>
                                          <p:attrName>ppt_w</p:attrName>
                                        </p:attrNameLst>
                                      </p:cBhvr>
                                      <p:tavLst>
                                        <p:tav tm="0">
                                          <p:val>
                                            <p:strVal val="#ppt_w*0.05"/>
                                          </p:val>
                                        </p:tav>
                                        <p:tav tm="100000">
                                          <p:val>
                                            <p:strVal val="#ppt_w"/>
                                          </p:val>
                                        </p:tav>
                                      </p:tavLst>
                                    </p:anim>
                                    <p:anim calcmode="lin" valueType="num">
                                      <p:cBhvr>
                                        <p:cTn id="8" dur="500" fill="hold"/>
                                        <p:tgtEl>
                                          <p:spTgt spid="40964"/>
                                        </p:tgtEl>
                                        <p:attrNameLst>
                                          <p:attrName>ppt_h</p:attrName>
                                        </p:attrNameLst>
                                      </p:cBhvr>
                                      <p:tavLst>
                                        <p:tav tm="0">
                                          <p:val>
                                            <p:strVal val="#ppt_h"/>
                                          </p:val>
                                        </p:tav>
                                        <p:tav tm="100000">
                                          <p:val>
                                            <p:strVal val="#ppt_h"/>
                                          </p:val>
                                        </p:tav>
                                      </p:tavLst>
                                    </p:anim>
                                    <p:anim calcmode="lin" valueType="num">
                                      <p:cBhvr>
                                        <p:cTn id="9" dur="500" fill="hold"/>
                                        <p:tgtEl>
                                          <p:spTgt spid="40964"/>
                                        </p:tgtEl>
                                        <p:attrNameLst>
                                          <p:attrName>ppt_x</p:attrName>
                                        </p:attrNameLst>
                                      </p:cBhvr>
                                      <p:tavLst>
                                        <p:tav tm="0">
                                          <p:val>
                                            <p:strVal val="#ppt_x-.2"/>
                                          </p:val>
                                        </p:tav>
                                        <p:tav tm="100000">
                                          <p:val>
                                            <p:strVal val="#ppt_x"/>
                                          </p:val>
                                        </p:tav>
                                      </p:tavLst>
                                    </p:anim>
                                    <p:anim calcmode="lin" valueType="num">
                                      <p:cBhvr>
                                        <p:cTn id="10" dur="500" fill="hold"/>
                                        <p:tgtEl>
                                          <p:spTgt spid="40964"/>
                                        </p:tgtEl>
                                        <p:attrNameLst>
                                          <p:attrName>ppt_y</p:attrName>
                                        </p:attrNameLst>
                                      </p:cBhvr>
                                      <p:tavLst>
                                        <p:tav tm="0">
                                          <p:val>
                                            <p:strVal val="#ppt_y"/>
                                          </p:val>
                                        </p:tav>
                                        <p:tav tm="100000">
                                          <p:val>
                                            <p:strVal val="#ppt_y"/>
                                          </p:val>
                                        </p:tav>
                                      </p:tavLst>
                                    </p:anim>
                                    <p:animEffect transition="in" filter="fade">
                                      <p:cBhvr>
                                        <p:cTn id="11" dur="500"/>
                                        <p:tgtEl>
                                          <p:spTgt spid="40964"/>
                                        </p:tgtEl>
                                      </p:cBhvr>
                                    </p:animEffect>
                                  </p:childTnLst>
                                </p:cTn>
                              </p:par>
                              <p:par>
                                <p:cTn id="12" presetID="54" presetClass="entr" presetSubtype="0" accel="100000" fill="hold" grpId="3" nodeType="withEffect">
                                  <p:stCondLst>
                                    <p:cond delay="0"/>
                                  </p:stCondLst>
                                  <p:childTnLst>
                                    <p:set>
                                      <p:cBhvr>
                                        <p:cTn id="13" dur="1" fill="hold">
                                          <p:stCondLst>
                                            <p:cond delay="0"/>
                                          </p:stCondLst>
                                        </p:cTn>
                                        <p:tgtEl>
                                          <p:spTgt spid="40963"/>
                                        </p:tgtEl>
                                        <p:attrNameLst>
                                          <p:attrName>style.visibility</p:attrName>
                                        </p:attrNameLst>
                                      </p:cBhvr>
                                      <p:to>
                                        <p:strVal val="visible"/>
                                      </p:to>
                                    </p:set>
                                    <p:anim calcmode="lin" valueType="num">
                                      <p:cBhvr>
                                        <p:cTn id="14" dur="500" fill="hold"/>
                                        <p:tgtEl>
                                          <p:spTgt spid="40963"/>
                                        </p:tgtEl>
                                        <p:attrNameLst>
                                          <p:attrName>ppt_w</p:attrName>
                                        </p:attrNameLst>
                                      </p:cBhvr>
                                      <p:tavLst>
                                        <p:tav tm="0">
                                          <p:val>
                                            <p:strVal val="#ppt_w*0.05"/>
                                          </p:val>
                                        </p:tav>
                                        <p:tav tm="100000">
                                          <p:val>
                                            <p:strVal val="#ppt_w"/>
                                          </p:val>
                                        </p:tav>
                                      </p:tavLst>
                                    </p:anim>
                                    <p:anim calcmode="lin" valueType="num">
                                      <p:cBhvr>
                                        <p:cTn id="15" dur="500" fill="hold"/>
                                        <p:tgtEl>
                                          <p:spTgt spid="40963"/>
                                        </p:tgtEl>
                                        <p:attrNameLst>
                                          <p:attrName>ppt_h</p:attrName>
                                        </p:attrNameLst>
                                      </p:cBhvr>
                                      <p:tavLst>
                                        <p:tav tm="0">
                                          <p:val>
                                            <p:strVal val="#ppt_h"/>
                                          </p:val>
                                        </p:tav>
                                        <p:tav tm="100000">
                                          <p:val>
                                            <p:strVal val="#ppt_h"/>
                                          </p:val>
                                        </p:tav>
                                      </p:tavLst>
                                    </p:anim>
                                    <p:anim calcmode="lin" valueType="num">
                                      <p:cBhvr>
                                        <p:cTn id="16" dur="500" fill="hold"/>
                                        <p:tgtEl>
                                          <p:spTgt spid="40963"/>
                                        </p:tgtEl>
                                        <p:attrNameLst>
                                          <p:attrName>ppt_x</p:attrName>
                                        </p:attrNameLst>
                                      </p:cBhvr>
                                      <p:tavLst>
                                        <p:tav tm="0">
                                          <p:val>
                                            <p:strVal val="#ppt_x-.2"/>
                                          </p:val>
                                        </p:tav>
                                        <p:tav tm="100000">
                                          <p:val>
                                            <p:strVal val="#ppt_x"/>
                                          </p:val>
                                        </p:tav>
                                      </p:tavLst>
                                    </p:anim>
                                    <p:anim calcmode="lin" valueType="num">
                                      <p:cBhvr>
                                        <p:cTn id="17" dur="500" fill="hold"/>
                                        <p:tgtEl>
                                          <p:spTgt spid="40963"/>
                                        </p:tgtEl>
                                        <p:attrNameLst>
                                          <p:attrName>ppt_y</p:attrName>
                                        </p:attrNameLst>
                                      </p:cBhvr>
                                      <p:tavLst>
                                        <p:tav tm="0">
                                          <p:val>
                                            <p:strVal val="#ppt_y"/>
                                          </p:val>
                                        </p:tav>
                                        <p:tav tm="100000">
                                          <p:val>
                                            <p:strVal val="#ppt_y"/>
                                          </p:val>
                                        </p:tav>
                                      </p:tavLst>
                                    </p:anim>
                                    <p:animEffect transition="in" filter="fade">
                                      <p:cBhvr>
                                        <p:cTn id="18" dur="5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2" bldLvl="0"/>
      <p:bldP spid="40963" grpId="3" bldLvl="0" animBg="1"/>
      <p:bldP spid="40964" grpId="1" bldLvl="0"/>
      <p:bldP spid="40964" grpId="2" bldLvl="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p:cNvPicPr>
          <p:nvPr/>
        </p:nvPicPr>
        <p:blipFill>
          <a:blip r:embed="rId1"/>
          <a:stretch>
            <a:fillRect/>
          </a:stretch>
        </p:blipFill>
        <p:spPr>
          <a:xfrm>
            <a:off x="213305" y="1338806"/>
            <a:ext cx="11978695" cy="5453231"/>
          </a:xfrm>
          <a:prstGeom prst="rect">
            <a:avLst/>
          </a:prstGeom>
          <a:noFill/>
          <a:ln w="9525">
            <a:noFill/>
          </a:ln>
        </p:spPr>
      </p:pic>
      <p:sp>
        <p:nvSpPr>
          <p:cNvPr id="41988"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89"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4"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5"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6"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99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1998" name="组合 10"/>
          <p:cNvGrpSpPr/>
          <p:nvPr/>
        </p:nvGrpSpPr>
        <p:grpSpPr>
          <a:xfrm>
            <a:off x="1077322" y="235657"/>
            <a:ext cx="4872356" cy="557068"/>
            <a:chOff x="0" y="0"/>
            <a:chExt cx="7190004" cy="557153"/>
          </a:xfrm>
        </p:grpSpPr>
        <p:sp>
          <p:nvSpPr>
            <p:cNvPr id="41999"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2000"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42002" name="TextBox 33"/>
          <p:cNvSpPr txBox="1"/>
          <p:nvPr/>
        </p:nvSpPr>
        <p:spPr>
          <a:xfrm>
            <a:off x="1537578" y="33088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 — 全部文献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1"/>
          <a:stretch>
            <a:fillRect/>
          </a:stretch>
        </p:blipFill>
        <p:spPr>
          <a:xfrm>
            <a:off x="0" y="1096310"/>
            <a:ext cx="12174543" cy="5377735"/>
          </a:xfrm>
          <a:prstGeom prst="rect">
            <a:avLst/>
          </a:prstGeom>
          <a:noFill/>
          <a:ln w="9525">
            <a:noFill/>
          </a:ln>
        </p:spPr>
      </p:pic>
      <p:sp>
        <p:nvSpPr>
          <p:cNvPr id="43011" name="Rectangle 3"/>
          <p:cNvSpPr/>
          <p:nvPr/>
        </p:nvSpPr>
        <p:spPr>
          <a:xfrm>
            <a:off x="9479669" y="981712"/>
            <a:ext cx="2694873" cy="5875395"/>
          </a:xfrm>
          <a:prstGeom prst="rect">
            <a:avLst/>
          </a:prstGeom>
          <a:solidFill>
            <a:srgbClr val="94D3D9">
              <a:alpha val="82999"/>
            </a:srgbClr>
          </a:solidFill>
          <a:ln w="9525" cap="flat" cmpd="sng">
            <a:solidFill>
              <a:srgbClr val="CCECFF"/>
            </a:solidFill>
            <a:prstDash val="solid"/>
            <a:miter/>
            <a:headEnd type="none" w="med" len="med"/>
            <a:tailEnd type="none" w="med" len="med"/>
          </a:ln>
        </p:spPr>
        <p:txBody>
          <a:bodyPr anchor="ctr"/>
          <a:lstStyle/>
          <a:p>
            <a:pPr lvl="0" eaLnBrk="1" hangingPunct="1"/>
            <a:endParaRPr lang="zh-CN" altLang="en-US" dirty="0">
              <a:solidFill>
                <a:srgbClr val="2EA5B1"/>
              </a:solidFill>
              <a:latin typeface="Arial" panose="020B0604020202020204" pitchFamily="34" charset="0"/>
              <a:ea typeface="宋体" panose="02010600030101010101" pitchFamily="2" charset="-122"/>
            </a:endParaRPr>
          </a:p>
        </p:txBody>
      </p:sp>
      <p:sp>
        <p:nvSpPr>
          <p:cNvPr id="43012" name="Text Box 4"/>
          <p:cNvSpPr txBox="1"/>
          <p:nvPr/>
        </p:nvSpPr>
        <p:spPr>
          <a:xfrm>
            <a:off x="9479669" y="1096310"/>
            <a:ext cx="2694873" cy="5238115"/>
          </a:xfrm>
          <a:prstGeom prst="rect">
            <a:avLst/>
          </a:prstGeom>
          <a:noFill/>
          <a:ln w="9525">
            <a:noFill/>
          </a:ln>
        </p:spPr>
        <p:txBody>
          <a:bodyPr wrap="square">
            <a:spAutoFit/>
          </a:bodyPr>
          <a:lstStyle/>
          <a:p>
            <a:pPr lvl="0" eaLnBrk="1" hangingPunct="1"/>
            <a:r>
              <a:rPr lang="zh-CN" altLang="en-US" sz="2400" dirty="0">
                <a:solidFill>
                  <a:schemeClr val="folHlink"/>
                </a:solidFill>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从发文量趋势中可看出，在</a:t>
            </a:r>
            <a:r>
              <a:rPr lang="zh-CN" altLang="en-US" sz="2400" dirty="0">
                <a:solidFill>
                  <a:srgbClr val="009900"/>
                </a:solidFill>
                <a:latin typeface="微软雅黑" panose="020B0503020204020204" pitchFamily="34" charset="-122"/>
                <a:ea typeface="微软雅黑" panose="020B0503020204020204" pitchFamily="34" charset="-122"/>
              </a:rPr>
              <a:t>2000年前发文量较少</a:t>
            </a:r>
            <a:r>
              <a:rPr lang="zh-CN" altLang="en-US" sz="2400" dirty="0">
                <a:latin typeface="微软雅黑" panose="020B0503020204020204" pitchFamily="34" charset="-122"/>
                <a:ea typeface="微软雅黑" panose="020B0503020204020204" pitchFamily="34" charset="-122"/>
              </a:rPr>
              <a:t>，发展缓慢，在</a:t>
            </a:r>
            <a:r>
              <a:rPr lang="zh-CN" altLang="en-US" sz="2400" dirty="0">
                <a:solidFill>
                  <a:srgbClr val="009900"/>
                </a:solidFill>
                <a:latin typeface="微软雅黑" panose="020B0503020204020204" pitchFamily="34" charset="-122"/>
                <a:ea typeface="微软雅黑" panose="020B0503020204020204" pitchFamily="34" charset="-122"/>
              </a:rPr>
              <a:t>2000-</a:t>
            </a:r>
            <a:r>
              <a:rPr lang="zh-CN" altLang="en-US" sz="2400" dirty="0" smtClean="0">
                <a:solidFill>
                  <a:srgbClr val="009900"/>
                </a:solidFill>
                <a:latin typeface="微软雅黑" panose="020B0503020204020204" pitchFamily="34" charset="-122"/>
                <a:ea typeface="微软雅黑" panose="020B0503020204020204" pitchFamily="34" charset="-122"/>
              </a:rPr>
              <a:t>201</a:t>
            </a:r>
            <a:r>
              <a:rPr lang="en-US" altLang="zh-CN" sz="2400" dirty="0" smtClean="0">
                <a:solidFill>
                  <a:srgbClr val="009900"/>
                </a:solidFill>
                <a:latin typeface="微软雅黑" panose="020B0503020204020204" pitchFamily="34" charset="-122"/>
                <a:ea typeface="微软雅黑" panose="020B0503020204020204" pitchFamily="34" charset="-122"/>
              </a:rPr>
              <a:t>5</a:t>
            </a:r>
            <a:r>
              <a:rPr lang="zh-CN" altLang="en-US" sz="2400" dirty="0" smtClean="0">
                <a:solidFill>
                  <a:srgbClr val="009900"/>
                </a:solidFill>
                <a:latin typeface="微软雅黑" panose="020B0503020204020204" pitchFamily="34" charset="-122"/>
                <a:ea typeface="微软雅黑" panose="020B0503020204020204" pitchFamily="34" charset="-122"/>
              </a:rPr>
              <a:t>年</a:t>
            </a:r>
            <a:r>
              <a:rPr lang="zh-CN" altLang="en-US" sz="2400" dirty="0">
                <a:solidFill>
                  <a:srgbClr val="009900"/>
                </a:solidFill>
                <a:latin typeface="微软雅黑" panose="020B0503020204020204" pitchFamily="34" charset="-122"/>
                <a:ea typeface="微软雅黑" panose="020B0503020204020204" pitchFamily="34" charset="-122"/>
              </a:rPr>
              <a:t>间，发文量突增</a:t>
            </a:r>
            <a:r>
              <a:rPr lang="zh-CN" altLang="en-US" sz="2400" dirty="0" smtClean="0">
                <a:solidFill>
                  <a:srgbClr val="009900"/>
                </a:solidFill>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在</a:t>
            </a:r>
            <a:r>
              <a:rPr lang="zh-CN" altLang="en-US" sz="2400" dirty="0">
                <a:solidFill>
                  <a:srgbClr val="009900"/>
                </a:solidFill>
                <a:latin typeface="微软雅黑" panose="020B0503020204020204" pitchFamily="34" charset="-122"/>
                <a:ea typeface="微软雅黑" panose="020B0503020204020204" pitchFamily="34" charset="-122"/>
              </a:rPr>
              <a:t>2011年后发文量更为突出，</a:t>
            </a:r>
            <a:r>
              <a:rPr lang="zh-CN" altLang="en-US" sz="2400" dirty="0" smtClean="0">
                <a:latin typeface="微软雅黑" panose="020B0503020204020204" pitchFamily="34" charset="-122"/>
                <a:ea typeface="微软雅黑" panose="020B0503020204020204" pitchFamily="34" charset="-122"/>
              </a:rPr>
              <a:t>仅</a:t>
            </a:r>
            <a:r>
              <a:rPr lang="en-US" altLang="zh-CN" sz="2400" dirty="0" smtClean="0">
                <a:latin typeface="微软雅黑" panose="020B0503020204020204" pitchFamily="34" charset="-122"/>
                <a:ea typeface="微软雅黑" panose="020B0503020204020204" pitchFamily="34" charset="-122"/>
              </a:rPr>
              <a:t>2015</a:t>
            </a:r>
            <a:r>
              <a:rPr lang="zh-CN" altLang="en-US" sz="2400" dirty="0" smtClean="0">
                <a:latin typeface="微软雅黑" panose="020B0503020204020204" pitchFamily="34" charset="-122"/>
                <a:ea typeface="微软雅黑" panose="020B0503020204020204" pitchFamily="34" charset="-122"/>
              </a:rPr>
              <a:t>年一年</a:t>
            </a:r>
            <a:r>
              <a:rPr lang="zh-CN" altLang="en-US" sz="2400" dirty="0">
                <a:latin typeface="微软雅黑" panose="020B0503020204020204" pitchFamily="34" charset="-122"/>
                <a:ea typeface="微软雅黑" panose="020B0503020204020204" pitchFamily="34" charset="-122"/>
              </a:rPr>
              <a:t>间就为</a:t>
            </a:r>
            <a:r>
              <a:rPr lang="zh-CN" altLang="en-US" sz="2400" dirty="0" smtClean="0">
                <a:latin typeface="微软雅黑" panose="020B0503020204020204" pitchFamily="34" charset="-122"/>
                <a:ea typeface="微软雅黑" panose="020B0503020204020204" pitchFamily="34" charset="-122"/>
              </a:rPr>
              <a:t>1</a:t>
            </a:r>
            <a:r>
              <a:rPr lang="en-US" altLang="zh-CN" sz="2400" dirty="0" smtClean="0">
                <a:latin typeface="微软雅黑" panose="020B0503020204020204" pitchFamily="34" charset="-122"/>
                <a:ea typeface="微软雅黑" panose="020B0503020204020204" pitchFamily="34" charset="-122"/>
              </a:rPr>
              <a:t>62858</a:t>
            </a:r>
            <a:r>
              <a:rPr lang="zh-CN" altLang="en-US" sz="2400" dirty="0" smtClean="0">
                <a:latin typeface="微软雅黑" panose="020B0503020204020204" pitchFamily="34" charset="-122"/>
                <a:ea typeface="微软雅黑" panose="020B0503020204020204" pitchFamily="34" charset="-122"/>
              </a:rPr>
              <a:t>篇，预测，</a:t>
            </a:r>
            <a:r>
              <a:rPr lang="en-US" altLang="zh-CN" sz="2400" dirty="0" smtClean="0">
                <a:solidFill>
                  <a:srgbClr val="009900"/>
                </a:solidFill>
                <a:latin typeface="微软雅黑" panose="020B0503020204020204" pitchFamily="34" charset="-122"/>
                <a:ea typeface="微软雅黑" panose="020B0503020204020204" pitchFamily="34" charset="-122"/>
              </a:rPr>
              <a:t>2017</a:t>
            </a:r>
            <a:r>
              <a:rPr lang="zh-CN" altLang="en-US" sz="2400" dirty="0" smtClean="0">
                <a:solidFill>
                  <a:srgbClr val="009900"/>
                </a:solidFill>
                <a:latin typeface="微软雅黑" panose="020B0503020204020204" pitchFamily="34" charset="-122"/>
                <a:ea typeface="微软雅黑" panose="020B0503020204020204" pitchFamily="34" charset="-122"/>
              </a:rPr>
              <a:t>年可达</a:t>
            </a:r>
            <a:r>
              <a:rPr lang="en-US" altLang="zh-CN" sz="2400" dirty="0" smtClean="0">
                <a:solidFill>
                  <a:srgbClr val="009900"/>
                </a:solidFill>
                <a:latin typeface="微软雅黑" panose="020B0503020204020204" pitchFamily="34" charset="-122"/>
                <a:ea typeface="微软雅黑" panose="020B0503020204020204" pitchFamily="34" charset="-122"/>
              </a:rPr>
              <a:t>172371</a:t>
            </a:r>
            <a:r>
              <a:rPr lang="zh-CN" altLang="en-US" sz="2400" dirty="0" smtClean="0">
                <a:solidFill>
                  <a:srgbClr val="009900"/>
                </a:solidFill>
                <a:latin typeface="微软雅黑" panose="020B0503020204020204" pitchFamily="34" charset="-122"/>
                <a:ea typeface="微软雅黑" panose="020B0503020204020204" pitchFamily="34" charset="-122"/>
              </a:rPr>
              <a:t>篇</a:t>
            </a:r>
            <a:r>
              <a:rPr lang="zh-CN" altLang="en-US" sz="2400" dirty="0" smtClean="0">
                <a:latin typeface="微软雅黑" panose="020B0503020204020204" pitchFamily="34" charset="-122"/>
                <a:ea typeface="微软雅黑" panose="020B0503020204020204" pitchFamily="34" charset="-122"/>
              </a:rPr>
              <a:t>，可见</a:t>
            </a:r>
            <a:r>
              <a:rPr lang="zh-CN" altLang="en-US" sz="2400" dirty="0">
                <a:latin typeface="微软雅黑" panose="020B0503020204020204" pitchFamily="34" charset="-122"/>
                <a:ea typeface="微软雅黑" panose="020B0503020204020204" pitchFamily="34" charset="-122"/>
              </a:rPr>
              <a:t>数据挖掘近年来的</a:t>
            </a:r>
            <a:r>
              <a:rPr lang="zh-CN" altLang="en-US" sz="2400" dirty="0">
                <a:solidFill>
                  <a:srgbClr val="009900"/>
                </a:solidFill>
                <a:latin typeface="微软雅黑" panose="020B0503020204020204" pitchFamily="34" charset="-122"/>
                <a:ea typeface="微软雅黑" panose="020B0503020204020204" pitchFamily="34" charset="-122"/>
              </a:rPr>
              <a:t>火热</a:t>
            </a:r>
            <a:r>
              <a:rPr lang="zh-CN" altLang="en-US" sz="2400" dirty="0">
                <a:latin typeface="微软雅黑" panose="020B0503020204020204" pitchFamily="34" charset="-122"/>
                <a:ea typeface="微软雅黑" panose="020B0503020204020204" pitchFamily="34" charset="-122"/>
              </a:rPr>
              <a:t>程度</a:t>
            </a:r>
            <a:endParaRPr lang="zh-CN" altLang="en-US" sz="2400" dirty="0">
              <a:latin typeface="微软雅黑" panose="020B0503020204020204" pitchFamily="34" charset="-122"/>
              <a:ea typeface="微软雅黑" panose="020B0503020204020204" pitchFamily="34" charset="-122"/>
            </a:endParaRPr>
          </a:p>
        </p:txBody>
      </p:sp>
      <p:sp>
        <p:nvSpPr>
          <p:cNvPr id="43013" name="Freeform 7"/>
          <p:cNvSpPr/>
          <p:nvPr/>
        </p:nvSpPr>
        <p:spPr>
          <a:xfrm>
            <a:off x="8484565"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4"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5"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19"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20"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21"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22"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023"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3" name="组合 22"/>
          <p:cNvGrpSpPr/>
          <p:nvPr/>
        </p:nvGrpSpPr>
        <p:grpSpPr>
          <a:xfrm rot="0">
            <a:off x="935990" y="235585"/>
            <a:ext cx="5367655" cy="578485"/>
            <a:chOff x="3486150" y="714375"/>
            <a:chExt cx="5368925" cy="578611"/>
          </a:xfrm>
        </p:grpSpPr>
        <p:grpSp>
          <p:nvGrpSpPr>
            <p:cNvPr id="43024" name="组合 10"/>
            <p:cNvGrpSpPr/>
            <p:nvPr/>
          </p:nvGrpSpPr>
          <p:grpSpPr>
            <a:xfrm>
              <a:off x="3486150" y="714375"/>
              <a:ext cx="4873625" cy="557213"/>
              <a:chOff x="0" y="0"/>
              <a:chExt cx="7190004" cy="557153"/>
            </a:xfrm>
          </p:grpSpPr>
          <p:sp>
            <p:nvSpPr>
              <p:cNvPr id="43025"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3026"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43028" name="TextBox 36"/>
            <p:cNvSpPr txBox="1"/>
            <p:nvPr/>
          </p:nvSpPr>
          <p:spPr>
            <a:xfrm>
              <a:off x="3946525" y="809625"/>
              <a:ext cx="4908550" cy="483361"/>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全部文献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000 0.000000 L -0.235407 -0.002222 " pathEditMode="relative" rAng="0" ptsTypes="">
                                      <p:cBhvr>
                                        <p:cTn id="6" dur="2000" fill="hold"/>
                                        <p:tgtEl>
                                          <p:spTgt spid="43010"/>
                                        </p:tgtEl>
                                        <p:attrNameLst>
                                          <p:attrName>ppt_x</p:attrName>
                                          <p:attrName>ppt_y</p:attrName>
                                        </p:attrNameLst>
                                      </p:cBhvr>
                                      <p:rCtr x="-10700" y="0"/>
                                    </p:animMotion>
                                  </p:childTnLst>
                                </p:cTn>
                              </p:par>
                              <p:par>
                                <p:cTn id="7" presetID="2" presetClass="entr" presetSubtype="2" fill="hold" grpId="0" nodeType="withEffect">
                                  <p:stCondLst>
                                    <p:cond delay="0"/>
                                  </p:stCondLst>
                                  <p:childTnLst>
                                    <p:set>
                                      <p:cBhvr>
                                        <p:cTn id="8" dur="1" fill="hold">
                                          <p:stCondLst>
                                            <p:cond delay="0"/>
                                          </p:stCondLst>
                                        </p:cTn>
                                        <p:tgtEl>
                                          <p:spTgt spid="43011"/>
                                        </p:tgtEl>
                                        <p:attrNameLst>
                                          <p:attrName>style.visibility</p:attrName>
                                        </p:attrNameLst>
                                      </p:cBhvr>
                                      <p:to>
                                        <p:strVal val="visible"/>
                                      </p:to>
                                    </p:set>
                                    <p:anim calcmode="lin" valueType="num">
                                      <p:cBhvr additive="base">
                                        <p:cTn id="9" dur="2000" fill="hold"/>
                                        <p:tgtEl>
                                          <p:spTgt spid="43011"/>
                                        </p:tgtEl>
                                        <p:attrNameLst>
                                          <p:attrName>ppt_x</p:attrName>
                                        </p:attrNameLst>
                                      </p:cBhvr>
                                      <p:tavLst>
                                        <p:tav tm="0">
                                          <p:val>
                                            <p:strVal val="1+#ppt_w/2"/>
                                          </p:val>
                                        </p:tav>
                                        <p:tav tm="100000">
                                          <p:val>
                                            <p:strVal val="#ppt_x"/>
                                          </p:val>
                                        </p:tav>
                                      </p:tavLst>
                                    </p:anim>
                                    <p:anim calcmode="lin" valueType="num">
                                      <p:cBhvr additive="base">
                                        <p:cTn id="10" dur="2000" fill="hold"/>
                                        <p:tgtEl>
                                          <p:spTgt spid="430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iterate type="lt">
                                    <p:tmPct val="10000"/>
                                  </p:iterate>
                                  <p:childTnLst>
                                    <p:set>
                                      <p:cBhvr>
                                        <p:cTn id="14" dur="1" fill="hold">
                                          <p:stCondLst>
                                            <p:cond delay="0"/>
                                          </p:stCondLst>
                                        </p:cTn>
                                        <p:tgtEl>
                                          <p:spTgt spid="43012">
                                            <p:txEl>
                                              <p:pRg st="0" end="0"/>
                                            </p:txEl>
                                          </p:spTgt>
                                        </p:tgtEl>
                                        <p:attrNameLst>
                                          <p:attrName>style.visibility</p:attrName>
                                        </p:attrNameLst>
                                      </p:cBhvr>
                                      <p:to>
                                        <p:strVal val="visible"/>
                                      </p:to>
                                    </p:set>
                                    <p:animEffect transition="in" filter="wipe(left)">
                                      <p:cBhvr>
                                        <p:cTn id="15" dur="500"/>
                                        <p:tgtEl>
                                          <p:spTgt spid="430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p:cNvPicPr>
          <p:nvPr/>
        </p:nvPicPr>
        <p:blipFill>
          <a:blip r:embed="rId1"/>
          <a:stretch>
            <a:fillRect/>
          </a:stretch>
        </p:blipFill>
        <p:spPr>
          <a:xfrm>
            <a:off x="330937" y="2187898"/>
            <a:ext cx="11312695" cy="4632707"/>
          </a:xfrm>
          <a:prstGeom prst="rect">
            <a:avLst/>
          </a:prstGeom>
          <a:noFill/>
          <a:ln w="9525">
            <a:noFill/>
          </a:ln>
        </p:spPr>
      </p:pic>
      <p:pic>
        <p:nvPicPr>
          <p:cNvPr id="44035" name="Picture 3"/>
          <p:cNvPicPr>
            <a:picLocks noChangeAspect="1"/>
          </p:cNvPicPr>
          <p:nvPr/>
        </p:nvPicPr>
        <p:blipFill>
          <a:blip r:embed="rId2"/>
          <a:stretch>
            <a:fillRect/>
          </a:stretch>
        </p:blipFill>
        <p:spPr>
          <a:xfrm>
            <a:off x="301546" y="201385"/>
            <a:ext cx="11255619" cy="2708119"/>
          </a:xfrm>
          <a:prstGeom prst="rect">
            <a:avLst/>
          </a:prstGeom>
          <a:noFill/>
          <a:ln w="9525">
            <a:noFill/>
          </a:ln>
        </p:spPr>
      </p:pic>
      <p:pic>
        <p:nvPicPr>
          <p:cNvPr id="44036" name="Picture 4"/>
          <p:cNvPicPr>
            <a:picLocks noChangeAspect="1"/>
          </p:cNvPicPr>
          <p:nvPr/>
        </p:nvPicPr>
        <p:blipFill>
          <a:blip r:embed="rId3"/>
          <a:stretch>
            <a:fillRect/>
          </a:stretch>
        </p:blipFill>
        <p:spPr>
          <a:xfrm>
            <a:off x="330937" y="893"/>
            <a:ext cx="11331799" cy="268711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strips(upLeft)">
                                      <p:cBhvr>
                                        <p:cTn id="7" dur="500"/>
                                        <p:tgtEl>
                                          <p:spTgt spid="440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 calcmode="lin" valueType="num">
                                      <p:cBhvr additive="base">
                                        <p:cTn id="12" dur="500" fill="hold"/>
                                        <p:tgtEl>
                                          <p:spTgt spid="44036"/>
                                        </p:tgtEl>
                                        <p:attrNameLst>
                                          <p:attrName>ppt_x</p:attrName>
                                        </p:attrNameLst>
                                      </p:cBhvr>
                                      <p:tavLst>
                                        <p:tav tm="0">
                                          <p:val>
                                            <p:strVal val="#ppt_x"/>
                                          </p:val>
                                        </p:tav>
                                        <p:tav tm="100000">
                                          <p:val>
                                            <p:strVal val="#ppt_x"/>
                                          </p:val>
                                        </p:tav>
                                      </p:tavLst>
                                    </p:anim>
                                    <p:anim calcmode="lin" valueType="num">
                                      <p:cBhvr additive="base">
                                        <p:cTn id="13" dur="500" fill="hold"/>
                                        <p:tgtEl>
                                          <p:spTgt spid="440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p:cNvPicPr>
          <p:nvPr/>
        </p:nvPicPr>
        <p:blipFill>
          <a:blip r:embed="rId1"/>
          <a:stretch>
            <a:fillRect/>
          </a:stretch>
        </p:blipFill>
        <p:spPr>
          <a:xfrm>
            <a:off x="153118" y="2545311"/>
            <a:ext cx="11560410" cy="4305449"/>
          </a:xfrm>
          <a:prstGeom prst="rect">
            <a:avLst/>
          </a:prstGeom>
          <a:noFill/>
          <a:ln w="9525">
            <a:noFill/>
          </a:ln>
        </p:spPr>
      </p:pic>
      <p:pic>
        <p:nvPicPr>
          <p:cNvPr id="45059" name="Picture 3"/>
          <p:cNvPicPr>
            <a:picLocks noChangeAspect="1"/>
          </p:cNvPicPr>
          <p:nvPr/>
        </p:nvPicPr>
        <p:blipFill>
          <a:blip r:embed="rId2"/>
          <a:stretch>
            <a:fillRect/>
          </a:stretch>
        </p:blipFill>
        <p:spPr>
          <a:xfrm>
            <a:off x="25393" y="1338807"/>
            <a:ext cx="11444483" cy="3314017"/>
          </a:xfrm>
          <a:prstGeom prst="rect">
            <a:avLst/>
          </a:prstGeom>
          <a:noFill/>
          <a:ln w="9525">
            <a:noFill/>
          </a:ln>
        </p:spPr>
      </p:pic>
      <p:pic>
        <p:nvPicPr>
          <p:cNvPr id="45060" name="Picture 4"/>
          <p:cNvPicPr>
            <a:picLocks noChangeAspect="1"/>
          </p:cNvPicPr>
          <p:nvPr/>
        </p:nvPicPr>
        <p:blipFill>
          <a:blip r:embed="rId3"/>
          <a:stretch>
            <a:fillRect/>
          </a:stretch>
        </p:blipFill>
        <p:spPr>
          <a:xfrm>
            <a:off x="25393" y="1357059"/>
            <a:ext cx="4595607" cy="1407745"/>
          </a:xfrm>
          <a:prstGeom prst="rect">
            <a:avLst/>
          </a:prstGeom>
          <a:noFill/>
          <a:ln w="9525">
            <a:noFill/>
          </a:ln>
        </p:spPr>
      </p:pic>
      <p:sp>
        <p:nvSpPr>
          <p:cNvPr id="45061"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2"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6"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7"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8"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69"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070"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5071" name="组合 10"/>
          <p:cNvGrpSpPr/>
          <p:nvPr/>
        </p:nvGrpSpPr>
        <p:grpSpPr>
          <a:xfrm>
            <a:off x="1077322" y="398217"/>
            <a:ext cx="4872356" cy="557068"/>
            <a:chOff x="0" y="0"/>
            <a:chExt cx="7190004" cy="557153"/>
          </a:xfrm>
        </p:grpSpPr>
        <p:sp>
          <p:nvSpPr>
            <p:cNvPr id="45072"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5073"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45075" name="TextBox 36"/>
          <p:cNvSpPr txBox="1"/>
          <p:nvPr/>
        </p:nvSpPr>
        <p:spPr>
          <a:xfrm>
            <a:off x="1446138" y="47185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全部文献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ppt_x"/>
                                          </p:val>
                                        </p:tav>
                                        <p:tav tm="100000">
                                          <p:val>
                                            <p:strVal val="#ppt_x"/>
                                          </p:val>
                                        </p:tav>
                                      </p:tavLst>
                                    </p:anim>
                                    <p:anim calcmode="lin" valueType="num">
                                      <p:cBhvr additive="base">
                                        <p:cTn id="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500" fill="hold"/>
                                        <p:tgtEl>
                                          <p:spTgt spid="45060"/>
                                        </p:tgtEl>
                                        <p:attrNameLst>
                                          <p:attrName>ppt_x</p:attrName>
                                        </p:attrNameLst>
                                      </p:cBhvr>
                                      <p:tavLst>
                                        <p:tav tm="0">
                                          <p:val>
                                            <p:strVal val="#ppt_x"/>
                                          </p:val>
                                        </p:tav>
                                        <p:tav tm="100000">
                                          <p:val>
                                            <p:strVal val="#ppt_x"/>
                                          </p:val>
                                        </p:tav>
                                      </p:tavLst>
                                    </p:anim>
                                    <p:anim calcmode="lin" valueType="num">
                                      <p:cBhvr additive="base">
                                        <p:cTn id="14"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4"/>
          <p:cNvSpPr/>
          <p:nvPr/>
        </p:nvSpPr>
        <p:spPr>
          <a:xfrm>
            <a:off x="376555" y="569680"/>
            <a:ext cx="11690350" cy="1158240"/>
          </a:xfrm>
          <a:prstGeom prst="rect">
            <a:avLst/>
          </a:prstGeom>
          <a:noFill/>
          <a:ln w="9525">
            <a:noFill/>
          </a:ln>
        </p:spPr>
        <p:txBody>
          <a:bodyPr wrap="square">
            <a:spAutoFit/>
          </a:bodyP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indent="0" algn="l" eaLnBrk="1" hangingPunct="1">
              <a:lnSpc>
                <a:spcPct val="125000"/>
              </a:lnSpc>
              <a:spcBef>
                <a:spcPct val="0"/>
              </a:spcBef>
              <a:buClr>
                <a:srgbClr val="000000"/>
              </a:buClr>
              <a:buNone/>
            </a:pPr>
            <a:r>
              <a:rPr lang="zh-CN" altLang="en-US"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科研工作是不断查找资料、分析文</a:t>
            </a:r>
            <a:r>
              <a:rPr lang="zh-CN" altLang="en-US" sz="2800" b="1" dirty="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献，循</a:t>
            </a:r>
            <a:r>
              <a:rPr lang="zh-CN" altLang="en-US" sz="2800" b="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环反复的一个过程，可以按照下面的“三步曲”来进行</a:t>
            </a:r>
            <a:r>
              <a:rPr lang="zh-CN" altLang="en-US" sz="2800" b="1" dirty="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2800" b="1" dirty="0" smtClean="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3"/>
          <p:cNvGrpSpPr/>
          <p:nvPr/>
        </p:nvGrpSpPr>
        <p:grpSpPr>
          <a:xfrm>
            <a:off x="1928842" y="2489432"/>
            <a:ext cx="2355850" cy="836613"/>
            <a:chOff x="0" y="0"/>
            <a:chExt cx="1484" cy="527"/>
          </a:xfrm>
        </p:grpSpPr>
        <p:sp>
          <p:nvSpPr>
            <p:cNvPr id="14" name="未知"/>
            <p:cNvSpPr/>
            <p:nvPr/>
          </p:nvSpPr>
          <p:spPr>
            <a:xfrm>
              <a:off x="84" y="0"/>
              <a:ext cx="1400" cy="527"/>
            </a:xfrm>
            <a:custGeom>
              <a:avLst/>
              <a:gdLst>
                <a:gd name="txL" fmla="*/ 0 w 1400"/>
                <a:gd name="txT" fmla="*/ 0 h 527"/>
                <a:gd name="txR" fmla="*/ 1400 w 1400"/>
                <a:gd name="txB" fmla="*/ 527 h 527"/>
              </a:gdLst>
              <a:ahLst/>
              <a:cxnLst>
                <a:cxn ang="0">
                  <a:pos x="0" y="108"/>
                </a:cxn>
                <a:cxn ang="0">
                  <a:pos x="837" y="527"/>
                </a:cxn>
                <a:cxn ang="0">
                  <a:pos x="1400" y="332"/>
                </a:cxn>
                <a:cxn ang="0">
                  <a:pos x="281" y="0"/>
                </a:cxn>
                <a:cxn ang="0">
                  <a:pos x="0" y="108"/>
                </a:cxn>
              </a:cxnLst>
              <a:rect l="txL" t="txT" r="txR" b="txB"/>
              <a:pathLst>
                <a:path w="1400" h="527">
                  <a:moveTo>
                    <a:pt x="0" y="108"/>
                  </a:moveTo>
                  <a:lnTo>
                    <a:pt x="837" y="527"/>
                  </a:lnTo>
                  <a:lnTo>
                    <a:pt x="1400" y="332"/>
                  </a:lnTo>
                  <a:lnTo>
                    <a:pt x="281" y="0"/>
                  </a:lnTo>
                  <a:lnTo>
                    <a:pt x="0" y="108"/>
                  </a:lnTo>
                  <a:close/>
                </a:path>
              </a:pathLst>
            </a:custGeom>
            <a:gradFill rotWithShape="1">
              <a:gsLst>
                <a:gs pos="0">
                  <a:srgbClr val="F8F8F8">
                    <a:alpha val="100000"/>
                  </a:srgbClr>
                </a:gs>
                <a:gs pos="100000">
                  <a:srgbClr val="DDDDDD">
                    <a:alpha val="100000"/>
                  </a:srgbClr>
                </a:gs>
              </a:gsLst>
              <a:lin ang="2700000" scaled="1"/>
              <a:tileRect/>
            </a:gradFill>
            <a:ln w="9525">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5" name="AutoShape 5"/>
            <p:cNvSpPr/>
            <p:nvPr/>
          </p:nvSpPr>
          <p:spPr>
            <a:xfrm rot="-9180000">
              <a:off x="0" y="380"/>
              <a:ext cx="942" cy="144"/>
            </a:xfrm>
            <a:custGeom>
              <a:avLst/>
              <a:gdLst>
                <a:gd name="txL" fmla="*/ 0 w 21600"/>
                <a:gd name="txT" fmla="*/ 0 h 21600"/>
                <a:gd name="txR" fmla="*/ 21600 w 21600"/>
                <a:gd name="txB" fmla="*/ 21600 h 21600"/>
              </a:gdLst>
              <a:ahLst/>
              <a:cxnLst>
                <a:cxn ang="0">
                  <a:pos x="0" y="0"/>
                </a:cxn>
                <a:cxn ang="0">
                  <a:pos x="0" y="144"/>
                </a:cxn>
                <a:cxn ang="0">
                  <a:pos x="942" y="144"/>
                </a:cxn>
                <a:cxn ang="0">
                  <a:pos x="942" y="0"/>
                </a:cxn>
                <a:cxn ang="0">
                  <a:pos x="0" y="0"/>
                </a:cxn>
              </a:cxnLst>
              <a:rect l="txL" t="txT" r="txR" b="txB"/>
              <a:pathLst>
                <a:path w="21600" h="21600">
                  <a:moveTo>
                    <a:pt x="0" y="0"/>
                  </a:moveTo>
                  <a:lnTo>
                    <a:pt x="0" y="21600"/>
                  </a:lnTo>
                  <a:lnTo>
                    <a:pt x="21600" y="21600"/>
                  </a:lnTo>
                  <a:lnTo>
                    <a:pt x="21600" y="0"/>
                  </a:lnTo>
                  <a:lnTo>
                    <a:pt x="0" y="0"/>
                  </a:lnTo>
                  <a:close/>
                </a:path>
              </a:pathLst>
            </a:custGeom>
            <a:gradFill rotWithShape="1">
              <a:gsLst>
                <a:gs pos="0">
                  <a:srgbClr val="5F5F5F">
                    <a:alpha val="100000"/>
                  </a:srgbClr>
                </a:gs>
                <a:gs pos="100000">
                  <a:srgbClr val="DDDDDD">
                    <a:alpha val="100000"/>
                  </a:srgbClr>
                </a:gs>
              </a:gsLst>
              <a:lin ang="5400000" scaled="1"/>
              <a:tileRect/>
            </a:gradFill>
            <a:ln w="9525">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grpSp>
      <p:sp>
        <p:nvSpPr>
          <p:cNvPr id="4" name="未知"/>
          <p:cNvSpPr/>
          <p:nvPr/>
        </p:nvSpPr>
        <p:spPr>
          <a:xfrm>
            <a:off x="3451254" y="3205395"/>
            <a:ext cx="2600325" cy="1087437"/>
          </a:xfrm>
          <a:custGeom>
            <a:avLst/>
            <a:gdLst>
              <a:gd name="txL" fmla="*/ 0 w 1698"/>
              <a:gd name="txT" fmla="*/ 0 h 710"/>
              <a:gd name="txR" fmla="*/ 1698 w 1698"/>
              <a:gd name="txB" fmla="*/ 710 h 710"/>
            </a:gdLst>
            <a:ahLst/>
            <a:cxnLst>
              <a:cxn ang="0">
                <a:pos x="1534467" y="1087437"/>
              </a:cxn>
              <a:cxn ang="0">
                <a:pos x="2600325" y="560566"/>
              </a:cxn>
              <a:cxn ang="0">
                <a:pos x="905060" y="0"/>
              </a:cxn>
              <a:cxn ang="0">
                <a:pos x="0" y="309383"/>
              </a:cxn>
              <a:cxn ang="0">
                <a:pos x="1534467" y="1087437"/>
              </a:cxn>
            </a:cxnLst>
            <a:rect l="txL" t="txT" r="txR" b="txB"/>
            <a:pathLst>
              <a:path w="1698" h="710">
                <a:moveTo>
                  <a:pt x="1002" y="710"/>
                </a:moveTo>
                <a:lnTo>
                  <a:pt x="1698" y="366"/>
                </a:lnTo>
                <a:lnTo>
                  <a:pt x="591" y="0"/>
                </a:lnTo>
                <a:lnTo>
                  <a:pt x="0" y="202"/>
                </a:lnTo>
                <a:lnTo>
                  <a:pt x="1002" y="710"/>
                </a:lnTo>
                <a:close/>
              </a:path>
            </a:pathLst>
          </a:custGeom>
          <a:solidFill>
            <a:srgbClr val="C0C0C0">
              <a:alpha val="38039"/>
            </a:srgbClr>
          </a:solidFill>
          <a:ln w="9525">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5" name="未知"/>
          <p:cNvSpPr/>
          <p:nvPr/>
        </p:nvSpPr>
        <p:spPr>
          <a:xfrm>
            <a:off x="3581746" y="2896308"/>
            <a:ext cx="2600325" cy="1087438"/>
          </a:xfrm>
          <a:custGeom>
            <a:avLst/>
            <a:gdLst>
              <a:gd name="txL" fmla="*/ 0 w 1698"/>
              <a:gd name="txT" fmla="*/ 0 h 710"/>
              <a:gd name="txR" fmla="*/ 1698 w 1698"/>
              <a:gd name="txB" fmla="*/ 710 h 710"/>
            </a:gdLst>
            <a:ahLst/>
            <a:cxnLst>
              <a:cxn ang="0">
                <a:pos x="1534467" y="1087438"/>
              </a:cxn>
              <a:cxn ang="0">
                <a:pos x="2600325" y="560567"/>
              </a:cxn>
              <a:cxn ang="0">
                <a:pos x="905060" y="0"/>
              </a:cxn>
              <a:cxn ang="0">
                <a:pos x="0" y="309384"/>
              </a:cxn>
              <a:cxn ang="0">
                <a:pos x="1534467" y="1087438"/>
              </a:cxn>
            </a:cxnLst>
            <a:rect l="txL" t="txT" r="txR" b="txB"/>
            <a:pathLst>
              <a:path w="1698" h="710">
                <a:moveTo>
                  <a:pt x="1002" y="710"/>
                </a:moveTo>
                <a:lnTo>
                  <a:pt x="1698" y="366"/>
                </a:lnTo>
                <a:lnTo>
                  <a:pt x="591" y="0"/>
                </a:lnTo>
                <a:lnTo>
                  <a:pt x="0" y="202"/>
                </a:lnTo>
                <a:lnTo>
                  <a:pt x="1002" y="710"/>
                </a:lnTo>
                <a:close/>
              </a:path>
            </a:pathLst>
          </a:custGeom>
          <a:solidFill>
            <a:srgbClr val="FFC000"/>
          </a:solidFill>
          <a:ln w="9525">
            <a:solidFill>
              <a:srgbClr val="FFC000"/>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6" name="AutoShape 8"/>
          <p:cNvSpPr/>
          <p:nvPr/>
        </p:nvSpPr>
        <p:spPr>
          <a:xfrm>
            <a:off x="4406294" y="1656312"/>
            <a:ext cx="3783494" cy="976630"/>
          </a:xfrm>
          <a:prstGeom prst="accentCallout1">
            <a:avLst>
              <a:gd name="adj1" fmla="val 21944"/>
              <a:gd name="adj2" fmla="val -3343"/>
              <a:gd name="adj3" fmla="val 118903"/>
              <a:gd name="adj4" fmla="val -36630"/>
            </a:avLst>
          </a:prstGeom>
          <a:noFill/>
          <a:ln w="9525" cap="flat" cmpd="sng">
            <a:solidFill>
              <a:srgbClr val="C0C0C0"/>
            </a:solidFill>
            <a:prstDash val="solid"/>
            <a:miter/>
            <a:headEnd type="none" w="med" len="med"/>
            <a:tailEnd type="none" w="med" len="med"/>
          </a:ln>
        </p:spPr>
        <p:txBody>
          <a:bodyP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lvl="0" indent="0" algn="l" eaLnBrk="1" hangingPunct="1">
              <a:lnSpc>
                <a:spcPct val="125000"/>
              </a:lnSpc>
              <a:spcBef>
                <a:spcPct val="0"/>
              </a:spcBef>
              <a:buClr>
                <a:srgbClr val="000000"/>
              </a:buClr>
              <a:buFont typeface="Arial" panose="020B0604020202020204" pitchFamily="34" charset="0"/>
              <a:buNone/>
            </a:pPr>
            <a:r>
              <a:rPr lang="zh-CN" altLang="en-US" sz="2400" b="1" dirty="0">
                <a:solidFill>
                  <a:srgbClr val="FFC000"/>
                </a:solidFill>
                <a:latin typeface="微软雅黑" panose="020B0503020204020204" pitchFamily="34" charset="-122"/>
                <a:ea typeface="微软雅黑" panose="020B0503020204020204" pitchFamily="34" charset="-122"/>
              </a:rPr>
              <a:t>面对丰富的资源我们更应清楚</a:t>
            </a:r>
            <a:r>
              <a:rPr lang="zh-CN" altLang="en-US" sz="2400" b="1" dirty="0">
                <a:solidFill>
                  <a:srgbClr val="00B0F0"/>
                </a:solidFill>
                <a:latin typeface="微软雅黑" panose="020B0503020204020204" pitchFamily="34" charset="-122"/>
                <a:ea typeface="微软雅黑" panose="020B0503020204020204" pitchFamily="34" charset="-122"/>
              </a:rPr>
              <a:t>获取</a:t>
            </a:r>
            <a:r>
              <a:rPr lang="zh-CN" altLang="en-US" sz="2400" b="1" dirty="0">
                <a:solidFill>
                  <a:srgbClr val="FFC000"/>
                </a:solidFill>
                <a:latin typeface="微软雅黑" panose="020B0503020204020204" pitchFamily="34" charset="-122"/>
                <a:ea typeface="微软雅黑" panose="020B0503020204020204" pitchFamily="34" charset="-122"/>
              </a:rPr>
              <a:t>资料的便捷方法</a:t>
            </a:r>
            <a:endParaRPr lang="zh-CN" altLang="en-US" sz="2400" b="1" dirty="0">
              <a:solidFill>
                <a:srgbClr val="FFC000"/>
              </a:solidFill>
              <a:latin typeface="微软雅黑" panose="020B0503020204020204" pitchFamily="34" charset="-122"/>
              <a:ea typeface="微软雅黑" panose="020B0503020204020204" pitchFamily="34" charset="-122"/>
            </a:endParaRPr>
          </a:p>
        </p:txBody>
      </p:sp>
      <p:sp>
        <p:nvSpPr>
          <p:cNvPr id="7" name="AutoShape 9"/>
          <p:cNvSpPr/>
          <p:nvPr/>
        </p:nvSpPr>
        <p:spPr>
          <a:xfrm>
            <a:off x="3939938" y="4116799"/>
            <a:ext cx="806576" cy="838200"/>
          </a:xfrm>
          <a:prstGeom prst="accentCallout1">
            <a:avLst>
              <a:gd name="adj1" fmla="val 38585"/>
              <a:gd name="adj2" fmla="val -733"/>
              <a:gd name="adj3" fmla="val -74913"/>
              <a:gd name="adj4" fmla="val 83587"/>
            </a:avLst>
          </a:prstGeom>
          <a:noFill/>
          <a:ln w="9525" cap="flat" cmpd="sng">
            <a:solidFill>
              <a:srgbClr val="C0C0C0"/>
            </a:solidFill>
            <a:prstDash val="solid"/>
            <a:miter/>
            <a:headEnd type="none" w="med" len="med"/>
            <a:tailEnd type="none" w="med" len="med"/>
          </a:ln>
        </p:spPr>
        <p:txBody>
          <a:bodyP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lvl="0" indent="0" algn="l" eaLnBrk="1" hangingPunct="1">
              <a:lnSpc>
                <a:spcPct val="125000"/>
              </a:lnSpc>
              <a:spcBef>
                <a:spcPct val="0"/>
              </a:spcBef>
              <a:buClr>
                <a:srgbClr val="000000"/>
              </a:buClr>
              <a:buFont typeface="Arial" panose="020B0604020202020204" pitchFamily="34" charset="0"/>
              <a:buNone/>
            </a:pPr>
            <a:endParaRPr lang="zh-CN" altLang="en-US" sz="1800" dirty="0">
              <a:solidFill>
                <a:schemeClr val="bg1"/>
              </a:solidFill>
              <a:ea typeface="宋体" panose="02010600030101010101" pitchFamily="2" charset="-122"/>
            </a:endParaRPr>
          </a:p>
        </p:txBody>
      </p:sp>
      <p:sp>
        <p:nvSpPr>
          <p:cNvPr id="8" name="AutoShape 10"/>
          <p:cNvSpPr/>
          <p:nvPr/>
        </p:nvSpPr>
        <p:spPr>
          <a:xfrm>
            <a:off x="6512452" y="3053471"/>
            <a:ext cx="3178175" cy="930275"/>
          </a:xfrm>
          <a:prstGeom prst="accentCallout1">
            <a:avLst>
              <a:gd name="adj1" fmla="val 86918"/>
              <a:gd name="adj2" fmla="val 55804"/>
              <a:gd name="adj3" fmla="val 124948"/>
              <a:gd name="adj4" fmla="val 36365"/>
            </a:avLst>
          </a:prstGeom>
          <a:noFill/>
          <a:ln w="9525" cap="flat" cmpd="sng">
            <a:solidFill>
              <a:srgbClr val="C0C0C0"/>
            </a:solidFill>
            <a:prstDash val="solid"/>
            <a:miter/>
            <a:headEnd type="none" w="med" len="med"/>
            <a:tailEnd type="none" w="med" len="med"/>
          </a:ln>
        </p:spPr>
        <p:txBody>
          <a:bodyP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lvl="0" indent="0" algn="l" eaLnBrk="1" hangingPunct="1">
              <a:lnSpc>
                <a:spcPct val="100000"/>
              </a:lnSpc>
              <a:spcBef>
                <a:spcPct val="0"/>
              </a:spcBef>
              <a:buClr>
                <a:srgbClr val="000000"/>
              </a:buClr>
              <a:buFont typeface="Arial" panose="020B0604020202020204" pitchFamily="34" charset="0"/>
              <a:buNone/>
            </a:pPr>
            <a:endParaRPr lang="zh-CN" altLang="en-US" b="1" dirty="0">
              <a:solidFill>
                <a:schemeClr val="bg1"/>
              </a:solidFill>
              <a:sym typeface="Arial" panose="020B0604020202020204" pitchFamily="34" charset="0"/>
            </a:endParaRPr>
          </a:p>
        </p:txBody>
      </p:sp>
      <p:sp>
        <p:nvSpPr>
          <p:cNvPr id="9" name="AutoShape 11"/>
          <p:cNvSpPr/>
          <p:nvPr/>
        </p:nvSpPr>
        <p:spPr>
          <a:xfrm rot="-9180000">
            <a:off x="4914929" y="4735745"/>
            <a:ext cx="1966913" cy="228600"/>
          </a:xfrm>
          <a:custGeom>
            <a:avLst/>
            <a:gdLst>
              <a:gd name="txL" fmla="*/ 0 w 21600"/>
              <a:gd name="txT" fmla="*/ 0 h 21600"/>
              <a:gd name="txR" fmla="*/ 21600 w 21600"/>
              <a:gd name="txB" fmla="*/ 21600 h 21600"/>
            </a:gdLst>
            <a:ahLst/>
            <a:cxnLst>
              <a:cxn ang="0">
                <a:pos x="0" y="0"/>
              </a:cxn>
              <a:cxn ang="0">
                <a:pos x="0" y="228600"/>
              </a:cxn>
              <a:cxn ang="0">
                <a:pos x="1966913" y="228600"/>
              </a:cxn>
              <a:cxn ang="0">
                <a:pos x="1966913" y="0"/>
              </a:cxn>
              <a:cxn ang="0">
                <a:pos x="0" y="0"/>
              </a:cxn>
            </a:cxnLst>
            <a:rect l="txL" t="txT" r="txR" b="txB"/>
            <a:pathLst>
              <a:path w="21600" h="21600">
                <a:moveTo>
                  <a:pt x="0" y="0"/>
                </a:moveTo>
                <a:lnTo>
                  <a:pt x="0" y="21600"/>
                </a:lnTo>
                <a:lnTo>
                  <a:pt x="21600" y="21600"/>
                </a:lnTo>
                <a:lnTo>
                  <a:pt x="21600" y="0"/>
                </a:lnTo>
                <a:lnTo>
                  <a:pt x="0" y="0"/>
                </a:lnTo>
                <a:close/>
              </a:path>
            </a:pathLst>
          </a:custGeom>
          <a:gradFill rotWithShape="1">
            <a:gsLst>
              <a:gs pos="0">
                <a:srgbClr val="5F5F5F">
                  <a:alpha val="100000"/>
                </a:srgbClr>
              </a:gs>
              <a:gs pos="100000">
                <a:srgbClr val="C0C0C0">
                  <a:alpha val="100000"/>
                </a:srgbClr>
              </a:gs>
            </a:gsLst>
            <a:lin ang="5400000" scaled="1"/>
            <a:tileRect/>
          </a:gradFill>
          <a:ln w="9525">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0" name="未知"/>
          <p:cNvSpPr/>
          <p:nvPr/>
        </p:nvSpPr>
        <p:spPr>
          <a:xfrm>
            <a:off x="5064154" y="3648307"/>
            <a:ext cx="5211763" cy="2203450"/>
          </a:xfrm>
          <a:custGeom>
            <a:avLst/>
            <a:gdLst>
              <a:gd name="txL" fmla="*/ 0 w 3283"/>
              <a:gd name="txT" fmla="*/ 0 h 1388"/>
              <a:gd name="txR" fmla="*/ 3283 w 3283"/>
              <a:gd name="txB" fmla="*/ 1388 h 1388"/>
            </a:gdLst>
            <a:ahLst/>
            <a:cxnLst>
              <a:cxn ang="0">
                <a:pos x="0" y="527050"/>
              </a:cxn>
              <a:cxn ang="0">
                <a:pos x="1690688" y="1379538"/>
              </a:cxn>
              <a:cxn ang="0">
                <a:pos x="280988" y="2203450"/>
              </a:cxn>
              <a:cxn ang="0">
                <a:pos x="5211763" y="2203450"/>
              </a:cxn>
              <a:cxn ang="0">
                <a:pos x="4014788" y="152400"/>
              </a:cxn>
              <a:cxn ang="0">
                <a:pos x="3144838" y="657225"/>
              </a:cxn>
              <a:cxn ang="0">
                <a:pos x="1087438" y="0"/>
              </a:cxn>
              <a:cxn ang="0">
                <a:pos x="0" y="527050"/>
              </a:cxn>
            </a:cxnLst>
            <a:rect l="txL" t="txT" r="txR" b="txB"/>
            <a:pathLst>
              <a:path w="3283" h="1388">
                <a:moveTo>
                  <a:pt x="0" y="332"/>
                </a:moveTo>
                <a:lnTo>
                  <a:pt x="1065" y="869"/>
                </a:lnTo>
                <a:lnTo>
                  <a:pt x="177" y="1388"/>
                </a:lnTo>
                <a:lnTo>
                  <a:pt x="3283" y="1388"/>
                </a:lnTo>
                <a:lnTo>
                  <a:pt x="2529" y="96"/>
                </a:lnTo>
                <a:lnTo>
                  <a:pt x="1981" y="414"/>
                </a:lnTo>
                <a:lnTo>
                  <a:pt x="685" y="0"/>
                </a:lnTo>
                <a:lnTo>
                  <a:pt x="0" y="332"/>
                </a:lnTo>
                <a:close/>
              </a:path>
            </a:pathLst>
          </a:custGeom>
          <a:gradFill rotWithShape="1">
            <a:gsLst>
              <a:gs pos="0">
                <a:srgbClr val="F8F8F8">
                  <a:alpha val="100000"/>
                </a:srgbClr>
              </a:gs>
              <a:gs pos="100000">
                <a:srgbClr val="C0C0C0">
                  <a:alpha val="100000"/>
                </a:srgbClr>
              </a:gs>
            </a:gsLst>
            <a:lin ang="2700000" scaled="1"/>
            <a:tileRect/>
          </a:gradFill>
          <a:ln w="9525">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1" name="AutoShape 13"/>
          <p:cNvSpPr/>
          <p:nvPr/>
        </p:nvSpPr>
        <p:spPr>
          <a:xfrm rot="10800000">
            <a:off x="5338792" y="5969232"/>
            <a:ext cx="4940300" cy="319088"/>
          </a:xfrm>
          <a:custGeom>
            <a:avLst/>
            <a:gdLst>
              <a:gd name="txL" fmla="*/ 0 w 21600"/>
              <a:gd name="txT" fmla="*/ 0 h 21600"/>
              <a:gd name="txR" fmla="*/ 21600 w 21600"/>
              <a:gd name="txB" fmla="*/ 21600 h 21600"/>
            </a:gdLst>
            <a:ahLst/>
            <a:cxnLst>
              <a:cxn ang="0">
                <a:pos x="0" y="0"/>
              </a:cxn>
              <a:cxn ang="0">
                <a:pos x="0" y="319088"/>
              </a:cxn>
              <a:cxn ang="0">
                <a:pos x="4940300" y="319088"/>
              </a:cxn>
              <a:cxn ang="0">
                <a:pos x="4940300" y="0"/>
              </a:cxn>
              <a:cxn ang="0">
                <a:pos x="0" y="0"/>
              </a:cxn>
            </a:cxnLst>
            <a:rect l="txL" t="txT" r="txR" b="txB"/>
            <a:pathLst>
              <a:path w="21600" h="21600">
                <a:moveTo>
                  <a:pt x="0" y="0"/>
                </a:moveTo>
                <a:lnTo>
                  <a:pt x="0" y="21600"/>
                </a:lnTo>
                <a:lnTo>
                  <a:pt x="21600" y="21600"/>
                </a:lnTo>
                <a:lnTo>
                  <a:pt x="21600" y="0"/>
                </a:lnTo>
                <a:lnTo>
                  <a:pt x="0" y="0"/>
                </a:lnTo>
                <a:close/>
              </a:path>
            </a:pathLst>
          </a:custGeom>
          <a:gradFill rotWithShape="1">
            <a:gsLst>
              <a:gs pos="0">
                <a:srgbClr val="5F5F5F">
                  <a:alpha val="100000"/>
                </a:srgbClr>
              </a:gs>
              <a:gs pos="100000">
                <a:srgbClr val="C0C0C0">
                  <a:alpha val="100000"/>
                </a:srgbClr>
              </a:gs>
            </a:gsLst>
            <a:lin ang="5400000" scaled="1"/>
            <a:tileRect/>
          </a:gradFill>
          <a:ln w="9525">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endParaRPr>
          </a:p>
        </p:txBody>
      </p:sp>
      <p:sp>
        <p:nvSpPr>
          <p:cNvPr id="12" name="Text Box 24"/>
          <p:cNvSpPr txBox="1"/>
          <p:nvPr/>
        </p:nvSpPr>
        <p:spPr>
          <a:xfrm>
            <a:off x="125095" y="4123775"/>
            <a:ext cx="4160520" cy="848995"/>
          </a:xfrm>
          <a:prstGeom prst="rect">
            <a:avLst/>
          </a:prstGeom>
          <a:noFill/>
          <a:ln w="9525">
            <a:noFill/>
          </a:ln>
        </p:spPr>
        <p:txBody>
          <a:bodyPr wrap="square">
            <a:spAutoFit/>
          </a:bodyP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lvl="0" indent="0" algn="l" eaLnBrk="1" hangingPunct="1">
              <a:lnSpc>
                <a:spcPct val="100000"/>
              </a:lnSpc>
              <a:spcBef>
                <a:spcPct val="0"/>
              </a:spcBef>
              <a:buClr>
                <a:srgbClr val="000000"/>
              </a:buClr>
              <a:buFont typeface="Arial" panose="020B0604020202020204" pitchFamily="34" charset="0"/>
              <a:buNone/>
            </a:pPr>
            <a:r>
              <a:rPr lang="zh-CN" altLang="en-US" sz="24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rPr>
              <a:t>检索结果出来后该如何迅速</a:t>
            </a:r>
            <a:r>
              <a:rPr lang="zh-CN" altLang="en-US" sz="2400" b="1"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筛选</a:t>
            </a:r>
            <a:r>
              <a:rPr lang="zh-CN" altLang="en-US" sz="24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rPr>
              <a:t>出我们想要的结果？</a:t>
            </a:r>
            <a:endParaRPr lang="zh-CN" altLang="en-US" sz="24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12"/>
          <p:cNvSpPr/>
          <p:nvPr/>
        </p:nvSpPr>
        <p:spPr>
          <a:xfrm>
            <a:off x="8405812" y="2896308"/>
            <a:ext cx="3152775" cy="100584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5000"/>
              </a:lnSpc>
              <a:spcBef>
                <a:spcPct val="0"/>
              </a:spcBef>
              <a:buClr>
                <a:srgbClr val="000000"/>
              </a:buClr>
            </a:pPr>
            <a:r>
              <a:rPr lang="zh-CN" altLang="en-US" sz="24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rPr>
              <a:t>找到需要文献后如何实现对文献的</a:t>
            </a:r>
            <a:r>
              <a:rPr lang="zh-CN" altLang="en-US" sz="2400" b="1" dirty="0">
                <a:solidFill>
                  <a:srgbClr val="00B0F0"/>
                </a:solidFill>
                <a:latin typeface="微软雅黑" panose="020B0503020204020204" pitchFamily="34" charset="-122"/>
                <a:ea typeface="微软雅黑" panose="020B0503020204020204" pitchFamily="34" charset="-122"/>
                <a:sym typeface="Arial" panose="020B0604020202020204" pitchFamily="34" charset="0"/>
              </a:rPr>
              <a:t>分析</a:t>
            </a:r>
            <a:r>
              <a:rPr lang="zh-CN" altLang="en-US" sz="24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2400" b="1" dirty="0">
              <a:solidFill>
                <a:srgbClr val="FFC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p:cNvPicPr>
          <p:nvPr/>
        </p:nvPicPr>
        <p:blipFill>
          <a:blip r:embed="rId1"/>
          <a:stretch>
            <a:fillRect/>
          </a:stretch>
        </p:blipFill>
        <p:spPr>
          <a:xfrm>
            <a:off x="0" y="1529750"/>
            <a:ext cx="11793641" cy="5334570"/>
          </a:xfrm>
          <a:prstGeom prst="rect">
            <a:avLst/>
          </a:prstGeom>
          <a:noFill/>
          <a:ln w="9525">
            <a:noFill/>
          </a:ln>
        </p:spPr>
      </p:pic>
      <p:pic>
        <p:nvPicPr>
          <p:cNvPr id="46083" name="Picture 3"/>
          <p:cNvPicPr>
            <a:picLocks noChangeAspect="1"/>
          </p:cNvPicPr>
          <p:nvPr/>
        </p:nvPicPr>
        <p:blipFill>
          <a:blip r:embed="rId2"/>
          <a:stretch>
            <a:fillRect/>
          </a:stretch>
        </p:blipFill>
        <p:spPr>
          <a:xfrm>
            <a:off x="3967" y="1529750"/>
            <a:ext cx="11789673" cy="5334570"/>
          </a:xfrm>
          <a:prstGeom prst="rect">
            <a:avLst/>
          </a:prstGeom>
          <a:noFill/>
          <a:ln w="9525">
            <a:noFill/>
          </a:ln>
        </p:spPr>
      </p:pic>
      <p:pic>
        <p:nvPicPr>
          <p:cNvPr id="46084" name="Picture 4"/>
          <p:cNvPicPr>
            <a:picLocks noChangeAspect="1"/>
          </p:cNvPicPr>
          <p:nvPr/>
        </p:nvPicPr>
        <p:blipFill>
          <a:blip r:embed="rId3"/>
          <a:stretch>
            <a:fillRect/>
          </a:stretch>
        </p:blipFill>
        <p:spPr>
          <a:xfrm>
            <a:off x="371378" y="1529750"/>
            <a:ext cx="11820622" cy="5327358"/>
          </a:xfrm>
          <a:prstGeom prst="rect">
            <a:avLst/>
          </a:prstGeom>
          <a:noFill/>
          <a:ln w="9525">
            <a:noFill/>
          </a:ln>
        </p:spPr>
      </p:pic>
      <p:pic>
        <p:nvPicPr>
          <p:cNvPr id="46085" name="Picture 5"/>
          <p:cNvPicPr>
            <a:picLocks noChangeAspect="1"/>
          </p:cNvPicPr>
          <p:nvPr/>
        </p:nvPicPr>
        <p:blipFill>
          <a:blip r:embed="rId4"/>
          <a:stretch>
            <a:fillRect/>
          </a:stretch>
        </p:blipFill>
        <p:spPr>
          <a:xfrm>
            <a:off x="371378" y="1529751"/>
            <a:ext cx="11714286" cy="5158725"/>
          </a:xfrm>
          <a:prstGeom prst="rect">
            <a:avLst/>
          </a:prstGeom>
          <a:noFill/>
          <a:ln w="9525">
            <a:noFill/>
          </a:ln>
        </p:spPr>
      </p:pic>
      <p:sp>
        <p:nvSpPr>
          <p:cNvPr id="46086"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87"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1"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2"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3"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4"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095"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6096" name="组合 10"/>
          <p:cNvGrpSpPr/>
          <p:nvPr/>
        </p:nvGrpSpPr>
        <p:grpSpPr>
          <a:xfrm>
            <a:off x="1062082" y="235657"/>
            <a:ext cx="4872356" cy="557068"/>
            <a:chOff x="0" y="0"/>
            <a:chExt cx="7190004" cy="557153"/>
          </a:xfrm>
        </p:grpSpPr>
        <p:sp>
          <p:nvSpPr>
            <p:cNvPr id="46097"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6098"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46100" name="TextBox 38"/>
          <p:cNvSpPr txBox="1"/>
          <p:nvPr/>
        </p:nvSpPr>
        <p:spPr>
          <a:xfrm>
            <a:off x="1522338" y="33088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全部文献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16" fill="hold" nodeType="clickEffect">
                                  <p:stCondLst>
                                    <p:cond delay="0"/>
                                  </p:stCondLst>
                                  <p:childTnLst>
                                    <p:anim calcmode="lin" valueType="num">
                                      <p:cBhvr>
                                        <p:cTn id="6" dur="500"/>
                                        <p:tgtEl>
                                          <p:spTgt spid="46085"/>
                                        </p:tgtEl>
                                        <p:attrNameLst>
                                          <p:attrName>ppt_w</p:attrName>
                                        </p:attrNameLst>
                                      </p:cBhvr>
                                      <p:tavLst>
                                        <p:tav tm="0">
                                          <p:val>
                                            <p:strVal val="ppt_w"/>
                                          </p:val>
                                        </p:tav>
                                        <p:tav tm="100000">
                                          <p:val>
                                            <p:fltVal val="0"/>
                                          </p:val>
                                        </p:tav>
                                      </p:tavLst>
                                    </p:anim>
                                    <p:anim calcmode="lin" valueType="num">
                                      <p:cBhvr>
                                        <p:cTn id="7" dur="500"/>
                                        <p:tgtEl>
                                          <p:spTgt spid="46085"/>
                                        </p:tgtEl>
                                        <p:attrNameLst>
                                          <p:attrName>ppt_h</p:attrName>
                                        </p:attrNameLst>
                                      </p:cBhvr>
                                      <p:tavLst>
                                        <p:tav tm="0">
                                          <p:val>
                                            <p:strVal val="ppt_h"/>
                                          </p:val>
                                        </p:tav>
                                        <p:tav tm="100000">
                                          <p:val>
                                            <p:fltVal val="0"/>
                                          </p:val>
                                        </p:tav>
                                      </p:tavLst>
                                    </p:anim>
                                    <p:animEffect transition="out" filter="fade">
                                      <p:cBhvr>
                                        <p:cTn id="8" dur="500"/>
                                        <p:tgtEl>
                                          <p:spTgt spid="46085"/>
                                        </p:tgtEl>
                                      </p:cBhvr>
                                    </p:animEffect>
                                    <p:set>
                                      <p:cBhvr>
                                        <p:cTn id="9" dur="1" fill="hold">
                                          <p:stCondLst>
                                            <p:cond delay="499"/>
                                          </p:stCondLst>
                                        </p:cTn>
                                        <p:tgtEl>
                                          <p:spTgt spid="4608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 calcmode="lin" valueType="num">
                                      <p:cBhvr>
                                        <p:cTn id="14" dur="500" fill="hold"/>
                                        <p:tgtEl>
                                          <p:spTgt spid="46082"/>
                                        </p:tgtEl>
                                        <p:attrNameLst>
                                          <p:attrName>ppt_w</p:attrName>
                                        </p:attrNameLst>
                                      </p:cBhvr>
                                      <p:tavLst>
                                        <p:tav tm="0">
                                          <p:val>
                                            <p:fltVal val="0"/>
                                          </p:val>
                                        </p:tav>
                                        <p:tav tm="100000">
                                          <p:val>
                                            <p:strVal val="#ppt_w"/>
                                          </p:val>
                                        </p:tav>
                                      </p:tavLst>
                                    </p:anim>
                                    <p:anim calcmode="lin" valueType="num">
                                      <p:cBhvr>
                                        <p:cTn id="15" dur="500" fill="hold"/>
                                        <p:tgtEl>
                                          <p:spTgt spid="46082"/>
                                        </p:tgtEl>
                                        <p:attrNameLst>
                                          <p:attrName>ppt_h</p:attrName>
                                        </p:attrNameLst>
                                      </p:cBhvr>
                                      <p:tavLst>
                                        <p:tav tm="0">
                                          <p:val>
                                            <p:fltVal val="0"/>
                                          </p:val>
                                        </p:tav>
                                        <p:tav tm="100000">
                                          <p:val>
                                            <p:strVal val="#ppt_h"/>
                                          </p:val>
                                        </p:tav>
                                      </p:tavLst>
                                    </p:anim>
                                    <p:animEffect transition="in" filter="fade">
                                      <p:cBhvr>
                                        <p:cTn id="16" dur="500"/>
                                        <p:tgtEl>
                                          <p:spTgt spid="4608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16" fill="hold" nodeType="clickEffect">
                                  <p:stCondLst>
                                    <p:cond delay="0"/>
                                  </p:stCondLst>
                                  <p:childTnLst>
                                    <p:anim calcmode="lin" valueType="num">
                                      <p:cBhvr>
                                        <p:cTn id="20" dur="500"/>
                                        <p:tgtEl>
                                          <p:spTgt spid="46082"/>
                                        </p:tgtEl>
                                        <p:attrNameLst>
                                          <p:attrName>ppt_w</p:attrName>
                                        </p:attrNameLst>
                                      </p:cBhvr>
                                      <p:tavLst>
                                        <p:tav tm="0">
                                          <p:val>
                                            <p:strVal val="ppt_w"/>
                                          </p:val>
                                        </p:tav>
                                        <p:tav tm="100000">
                                          <p:val>
                                            <p:fltVal val="0"/>
                                          </p:val>
                                        </p:tav>
                                      </p:tavLst>
                                    </p:anim>
                                    <p:anim calcmode="lin" valueType="num">
                                      <p:cBhvr>
                                        <p:cTn id="21" dur="500"/>
                                        <p:tgtEl>
                                          <p:spTgt spid="46082"/>
                                        </p:tgtEl>
                                        <p:attrNameLst>
                                          <p:attrName>ppt_h</p:attrName>
                                        </p:attrNameLst>
                                      </p:cBhvr>
                                      <p:tavLst>
                                        <p:tav tm="0">
                                          <p:val>
                                            <p:strVal val="ppt_h"/>
                                          </p:val>
                                        </p:tav>
                                        <p:tav tm="100000">
                                          <p:val>
                                            <p:fltVal val="0"/>
                                          </p:val>
                                        </p:tav>
                                      </p:tavLst>
                                    </p:anim>
                                    <p:animEffect transition="out" filter="fade">
                                      <p:cBhvr>
                                        <p:cTn id="22" dur="500"/>
                                        <p:tgtEl>
                                          <p:spTgt spid="46082"/>
                                        </p:tgtEl>
                                      </p:cBhvr>
                                    </p:animEffect>
                                    <p:set>
                                      <p:cBhvr>
                                        <p:cTn id="23" dur="1" fill="hold">
                                          <p:stCondLst>
                                            <p:cond delay="499"/>
                                          </p:stCondLst>
                                        </p:cTn>
                                        <p:tgtEl>
                                          <p:spTgt spid="4608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6083"/>
                                        </p:tgtEl>
                                        <p:attrNameLst>
                                          <p:attrName>style.visibility</p:attrName>
                                        </p:attrNameLst>
                                      </p:cBhvr>
                                      <p:to>
                                        <p:strVal val="visible"/>
                                      </p:to>
                                    </p:set>
                                    <p:anim calcmode="lin" valueType="num">
                                      <p:cBhvr>
                                        <p:cTn id="28" dur="500" fill="hold"/>
                                        <p:tgtEl>
                                          <p:spTgt spid="46083"/>
                                        </p:tgtEl>
                                        <p:attrNameLst>
                                          <p:attrName>ppt_w</p:attrName>
                                        </p:attrNameLst>
                                      </p:cBhvr>
                                      <p:tavLst>
                                        <p:tav tm="0">
                                          <p:val>
                                            <p:fltVal val="0"/>
                                          </p:val>
                                        </p:tav>
                                        <p:tav tm="100000">
                                          <p:val>
                                            <p:strVal val="#ppt_w"/>
                                          </p:val>
                                        </p:tav>
                                      </p:tavLst>
                                    </p:anim>
                                    <p:anim calcmode="lin" valueType="num">
                                      <p:cBhvr>
                                        <p:cTn id="29" dur="500" fill="hold"/>
                                        <p:tgtEl>
                                          <p:spTgt spid="46083"/>
                                        </p:tgtEl>
                                        <p:attrNameLst>
                                          <p:attrName>ppt_h</p:attrName>
                                        </p:attrNameLst>
                                      </p:cBhvr>
                                      <p:tavLst>
                                        <p:tav tm="0">
                                          <p:val>
                                            <p:fltVal val="0"/>
                                          </p:val>
                                        </p:tav>
                                        <p:tav tm="100000">
                                          <p:val>
                                            <p:strVal val="#ppt_h"/>
                                          </p:val>
                                        </p:tav>
                                      </p:tavLst>
                                    </p:anim>
                                    <p:animEffect transition="in" filter="fade">
                                      <p:cBhvr>
                                        <p:cTn id="30" dur="500"/>
                                        <p:tgtEl>
                                          <p:spTgt spid="4608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16" fill="hold" nodeType="clickEffect">
                                  <p:stCondLst>
                                    <p:cond delay="0"/>
                                  </p:stCondLst>
                                  <p:childTnLst>
                                    <p:anim calcmode="lin" valueType="num">
                                      <p:cBhvr>
                                        <p:cTn id="34" dur="500"/>
                                        <p:tgtEl>
                                          <p:spTgt spid="46083"/>
                                        </p:tgtEl>
                                        <p:attrNameLst>
                                          <p:attrName>ppt_w</p:attrName>
                                        </p:attrNameLst>
                                      </p:cBhvr>
                                      <p:tavLst>
                                        <p:tav tm="0">
                                          <p:val>
                                            <p:strVal val="ppt_w"/>
                                          </p:val>
                                        </p:tav>
                                        <p:tav tm="100000">
                                          <p:val>
                                            <p:fltVal val="0"/>
                                          </p:val>
                                        </p:tav>
                                      </p:tavLst>
                                    </p:anim>
                                    <p:anim calcmode="lin" valueType="num">
                                      <p:cBhvr>
                                        <p:cTn id="35" dur="500"/>
                                        <p:tgtEl>
                                          <p:spTgt spid="46083"/>
                                        </p:tgtEl>
                                        <p:attrNameLst>
                                          <p:attrName>ppt_h</p:attrName>
                                        </p:attrNameLst>
                                      </p:cBhvr>
                                      <p:tavLst>
                                        <p:tav tm="0">
                                          <p:val>
                                            <p:strVal val="ppt_h"/>
                                          </p:val>
                                        </p:tav>
                                        <p:tav tm="100000">
                                          <p:val>
                                            <p:fltVal val="0"/>
                                          </p:val>
                                        </p:tav>
                                      </p:tavLst>
                                    </p:anim>
                                    <p:animEffect transition="out" filter="fade">
                                      <p:cBhvr>
                                        <p:cTn id="36" dur="500"/>
                                        <p:tgtEl>
                                          <p:spTgt spid="46083"/>
                                        </p:tgtEl>
                                      </p:cBhvr>
                                    </p:animEffect>
                                    <p:set>
                                      <p:cBhvr>
                                        <p:cTn id="37" dur="1" fill="hold">
                                          <p:stCondLst>
                                            <p:cond delay="499"/>
                                          </p:stCondLst>
                                        </p:cTn>
                                        <p:tgtEl>
                                          <p:spTgt spid="4608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6084"/>
                                        </p:tgtEl>
                                        <p:attrNameLst>
                                          <p:attrName>style.visibility</p:attrName>
                                        </p:attrNameLst>
                                      </p:cBhvr>
                                      <p:to>
                                        <p:strVal val="visible"/>
                                      </p:to>
                                    </p:set>
                                    <p:anim calcmode="lin" valueType="num">
                                      <p:cBhvr>
                                        <p:cTn id="42" dur="500" fill="hold"/>
                                        <p:tgtEl>
                                          <p:spTgt spid="46084"/>
                                        </p:tgtEl>
                                        <p:attrNameLst>
                                          <p:attrName>ppt_w</p:attrName>
                                        </p:attrNameLst>
                                      </p:cBhvr>
                                      <p:tavLst>
                                        <p:tav tm="0">
                                          <p:val>
                                            <p:fltVal val="0"/>
                                          </p:val>
                                        </p:tav>
                                        <p:tav tm="100000">
                                          <p:val>
                                            <p:strVal val="#ppt_w"/>
                                          </p:val>
                                        </p:tav>
                                      </p:tavLst>
                                    </p:anim>
                                    <p:anim calcmode="lin" valueType="num">
                                      <p:cBhvr>
                                        <p:cTn id="43" dur="500" fill="hold"/>
                                        <p:tgtEl>
                                          <p:spTgt spid="46084"/>
                                        </p:tgtEl>
                                        <p:attrNameLst>
                                          <p:attrName>ppt_h</p:attrName>
                                        </p:attrNameLst>
                                      </p:cBhvr>
                                      <p:tavLst>
                                        <p:tav tm="0">
                                          <p:val>
                                            <p:fltVal val="0"/>
                                          </p:val>
                                        </p:tav>
                                        <p:tav tm="100000">
                                          <p:val>
                                            <p:strVal val="#ppt_h"/>
                                          </p:val>
                                        </p:tav>
                                      </p:tavLst>
                                    </p:anim>
                                    <p:animEffect transition="in" filter="fade">
                                      <p:cBhvr>
                                        <p:cTn id="44"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1"/>
          <a:stretch>
            <a:fillRect/>
          </a:stretch>
        </p:blipFill>
        <p:spPr>
          <a:xfrm>
            <a:off x="73429" y="1184859"/>
            <a:ext cx="12055088" cy="5672248"/>
          </a:xfrm>
          <a:prstGeom prst="rect">
            <a:avLst/>
          </a:prstGeom>
          <a:noFill/>
          <a:ln w="9525">
            <a:noFill/>
          </a:ln>
        </p:spPr>
      </p:pic>
      <p:pic>
        <p:nvPicPr>
          <p:cNvPr id="47107" name="Picture 3"/>
          <p:cNvPicPr>
            <a:picLocks noChangeAspect="1"/>
          </p:cNvPicPr>
          <p:nvPr/>
        </p:nvPicPr>
        <p:blipFill>
          <a:blip r:embed="rId2"/>
          <a:stretch>
            <a:fillRect/>
          </a:stretch>
        </p:blipFill>
        <p:spPr>
          <a:xfrm>
            <a:off x="3485242" y="4346336"/>
            <a:ext cx="1199838" cy="714189"/>
          </a:xfrm>
          <a:prstGeom prst="rect">
            <a:avLst/>
          </a:prstGeom>
          <a:noFill/>
          <a:ln w="9525">
            <a:noFill/>
          </a:ln>
        </p:spPr>
      </p:pic>
      <p:sp>
        <p:nvSpPr>
          <p:cNvPr id="47108" name="矩形 8"/>
          <p:cNvSpPr/>
          <p:nvPr/>
        </p:nvSpPr>
        <p:spPr>
          <a:xfrm>
            <a:off x="9276522" y="5485864"/>
            <a:ext cx="2851994" cy="1371243"/>
          </a:xfrm>
          <a:prstGeom prst="rect">
            <a:avLst/>
          </a:prstGeom>
          <a:noFill/>
          <a:ln w="28575" cap="flat" cmpd="sng">
            <a:solidFill>
              <a:srgbClr val="FF66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47109" name="矩形 8"/>
          <p:cNvSpPr/>
          <p:nvPr/>
        </p:nvSpPr>
        <p:spPr>
          <a:xfrm>
            <a:off x="3531268" y="4808972"/>
            <a:ext cx="1199838" cy="251553"/>
          </a:xfrm>
          <a:prstGeom prst="rect">
            <a:avLst/>
          </a:prstGeom>
          <a:noFill/>
          <a:ln w="25400" cap="flat" cmpd="sng">
            <a:solidFill>
              <a:srgbClr val="FF66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47110"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1"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5"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6"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7"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8"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119"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7120" name="组合 10"/>
          <p:cNvGrpSpPr/>
          <p:nvPr/>
        </p:nvGrpSpPr>
        <p:grpSpPr>
          <a:xfrm>
            <a:off x="1168762" y="235657"/>
            <a:ext cx="4872356" cy="557068"/>
            <a:chOff x="0" y="0"/>
            <a:chExt cx="7190004" cy="557153"/>
          </a:xfrm>
        </p:grpSpPr>
        <p:sp>
          <p:nvSpPr>
            <p:cNvPr id="47121"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7122"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47124" name="TextBox 37"/>
          <p:cNvSpPr txBox="1"/>
          <p:nvPr/>
        </p:nvSpPr>
        <p:spPr>
          <a:xfrm>
            <a:off x="1629018" y="33088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选取文献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diamond(in)">
                                      <p:cBhvr>
                                        <p:cTn id="7" dur="5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wipe(up)">
                                      <p:cBhvr>
                                        <p:cTn id="12" dur="500"/>
                                        <p:tgtEl>
                                          <p:spTgt spid="4710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7109"/>
                                        </p:tgtEl>
                                        <p:attrNameLst>
                                          <p:attrName>style.visibility</p:attrName>
                                        </p:attrNameLst>
                                      </p:cBhvr>
                                      <p:to>
                                        <p:strVal val="visible"/>
                                      </p:to>
                                    </p:set>
                                    <p:animEffect transition="in" filter="diamond(in)">
                                      <p:cBhvr>
                                        <p:cTn id="17" dur="500"/>
                                        <p:tgtEl>
                                          <p:spTgt spid="47109"/>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grpId="2" nodeType="clickEffect">
                                  <p:stCondLst>
                                    <p:cond delay="0"/>
                                  </p:stCondLst>
                                  <p:childTnLst>
                                    <p:animClr clrSpc="hsl" dir="cw">
                                      <p:cBhvr override="childStyle">
                                        <p:cTn id="21" dur="500" fill="hold"/>
                                        <p:tgtEl>
                                          <p:spTgt spid="47109"/>
                                        </p:tgtEl>
                                        <p:attrNameLst>
                                          <p:attrName>style.color</p:attrName>
                                        </p:attrNameLst>
                                      </p:cBhvr>
                                      <p:by>
                                        <p:hsl h="0" s="-12549" l="-25098"/>
                                      </p:by>
                                    </p:animClr>
                                    <p:animClr clrSpc="hsl" dir="cw">
                                      <p:cBhvr>
                                        <p:cTn id="22" dur="500" fill="hold"/>
                                        <p:tgtEl>
                                          <p:spTgt spid="47109"/>
                                        </p:tgtEl>
                                        <p:attrNameLst>
                                          <p:attrName>fillcolor</p:attrName>
                                        </p:attrNameLst>
                                      </p:cBhvr>
                                      <p:by>
                                        <p:hsl h="0" s="-12549" l="-25098"/>
                                      </p:by>
                                    </p:animClr>
                                    <p:animClr clrSpc="hsl" dir="cw">
                                      <p:cBhvr>
                                        <p:cTn id="23" dur="500" fill="hold"/>
                                        <p:tgtEl>
                                          <p:spTgt spid="47109"/>
                                        </p:tgtEl>
                                        <p:attrNameLst>
                                          <p:attrName>stroke.color</p:attrName>
                                        </p:attrNameLst>
                                      </p:cBhvr>
                                      <p:by>
                                        <p:hsl h="0" s="-12549" l="-25098"/>
                                      </p:by>
                                    </p:animClr>
                                    <p:set>
                                      <p:cBhvr>
                                        <p:cTn id="24" dur="500" fill="hold"/>
                                        <p:tgtEl>
                                          <p:spTgt spid="47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ldLvl="0" animBg="1"/>
      <p:bldP spid="47109" grpId="0" bldLvl="0" animBg="1"/>
      <p:bldP spid="47109" grpId="1" bldLvl="0"/>
      <p:bldP spid="47109" grpId="2"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1"/>
          <a:stretch>
            <a:fillRect/>
          </a:stretch>
        </p:blipFill>
        <p:spPr>
          <a:xfrm>
            <a:off x="2037187" y="1535606"/>
            <a:ext cx="9918968" cy="1523603"/>
          </a:xfrm>
          <a:prstGeom prst="rect">
            <a:avLst/>
          </a:prstGeom>
          <a:noFill/>
          <a:ln w="19050" cap="flat" cmpd="sng">
            <a:solidFill>
              <a:srgbClr val="FF6600"/>
            </a:solidFill>
            <a:prstDash val="solid"/>
            <a:miter/>
            <a:headEnd type="none" w="med" len="med"/>
            <a:tailEnd type="none" w="med" len="med"/>
          </a:ln>
        </p:spPr>
      </p:pic>
      <p:sp>
        <p:nvSpPr>
          <p:cNvPr id="48131" name="Text Box 3"/>
          <p:cNvSpPr txBox="1"/>
          <p:nvPr/>
        </p:nvSpPr>
        <p:spPr>
          <a:xfrm>
            <a:off x="2190180" y="3616276"/>
            <a:ext cx="7497398" cy="548640"/>
          </a:xfrm>
          <a:prstGeom prst="rect">
            <a:avLst/>
          </a:prstGeom>
          <a:noFill/>
          <a:ln w="9525">
            <a:noFill/>
          </a:ln>
        </p:spPr>
        <p:txBody>
          <a:bodyPr>
            <a:spAutoFit/>
          </a:bodyPr>
          <a:lstStyle/>
          <a:p>
            <a:pPr lvl="0" eaLnBrk="1" hangingPunct="1"/>
            <a:r>
              <a:rPr lang="zh-CN" altLang="en-US" sz="2800" dirty="0">
                <a:solidFill>
                  <a:schemeClr val="hlink"/>
                </a:solidFill>
                <a:latin typeface="Arial" panose="020B0604020202020204" pitchFamily="34" charset="0"/>
                <a:ea typeface="微软雅黑" panose="020B0503020204020204" pitchFamily="34" charset="-122"/>
              </a:rPr>
              <a:t>从这些指标中我们得到了什么？</a:t>
            </a:r>
            <a:endParaRPr lang="zh-CN" altLang="en-US" sz="2800" dirty="0">
              <a:solidFill>
                <a:schemeClr val="hlink"/>
              </a:solidFill>
              <a:latin typeface="Arial" panose="020B0604020202020204" pitchFamily="34" charset="0"/>
              <a:ea typeface="微软雅黑" panose="020B0503020204020204" pitchFamily="34" charset="-122"/>
            </a:endParaRPr>
          </a:p>
        </p:txBody>
      </p:sp>
      <p:sp>
        <p:nvSpPr>
          <p:cNvPr id="48132" name="Text Box 4"/>
          <p:cNvSpPr txBox="1"/>
          <p:nvPr/>
        </p:nvSpPr>
        <p:spPr>
          <a:xfrm>
            <a:off x="2634564" y="4133666"/>
            <a:ext cx="7392650" cy="1325880"/>
          </a:xfrm>
          <a:prstGeom prst="rect">
            <a:avLst/>
          </a:prstGeom>
          <a:noFill/>
          <a:ln w="9525">
            <a:noFill/>
          </a:ln>
        </p:spPr>
        <p:txBody>
          <a:bodyPr>
            <a:spAutoFit/>
          </a:bodyPr>
          <a:lstStyle/>
          <a:p>
            <a:pPr lvl="0" eaLnBrk="1" hangingPunct="1">
              <a:lnSpc>
                <a:spcPct val="150000"/>
              </a:lnSpc>
            </a:pPr>
            <a:r>
              <a:rPr lang="zh-CN" altLang="en-US" dirty="0">
                <a:latin typeface="Arial" panose="020B0604020202020204" pitchFamily="34" charset="0"/>
                <a:ea typeface="宋体" panose="02010600030101010101" pitchFamily="2" charset="-122"/>
              </a:rPr>
              <a:t>    </a:t>
            </a:r>
            <a:r>
              <a:rPr lang="zh-CN" altLang="en-US" dirty="0">
                <a:solidFill>
                  <a:schemeClr val="folHlink"/>
                </a:solidFill>
                <a:latin typeface="Arial" panose="020B0604020202020204" pitchFamily="34" charset="0"/>
                <a:ea typeface="微软雅黑" panose="020B0503020204020204" pitchFamily="34" charset="-122"/>
              </a:rPr>
              <a:t>总被引数、篇均被引数远远大于总参考数、篇均参考数，说明数据挖掘在图书馆中的应用越来越受到众多学者的认可，有越来越多的学者在这方面进行研究以及把相关的技术应用到图书馆中。</a:t>
            </a:r>
            <a:endParaRPr lang="zh-CN" altLang="en-US" dirty="0">
              <a:solidFill>
                <a:schemeClr val="folHlink"/>
              </a:solidFill>
              <a:latin typeface="Arial" panose="020B0604020202020204" pitchFamily="34" charset="0"/>
              <a:ea typeface="微软雅黑" panose="020B0503020204020204" pitchFamily="34" charset="-122"/>
            </a:endParaRPr>
          </a:p>
        </p:txBody>
      </p:sp>
      <p:sp>
        <p:nvSpPr>
          <p:cNvPr id="48133" name="Text Box 5"/>
          <p:cNvSpPr txBox="1"/>
          <p:nvPr/>
        </p:nvSpPr>
        <p:spPr>
          <a:xfrm>
            <a:off x="5859524" y="5596960"/>
            <a:ext cx="4937427" cy="417830"/>
          </a:xfrm>
          <a:prstGeom prst="rect">
            <a:avLst/>
          </a:prstGeom>
          <a:noFill/>
          <a:ln w="9525">
            <a:noFill/>
          </a:ln>
        </p:spPr>
        <p:txBody>
          <a:bodyPr>
            <a:spAutoFit/>
          </a:bodyPr>
          <a:lstStyle/>
          <a:p>
            <a:pPr lvl="0" eaLnBrk="1" hangingPunct="1"/>
            <a:r>
              <a:rPr lang="zh-CN" altLang="en-US" sz="2000" dirty="0">
                <a:solidFill>
                  <a:schemeClr val="hlink"/>
                </a:solidFill>
                <a:latin typeface="Arial" panose="020B0604020202020204" pitchFamily="34" charset="0"/>
                <a:ea typeface="微软雅黑" panose="020B0503020204020204" pitchFamily="34" charset="-122"/>
              </a:rPr>
              <a:t>数据挖掘具体到底应用在哪些方面呢？</a:t>
            </a:r>
            <a:endParaRPr lang="zh-CN" altLang="en-US" sz="2000" dirty="0">
              <a:solidFill>
                <a:schemeClr val="hlink"/>
              </a:solidFill>
              <a:latin typeface="Arial" panose="020B0604020202020204" pitchFamily="34" charset="0"/>
              <a:ea typeface="微软雅黑" panose="020B0503020204020204" pitchFamily="34" charset="-122"/>
            </a:endParaRPr>
          </a:p>
        </p:txBody>
      </p:sp>
      <p:pic>
        <p:nvPicPr>
          <p:cNvPr id="48134" name="Picture 6"/>
          <p:cNvPicPr>
            <a:picLocks noChangeAspect="1"/>
          </p:cNvPicPr>
          <p:nvPr/>
        </p:nvPicPr>
        <p:blipFill>
          <a:blip r:embed="rId2"/>
          <a:stretch>
            <a:fillRect/>
          </a:stretch>
        </p:blipFill>
        <p:spPr>
          <a:xfrm>
            <a:off x="2037187" y="3624370"/>
            <a:ext cx="9918968" cy="3045620"/>
          </a:xfrm>
          <a:prstGeom prst="rect">
            <a:avLst/>
          </a:prstGeom>
          <a:noFill/>
          <a:ln w="12700" cap="flat" cmpd="sng">
            <a:solidFill>
              <a:srgbClr val="FF6600"/>
            </a:solidFill>
            <a:prstDash val="solid"/>
            <a:miter/>
            <a:headEnd type="none" w="med" len="med"/>
            <a:tailEnd type="none" w="med" len="med"/>
          </a:ln>
        </p:spPr>
      </p:pic>
      <p:grpSp>
        <p:nvGrpSpPr>
          <p:cNvPr id="48135" name="Group 7"/>
          <p:cNvGrpSpPr/>
          <p:nvPr/>
        </p:nvGrpSpPr>
        <p:grpSpPr>
          <a:xfrm>
            <a:off x="-239650" y="1357852"/>
            <a:ext cx="1988619" cy="4438129"/>
            <a:chOff x="0" y="0"/>
            <a:chExt cx="3168" cy="6991"/>
          </a:xfrm>
        </p:grpSpPr>
        <p:sp>
          <p:nvSpPr>
            <p:cNvPr id="48136" name="矩形 1"/>
            <p:cNvSpPr/>
            <p:nvPr/>
          </p:nvSpPr>
          <p:spPr>
            <a:xfrm>
              <a:off x="377" y="0"/>
              <a:ext cx="2679" cy="6991"/>
            </a:xfrm>
            <a:prstGeom prst="rect">
              <a:avLst/>
            </a:prstGeom>
            <a:solidFill>
              <a:srgbClr val="F9F9F9"/>
            </a:solidFill>
            <a:ln w="9525" cap="flat" cmpd="sng">
              <a:solidFill>
                <a:srgbClr val="E2E2E2"/>
              </a:solidFill>
              <a:prstDash val="solid"/>
              <a:miter/>
              <a:headEnd type="none" w="med" len="med"/>
              <a:tailEnd type="none" w="med" len="med"/>
            </a:ln>
          </p:spPr>
          <p:txBody>
            <a:bodyPr anchor="ctr"/>
            <a:lstStyle/>
            <a:p>
              <a:pPr lvl="0" algn="ctr" eaLnBrk="1" hangingPunct="1"/>
              <a:r>
                <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8137" name="组合 6"/>
            <p:cNvGrpSpPr/>
            <p:nvPr/>
          </p:nvGrpSpPr>
          <p:grpSpPr>
            <a:xfrm>
              <a:off x="0" y="531"/>
              <a:ext cx="3168" cy="6161"/>
              <a:chOff x="0" y="0"/>
              <a:chExt cx="2016224" cy="3911451"/>
            </a:xfrm>
          </p:grpSpPr>
          <p:sp>
            <p:nvSpPr>
              <p:cNvPr id="48138" name="TextBox 36">
                <a:hlinkClick r:id="rId3" action="ppaction://hlinksldjump"/>
              </p:cNvPr>
              <p:cNvSpPr/>
              <p:nvPr/>
            </p:nvSpPr>
            <p:spPr>
              <a:xfrm>
                <a:off x="660742" y="46297"/>
                <a:ext cx="1355482" cy="417850"/>
              </a:xfrm>
              <a:prstGeom prst="rect">
                <a:avLst/>
              </a:prstGeom>
              <a:noFill/>
              <a:ln w="9525">
                <a:noFill/>
              </a:ln>
            </p:spPr>
            <p:txBody>
              <a:bodyPr>
                <a:spAutoFit/>
              </a:bodyPr>
              <a:lstStyle/>
              <a:p>
                <a:pPr lvl="0" eaLnBrk="1" hangingPunct="1"/>
                <a:r>
                  <a:rPr lang="zh-CN" altLang="en-US" sz="2000" dirty="0">
                    <a:solidFill>
                      <a:schemeClr val="hlink"/>
                    </a:solidFill>
                    <a:latin typeface="微软雅黑" panose="020B0503020204020204" pitchFamily="34" charset="-122"/>
                    <a:ea typeface="微软雅黑" panose="020B0503020204020204" pitchFamily="34" charset="-122"/>
                    <a:sym typeface="宋体" panose="02010600030101010101" pitchFamily="2" charset="-122"/>
                  </a:rPr>
                  <a:t>总体趋势</a:t>
                </a:r>
                <a:endParaRPr lang="zh-CN" altLang="en-US" sz="2000" dirty="0">
                  <a:solidFill>
                    <a:schemeClr val="hlin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139" name="矩形 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8140" name="TextBox 35"/>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01</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grpSp>
            <p:nvGrpSpPr>
              <p:cNvPr id="48141" name="组合 10"/>
              <p:cNvGrpSpPr/>
              <p:nvPr/>
            </p:nvGrpSpPr>
            <p:grpSpPr>
              <a:xfrm>
                <a:off x="0" y="676875"/>
                <a:ext cx="2016224" cy="3234576"/>
                <a:chOff x="0" y="0"/>
                <a:chExt cx="2016224" cy="3234576"/>
              </a:xfrm>
            </p:grpSpPr>
            <p:grpSp>
              <p:nvGrpSpPr>
                <p:cNvPr id="48142" name="组合 11"/>
                <p:cNvGrpSpPr/>
                <p:nvPr/>
              </p:nvGrpSpPr>
              <p:grpSpPr>
                <a:xfrm>
                  <a:off x="0" y="0"/>
                  <a:ext cx="2016224" cy="527075"/>
                  <a:chOff x="0" y="0"/>
                  <a:chExt cx="2016224" cy="527075"/>
                </a:xfrm>
              </p:grpSpPr>
              <p:sp>
                <p:nvSpPr>
                  <p:cNvPr id="48143" name="矩形 2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8144" name="TextBox 56"/>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02</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8145" name="TextBox 57">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文献互引</a:t>
                    </a:r>
                    <a:endParaRPr lang="zh-CN" altLang="en-US" dirty="0">
                      <a:latin typeface="Arial" panose="020B0604020202020204" pitchFamily="34" charset="0"/>
                      <a:ea typeface="宋体" panose="02010600030101010101" pitchFamily="2" charset="-122"/>
                    </a:endParaRPr>
                  </a:p>
                </p:txBody>
              </p:sp>
            </p:grpSp>
            <p:grpSp>
              <p:nvGrpSpPr>
                <p:cNvPr id="48146" name="组合 12"/>
                <p:cNvGrpSpPr/>
                <p:nvPr/>
              </p:nvGrpSpPr>
              <p:grpSpPr>
                <a:xfrm>
                  <a:off x="0" y="676875"/>
                  <a:ext cx="2016224" cy="527075"/>
                  <a:chOff x="0" y="0"/>
                  <a:chExt cx="2016224" cy="527075"/>
                </a:xfrm>
              </p:grpSpPr>
              <p:sp>
                <p:nvSpPr>
                  <p:cNvPr id="48147" name="矩形 25"/>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8148" name="TextBox 53"/>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03</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8149" name="TextBox 54">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文献集合</a:t>
                    </a:r>
                    <a:endParaRPr lang="zh-CN" altLang="en-US" dirty="0">
                      <a:latin typeface="Arial" panose="020B0604020202020204" pitchFamily="34" charset="0"/>
                      <a:ea typeface="宋体" panose="02010600030101010101" pitchFamily="2" charset="-122"/>
                    </a:endParaRPr>
                  </a:p>
                </p:txBody>
              </p:sp>
            </p:grpSp>
            <p:grpSp>
              <p:nvGrpSpPr>
                <p:cNvPr id="48150" name="组合 13"/>
                <p:cNvGrpSpPr/>
                <p:nvPr/>
              </p:nvGrpSpPr>
              <p:grpSpPr>
                <a:xfrm>
                  <a:off x="0" y="1353750"/>
                  <a:ext cx="2016224" cy="527075"/>
                  <a:chOff x="0" y="0"/>
                  <a:chExt cx="2016224" cy="527075"/>
                </a:xfrm>
              </p:grpSpPr>
              <p:sp>
                <p:nvSpPr>
                  <p:cNvPr id="48151" name="矩形 22"/>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8152" name="TextBox 50"/>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04</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8153" name="TextBox 51">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dirty="0">
                      <a:latin typeface="Arial" panose="020B0604020202020204" pitchFamily="34" charset="0"/>
                      <a:ea typeface="宋体" panose="02010600030101010101" pitchFamily="2" charset="-122"/>
                    </a:endParaRPr>
                  </a:p>
                </p:txBody>
              </p:sp>
            </p:grpSp>
            <p:grpSp>
              <p:nvGrpSpPr>
                <p:cNvPr id="48154" name="组合 14"/>
                <p:cNvGrpSpPr/>
                <p:nvPr/>
              </p:nvGrpSpPr>
              <p:grpSpPr>
                <a:xfrm>
                  <a:off x="0" y="2030625"/>
                  <a:ext cx="2016224" cy="527075"/>
                  <a:chOff x="0" y="0"/>
                  <a:chExt cx="2016224" cy="527075"/>
                </a:xfrm>
              </p:grpSpPr>
              <p:sp>
                <p:nvSpPr>
                  <p:cNvPr id="48155" name="矩形 19"/>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8156" name="TextBox 47"/>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05</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8157" name="TextBox 48">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作者合作</a:t>
                    </a:r>
                    <a:endParaRPr lang="zh-CN" altLang="en-US" dirty="0">
                      <a:latin typeface="Arial" panose="020B0604020202020204" pitchFamily="34" charset="0"/>
                      <a:ea typeface="宋体" panose="02010600030101010101" pitchFamily="2" charset="-122"/>
                    </a:endParaRPr>
                  </a:p>
                </p:txBody>
              </p:sp>
            </p:grpSp>
            <p:grpSp>
              <p:nvGrpSpPr>
                <p:cNvPr id="48158" name="组合 15"/>
                <p:cNvGrpSpPr/>
                <p:nvPr/>
              </p:nvGrpSpPr>
              <p:grpSpPr>
                <a:xfrm>
                  <a:off x="0" y="2707501"/>
                  <a:ext cx="2016224" cy="527075"/>
                  <a:chOff x="0" y="0"/>
                  <a:chExt cx="2016224" cy="527075"/>
                </a:xfrm>
              </p:grpSpPr>
              <p:sp>
                <p:nvSpPr>
                  <p:cNvPr id="48159" name="矩形 16"/>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8160" name="TextBox 44"/>
                  <p:cNvSpPr/>
                  <p:nvPr/>
                </p:nvSpPr>
                <p:spPr>
                  <a:xfrm>
                    <a:off x="0" y="0"/>
                    <a:ext cx="900120" cy="527075"/>
                  </a:xfrm>
                  <a:prstGeom prst="rect">
                    <a:avLst/>
                  </a:prstGeom>
                  <a:noFill/>
                  <a:ln w="9525">
                    <a:noFill/>
                  </a:ln>
                </p:spPr>
                <p:txBody>
                  <a:bodyPr>
                    <a:spAutoFit/>
                  </a:bodyPr>
                  <a:lstStyle/>
                  <a:p>
                    <a:pPr lvl="0" algn="ctr" eaLnBrk="1" hangingPunct="1"/>
                    <a:r>
                      <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rPr>
                      <a:t>06</a:t>
                    </a:r>
                    <a:endParaRPr lang="zh-CN" altLang="en-US" dirty="0">
                      <a:latin typeface="Arial" panose="020B0604020202020204" pitchFamily="34" charset="0"/>
                      <a:ea typeface="宋体" panose="02010600030101010101" pitchFamily="2" charset="-122"/>
                    </a:endParaRPr>
                  </a:p>
                </p:txBody>
              </p:sp>
              <p:sp>
                <p:nvSpPr>
                  <p:cNvPr id="48161" name="TextBox 45">
                    <a:hlinkClick r:id="rId3" action="ppaction://hlinksldjump"/>
                  </p:cNvPr>
                  <p:cNvSpPr/>
                  <p:nvPr/>
                </p:nvSpPr>
                <p:spPr>
                  <a:xfrm>
                    <a:off x="660742" y="46297"/>
                    <a:ext cx="1355482" cy="417850"/>
                  </a:xfrm>
                  <a:prstGeom prst="rect">
                    <a:avLst/>
                  </a:prstGeom>
                  <a:noFill/>
                  <a:ln w="9525">
                    <a:noFill/>
                  </a:ln>
                </p:spPr>
                <p:txBody>
                  <a:bodyPr>
                    <a:spAutoFit/>
                  </a:bodyPr>
                  <a:lstStyle/>
                  <a:p>
                    <a:pPr lvl="0" eaLnBrk="1" hangingPunct="1"/>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48162" name="Rectangle 34"/>
            <p:cNvSpPr/>
            <p:nvPr/>
          </p:nvSpPr>
          <p:spPr>
            <a:xfrm>
              <a:off x="1019" y="532"/>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8163" name="Rectangle 35"/>
            <p:cNvSpPr/>
            <p:nvPr/>
          </p:nvSpPr>
          <p:spPr>
            <a:xfrm>
              <a:off x="1019" y="1683"/>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8164" name="Rectangle 36"/>
            <p:cNvSpPr/>
            <p:nvPr/>
          </p:nvSpPr>
          <p:spPr>
            <a:xfrm>
              <a:off x="1019" y="2778"/>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8165" name="Rectangle 37"/>
            <p:cNvSpPr/>
            <p:nvPr/>
          </p:nvSpPr>
          <p:spPr>
            <a:xfrm>
              <a:off x="1019" y="4847"/>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8166" name="Rectangle 38"/>
            <p:cNvSpPr/>
            <p:nvPr/>
          </p:nvSpPr>
          <p:spPr>
            <a:xfrm>
              <a:off x="1019" y="3825"/>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8167" name="Rectangle 39"/>
            <p:cNvSpPr/>
            <p:nvPr/>
          </p:nvSpPr>
          <p:spPr>
            <a:xfrm>
              <a:off x="1019" y="5969"/>
              <a:ext cx="1740" cy="717"/>
            </a:xfrm>
            <a:prstGeom prst="rect">
              <a:avLst/>
            </a:prstGeom>
            <a:noFill/>
            <a:ln w="9525" cap="flat" cmpd="sng">
              <a:solidFill>
                <a:srgbClr val="C0C0C0"/>
              </a:solidFill>
              <a:prstDash val="solid"/>
              <a:miter/>
              <a:headEnd type="none" w="med" len="med"/>
              <a:tailEnd type="none" w="med" len="med"/>
            </a:ln>
          </p:spPr>
          <p:txBody>
            <a:bodyPr wrap="none" anchor="ctr"/>
            <a:lstStyle/>
            <a:p>
              <a:pPr lvl="0" algn="ctr"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各种分布</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8168"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69"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73"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74"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75"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76"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177"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178" name="组合 10"/>
          <p:cNvGrpSpPr/>
          <p:nvPr/>
        </p:nvGrpSpPr>
        <p:grpSpPr>
          <a:xfrm>
            <a:off x="1092562" y="285187"/>
            <a:ext cx="4872356" cy="557068"/>
            <a:chOff x="0" y="0"/>
            <a:chExt cx="7190004" cy="557153"/>
          </a:xfrm>
        </p:grpSpPr>
        <p:sp>
          <p:nvSpPr>
            <p:cNvPr id="48179"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48180"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48182" name="TextBox 71"/>
          <p:cNvSpPr txBox="1"/>
          <p:nvPr/>
        </p:nvSpPr>
        <p:spPr>
          <a:xfrm>
            <a:off x="1552818" y="3804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选取文献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8130"/>
                                        </p:tgtEl>
                                      </p:cBhvr>
                                      <p:by x="50000" y="100000"/>
                                    </p:animScale>
                                  </p:childTnLst>
                                </p:cTn>
                              </p:par>
                              <p:par>
                                <p:cTn id="7" presetID="35" presetClass="path" presetSubtype="0" accel="50000" decel="50000" fill="hold" nodeType="withEffect">
                                  <p:stCondLst>
                                    <p:cond delay="0"/>
                                  </p:stCondLst>
                                  <p:childTnLst>
                                    <p:animMotion origin="layout" path="M 0.000000 0.000000 L -0.227076 0.001019 " pathEditMode="relative" rAng="0" ptsTypes="">
                                      <p:cBhvr>
                                        <p:cTn id="8" dur="1000" fill="hold"/>
                                        <p:tgtEl>
                                          <p:spTgt spid="48130"/>
                                        </p:tgtEl>
                                        <p:attrNameLst>
                                          <p:attrName>ppt_x</p:attrName>
                                          <p:attrName>ppt_y</p:attrName>
                                        </p:attrNameLst>
                                      </p:cBhvr>
                                      <p:rCtr x="-8700" y="-1"/>
                                    </p:animMotion>
                                  </p:childTnLst>
                                </p:cTn>
                              </p:par>
                              <p:par>
                                <p:cTn id="9" presetID="6" presetClass="emph" presetSubtype="0" fill="hold" nodeType="withEffect">
                                  <p:stCondLst>
                                    <p:cond delay="0"/>
                                  </p:stCondLst>
                                  <p:childTnLst>
                                    <p:animScale>
                                      <p:cBhvr>
                                        <p:cTn id="10" dur="1000" fill="hold"/>
                                        <p:tgtEl>
                                          <p:spTgt spid="48134"/>
                                        </p:tgtEl>
                                      </p:cBhvr>
                                      <p:by x="50000" y="50000"/>
                                    </p:animScale>
                                  </p:childTnLst>
                                </p:cTn>
                              </p:par>
                              <p:par>
                                <p:cTn id="11" presetID="56" presetClass="path" presetSubtype="0" accel="50000" decel="50000" fill="hold" nodeType="withEffect">
                                  <p:stCondLst>
                                    <p:cond delay="0"/>
                                  </p:stCondLst>
                                  <p:childTnLst>
                                    <p:animMotion origin="layout" path="M 0.028326 -0.061944 L 0.215465 -0.412500 " pathEditMode="relative" rAng="0" ptsTypes="">
                                      <p:cBhvr>
                                        <p:cTn id="12" dur="1000" fill="hold"/>
                                        <p:tgtEl>
                                          <p:spTgt spid="48134"/>
                                        </p:tgtEl>
                                        <p:attrNameLst>
                                          <p:attrName>ppt_x</p:attrName>
                                          <p:attrName>ppt_y</p:attrName>
                                        </p:attrNameLst>
                                      </p:cBhvr>
                                      <p:rCtr x="9300" y="-15700"/>
                                    </p:animMotion>
                                  </p:childTnLst>
                                </p:cTn>
                              </p:par>
                            </p:childTnLst>
                          </p:cTn>
                        </p:par>
                        <p:par>
                          <p:cTn id="13" fill="hold">
                            <p:stCondLst>
                              <p:cond delay="1000"/>
                            </p:stCondLst>
                            <p:childTnLst>
                              <p:par>
                                <p:cTn id="14" presetID="22" presetClass="entr" presetSubtype="8" fill="hold" nodeType="afterEffect">
                                  <p:stCondLst>
                                    <p:cond delay="0"/>
                                  </p:stCondLst>
                                  <p:iterate type="lt">
                                    <p:tmPct val="15000"/>
                                  </p:iterate>
                                  <p:childTnLst>
                                    <p:set>
                                      <p:cBhvr>
                                        <p:cTn id="15" dur="1" fill="hold">
                                          <p:stCondLst>
                                            <p:cond delay="0"/>
                                          </p:stCondLst>
                                        </p:cTn>
                                        <p:tgtEl>
                                          <p:spTgt spid="48131">
                                            <p:txEl>
                                              <p:pRg st="0" end="0"/>
                                            </p:txEl>
                                          </p:spTgt>
                                        </p:tgtEl>
                                        <p:attrNameLst>
                                          <p:attrName>style.visibility</p:attrName>
                                        </p:attrNameLst>
                                      </p:cBhvr>
                                      <p:to>
                                        <p:strVal val="visible"/>
                                      </p:to>
                                    </p:set>
                                    <p:animEffect transition="in" filter="wipe(left)">
                                      <p:cBhvr>
                                        <p:cTn id="16" dur="1000"/>
                                        <p:tgtEl>
                                          <p:spTgt spid="48131">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type.wav"/>
                                        </p:tgtEl>
                                      </p:cMediaNode>
                                    </p:audio>
                                  </p:sub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48132">
                                            <p:txEl>
                                              <p:pRg st="0" end="0"/>
                                            </p:txEl>
                                          </p:spTgt>
                                        </p:tgtEl>
                                        <p:attrNameLst>
                                          <p:attrName>style.visibility</p:attrName>
                                        </p:attrNameLst>
                                      </p:cBhvr>
                                      <p:to>
                                        <p:strVal val="visible"/>
                                      </p:to>
                                    </p:set>
                                    <p:anim calcmode="lin" valueType="num">
                                      <p:cBhvr>
                                        <p:cTn id="21" dur="500" fill="hold"/>
                                        <p:tgtEl>
                                          <p:spTgt spid="48132">
                                            <p:txEl>
                                              <p:pRg st="0" end="0"/>
                                            </p:txEl>
                                          </p:spTgt>
                                        </p:tgtEl>
                                        <p:attrNameLst>
                                          <p:attrName>ppt_w</p:attrName>
                                        </p:attrNameLst>
                                      </p:cBhvr>
                                      <p:tavLst>
                                        <p:tav tm="0">
                                          <p:val>
                                            <p:strVal val="#ppt_w*0.05"/>
                                          </p:val>
                                        </p:tav>
                                        <p:tav tm="100000">
                                          <p:val>
                                            <p:strVal val="#ppt_w"/>
                                          </p:val>
                                        </p:tav>
                                      </p:tavLst>
                                    </p:anim>
                                    <p:anim calcmode="lin" valueType="num">
                                      <p:cBhvr>
                                        <p:cTn id="22" dur="500" fill="hold"/>
                                        <p:tgtEl>
                                          <p:spTgt spid="48132">
                                            <p:txEl>
                                              <p:pRg st="0" end="0"/>
                                            </p:txEl>
                                          </p:spTgt>
                                        </p:tgtEl>
                                        <p:attrNameLst>
                                          <p:attrName>ppt_h</p:attrName>
                                        </p:attrNameLst>
                                      </p:cBhvr>
                                      <p:tavLst>
                                        <p:tav tm="0">
                                          <p:val>
                                            <p:strVal val="#ppt_h"/>
                                          </p:val>
                                        </p:tav>
                                        <p:tav tm="100000">
                                          <p:val>
                                            <p:strVal val="#ppt_h"/>
                                          </p:val>
                                        </p:tav>
                                      </p:tavLst>
                                    </p:anim>
                                    <p:anim calcmode="lin" valueType="num">
                                      <p:cBhvr>
                                        <p:cTn id="23" dur="500" fill="hold"/>
                                        <p:tgtEl>
                                          <p:spTgt spid="48132">
                                            <p:txEl>
                                              <p:pRg st="0" end="0"/>
                                            </p:txEl>
                                          </p:spTgt>
                                        </p:tgtEl>
                                        <p:attrNameLst>
                                          <p:attrName>ppt_x</p:attrName>
                                        </p:attrNameLst>
                                      </p:cBhvr>
                                      <p:tavLst>
                                        <p:tav tm="0">
                                          <p:val>
                                            <p:strVal val="#ppt_x-.2"/>
                                          </p:val>
                                        </p:tav>
                                        <p:tav tm="100000">
                                          <p:val>
                                            <p:strVal val="#ppt_x"/>
                                          </p:val>
                                        </p:tav>
                                      </p:tavLst>
                                    </p:anim>
                                    <p:anim calcmode="lin" valueType="num">
                                      <p:cBhvr>
                                        <p:cTn id="24" dur="500" fill="hold"/>
                                        <p:tgtEl>
                                          <p:spTgt spid="48132">
                                            <p:txEl>
                                              <p:pRg st="0" end="0"/>
                                            </p:txEl>
                                          </p:spTgt>
                                        </p:tgtEl>
                                        <p:attrNameLst>
                                          <p:attrName>ppt_y</p:attrName>
                                        </p:attrNameLst>
                                      </p:cBhvr>
                                      <p:tavLst>
                                        <p:tav tm="0">
                                          <p:val>
                                            <p:strVal val="#ppt_y"/>
                                          </p:val>
                                        </p:tav>
                                        <p:tav tm="100000">
                                          <p:val>
                                            <p:strVal val="#ppt_y"/>
                                          </p:val>
                                        </p:tav>
                                      </p:tavLst>
                                    </p:anim>
                                    <p:animEffect transition="in" filter="fade">
                                      <p:cBhvr>
                                        <p:cTn id="25" dur="500"/>
                                        <p:tgtEl>
                                          <p:spTgt spid="4813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8133">
                                            <p:txEl>
                                              <p:pRg st="0" end="0"/>
                                            </p:txEl>
                                          </p:spTgt>
                                        </p:tgtEl>
                                        <p:attrNameLst>
                                          <p:attrName>style.visibility</p:attrName>
                                        </p:attrNameLst>
                                      </p:cBhvr>
                                      <p:to>
                                        <p:strVal val="visible"/>
                                      </p:to>
                                    </p:set>
                                    <p:anim calcmode="lin" valueType="num">
                                      <p:cBhvr additive="base">
                                        <p:cTn id="30" dur="500" fill="hold"/>
                                        <p:tgtEl>
                                          <p:spTgt spid="48133">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81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椭圆 13"/>
          <p:cNvSpPr/>
          <p:nvPr/>
        </p:nvSpPr>
        <p:spPr>
          <a:xfrm>
            <a:off x="3677280" y="1069003"/>
            <a:ext cx="287262" cy="288850"/>
          </a:xfrm>
          <a:prstGeom prst="ellipse">
            <a:avLst/>
          </a:prstGeom>
          <a:solidFill>
            <a:srgbClr val="92D050"/>
          </a:solidFill>
          <a:ln w="9525">
            <a:noFill/>
          </a:ln>
        </p:spPr>
        <p:txBody>
          <a:bodyPr lIns="17995" tIns="10797" rIns="17995" bIns="10797" anchor="ctr"/>
          <a:lstStyle/>
          <a:p>
            <a:pPr lvl="0" algn="ctr" eaLnBrk="1" hangingPunct="1"/>
            <a:r>
              <a:rPr lang="zh-CN" altLang="en-US" sz="2000" dirty="0">
                <a:solidFill>
                  <a:schemeClr val="bg1"/>
                </a:solidFill>
                <a:latin typeface="Arial" panose="020B0604020202020204" pitchFamily="34" charset="0"/>
                <a:ea typeface="宋体" panose="02010600030101010101" pitchFamily="2" charset="-122"/>
              </a:rPr>
              <a:t>2</a:t>
            </a:r>
            <a:endParaRPr lang="zh-CN" altLang="en-US" dirty="0">
              <a:latin typeface="Arial" panose="020B0604020202020204" pitchFamily="34" charset="0"/>
              <a:ea typeface="宋体" panose="02010600030101010101" pitchFamily="2" charset="-122"/>
            </a:endParaRPr>
          </a:p>
        </p:txBody>
      </p:sp>
      <p:pic>
        <p:nvPicPr>
          <p:cNvPr id="49155" name="Picture 2"/>
          <p:cNvPicPr>
            <a:picLocks noChangeAspect="1"/>
          </p:cNvPicPr>
          <p:nvPr/>
        </p:nvPicPr>
        <p:blipFill>
          <a:blip r:embed="rId1"/>
          <a:stretch>
            <a:fillRect/>
          </a:stretch>
        </p:blipFill>
        <p:spPr>
          <a:xfrm>
            <a:off x="1712467" y="1357852"/>
            <a:ext cx="9016239" cy="5469101"/>
          </a:xfrm>
          <a:prstGeom prst="rect">
            <a:avLst/>
          </a:prstGeom>
          <a:noFill/>
          <a:ln w="9525">
            <a:noFill/>
          </a:ln>
        </p:spPr>
      </p:pic>
      <p:pic>
        <p:nvPicPr>
          <p:cNvPr id="49156" name="Picture 3"/>
          <p:cNvPicPr>
            <a:picLocks noChangeAspect="1"/>
          </p:cNvPicPr>
          <p:nvPr/>
        </p:nvPicPr>
        <p:blipFill>
          <a:blip r:embed="rId2"/>
          <a:stretch>
            <a:fillRect/>
          </a:stretch>
        </p:blipFill>
        <p:spPr>
          <a:xfrm>
            <a:off x="7833860" y="1580044"/>
            <a:ext cx="1495036" cy="3788375"/>
          </a:xfrm>
          <a:prstGeom prst="rect">
            <a:avLst/>
          </a:prstGeom>
          <a:noFill/>
          <a:ln w="9525">
            <a:noFill/>
          </a:ln>
        </p:spPr>
      </p:pic>
      <p:grpSp>
        <p:nvGrpSpPr>
          <p:cNvPr id="49157" name="Group 4"/>
          <p:cNvGrpSpPr/>
          <p:nvPr/>
        </p:nvGrpSpPr>
        <p:grpSpPr>
          <a:xfrm>
            <a:off x="-272979" y="1580044"/>
            <a:ext cx="1985446" cy="4438129"/>
            <a:chOff x="0" y="0"/>
            <a:chExt cx="3168" cy="6991"/>
          </a:xfrm>
        </p:grpSpPr>
        <p:sp>
          <p:nvSpPr>
            <p:cNvPr id="49158" name="矩形 1"/>
            <p:cNvSpPr/>
            <p:nvPr/>
          </p:nvSpPr>
          <p:spPr>
            <a:xfrm>
              <a:off x="377" y="0"/>
              <a:ext cx="2679" cy="6991"/>
            </a:xfrm>
            <a:prstGeom prst="rect">
              <a:avLst/>
            </a:prstGeom>
            <a:solidFill>
              <a:srgbClr val="F9F9F9"/>
            </a:solidFill>
            <a:ln w="9525" cap="flat" cmpd="sng">
              <a:solidFill>
                <a:srgbClr val="E2E2E2"/>
              </a:solidFill>
              <a:prstDash val="solid"/>
              <a:miter/>
              <a:headEnd type="none" w="med" len="med"/>
              <a:tailEnd type="none" w="med" len="med"/>
            </a:ln>
          </p:spPr>
          <p:txBody>
            <a:bodyPr anchor="ctr"/>
            <a:lstStyle/>
            <a:p>
              <a:pPr lvl="0" algn="ctr" eaLnBrk="1" hangingPunct="1"/>
              <a:r>
                <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49159" name="组合 6"/>
            <p:cNvGrpSpPr/>
            <p:nvPr/>
          </p:nvGrpSpPr>
          <p:grpSpPr>
            <a:xfrm>
              <a:off x="0" y="531"/>
              <a:ext cx="3168" cy="6161"/>
              <a:chOff x="0" y="0"/>
              <a:chExt cx="2016224" cy="3911451"/>
            </a:xfrm>
          </p:grpSpPr>
          <p:sp>
            <p:nvSpPr>
              <p:cNvPr id="49160" name="TextBox 36">
                <a:hlinkClick r:id="rId3" action="ppaction://hlinksldjump"/>
              </p:cNvPr>
              <p:cNvSpPr/>
              <p:nvPr/>
            </p:nvSpPr>
            <p:spPr>
              <a:xfrm>
                <a:off x="660742" y="46297"/>
                <a:ext cx="1355482" cy="417850"/>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宋体" panose="02010600030101010101" pitchFamily="2" charset="-122"/>
                  </a:rPr>
                  <a:t>总体趋势</a:t>
                </a:r>
                <a:endParaRPr lang="zh-CN" altLang="en-US" dirty="0">
                  <a:latin typeface="Arial" panose="020B0604020202020204" pitchFamily="34" charset="0"/>
                  <a:ea typeface="宋体" panose="02010600030101010101" pitchFamily="2" charset="-122"/>
                </a:endParaRPr>
              </a:p>
            </p:txBody>
          </p:sp>
          <p:sp>
            <p:nvSpPr>
              <p:cNvPr id="49161" name="矩形 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9162" name="TextBox 35"/>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01</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grpSp>
            <p:nvGrpSpPr>
              <p:cNvPr id="49163" name="组合 10"/>
              <p:cNvGrpSpPr/>
              <p:nvPr/>
            </p:nvGrpSpPr>
            <p:grpSpPr>
              <a:xfrm>
                <a:off x="0" y="676875"/>
                <a:ext cx="2016224" cy="3234576"/>
                <a:chOff x="0" y="0"/>
                <a:chExt cx="2016224" cy="3234576"/>
              </a:xfrm>
            </p:grpSpPr>
            <p:grpSp>
              <p:nvGrpSpPr>
                <p:cNvPr id="49164" name="组合 11"/>
                <p:cNvGrpSpPr/>
                <p:nvPr/>
              </p:nvGrpSpPr>
              <p:grpSpPr>
                <a:xfrm>
                  <a:off x="0" y="0"/>
                  <a:ext cx="2016224" cy="527075"/>
                  <a:chOff x="0" y="0"/>
                  <a:chExt cx="2016224" cy="527075"/>
                </a:xfrm>
              </p:grpSpPr>
              <p:sp>
                <p:nvSpPr>
                  <p:cNvPr id="49165" name="矩形 2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9166" name="TextBox 56"/>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02</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9167" name="TextBox 57">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文献互引</a:t>
                    </a:r>
                    <a:endPar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9168" name="组合 12"/>
                <p:cNvGrpSpPr/>
                <p:nvPr/>
              </p:nvGrpSpPr>
              <p:grpSpPr>
                <a:xfrm>
                  <a:off x="0" y="676875"/>
                  <a:ext cx="2016224" cy="527075"/>
                  <a:chOff x="0" y="0"/>
                  <a:chExt cx="2016224" cy="527075"/>
                </a:xfrm>
              </p:grpSpPr>
              <p:sp>
                <p:nvSpPr>
                  <p:cNvPr id="49169" name="矩形 25"/>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9170" name="TextBox 53"/>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03</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9171" name="TextBox 54">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文献集合</a:t>
                    </a:r>
                    <a:endParaRPr lang="zh-CN" altLang="en-US" dirty="0">
                      <a:latin typeface="Arial" panose="020B0604020202020204" pitchFamily="34" charset="0"/>
                      <a:ea typeface="宋体" panose="02010600030101010101" pitchFamily="2" charset="-122"/>
                    </a:endParaRPr>
                  </a:p>
                </p:txBody>
              </p:sp>
            </p:grpSp>
            <p:grpSp>
              <p:nvGrpSpPr>
                <p:cNvPr id="49172" name="组合 13"/>
                <p:cNvGrpSpPr/>
                <p:nvPr/>
              </p:nvGrpSpPr>
              <p:grpSpPr>
                <a:xfrm>
                  <a:off x="0" y="1353750"/>
                  <a:ext cx="2016224" cy="527075"/>
                  <a:chOff x="0" y="0"/>
                  <a:chExt cx="2016224" cy="527075"/>
                </a:xfrm>
              </p:grpSpPr>
              <p:sp>
                <p:nvSpPr>
                  <p:cNvPr id="49173" name="矩形 22"/>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9174" name="TextBox 50"/>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04</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9175" name="TextBox 51">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dirty="0">
                      <a:latin typeface="Arial" panose="020B0604020202020204" pitchFamily="34" charset="0"/>
                      <a:ea typeface="宋体" panose="02010600030101010101" pitchFamily="2" charset="-122"/>
                    </a:endParaRPr>
                  </a:p>
                </p:txBody>
              </p:sp>
            </p:grpSp>
            <p:grpSp>
              <p:nvGrpSpPr>
                <p:cNvPr id="49176" name="组合 14"/>
                <p:cNvGrpSpPr/>
                <p:nvPr/>
              </p:nvGrpSpPr>
              <p:grpSpPr>
                <a:xfrm>
                  <a:off x="0" y="2030625"/>
                  <a:ext cx="2016224" cy="527075"/>
                  <a:chOff x="0" y="0"/>
                  <a:chExt cx="2016224" cy="527075"/>
                </a:xfrm>
              </p:grpSpPr>
              <p:sp>
                <p:nvSpPr>
                  <p:cNvPr id="49177" name="矩形 19"/>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9178" name="TextBox 47"/>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05</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49179" name="TextBox 48">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作者合作</a:t>
                    </a:r>
                    <a:endParaRPr lang="zh-CN" altLang="en-US" dirty="0">
                      <a:latin typeface="Arial" panose="020B0604020202020204" pitchFamily="34" charset="0"/>
                      <a:ea typeface="宋体" panose="02010600030101010101" pitchFamily="2" charset="-122"/>
                    </a:endParaRPr>
                  </a:p>
                </p:txBody>
              </p:sp>
            </p:grpSp>
            <p:grpSp>
              <p:nvGrpSpPr>
                <p:cNvPr id="49180" name="组合 15"/>
                <p:cNvGrpSpPr/>
                <p:nvPr/>
              </p:nvGrpSpPr>
              <p:grpSpPr>
                <a:xfrm>
                  <a:off x="0" y="2707501"/>
                  <a:ext cx="2016224" cy="527075"/>
                  <a:chOff x="0" y="0"/>
                  <a:chExt cx="2016224" cy="527075"/>
                </a:xfrm>
              </p:grpSpPr>
              <p:sp>
                <p:nvSpPr>
                  <p:cNvPr id="49181" name="矩形 16"/>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49182" name="TextBox 44"/>
                  <p:cNvSpPr/>
                  <p:nvPr/>
                </p:nvSpPr>
                <p:spPr>
                  <a:xfrm>
                    <a:off x="0" y="0"/>
                    <a:ext cx="900120" cy="527075"/>
                  </a:xfrm>
                  <a:prstGeom prst="rect">
                    <a:avLst/>
                  </a:prstGeom>
                  <a:noFill/>
                  <a:ln w="9525">
                    <a:noFill/>
                  </a:ln>
                </p:spPr>
                <p:txBody>
                  <a:bodyPr>
                    <a:spAutoFit/>
                  </a:bodyPr>
                  <a:lstStyle/>
                  <a:p>
                    <a:pPr lvl="0" algn="ctr" eaLnBrk="1" hangingPunct="1"/>
                    <a:r>
                      <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rPr>
                      <a:t>06</a:t>
                    </a:r>
                    <a:endParaRPr lang="zh-CN" altLang="en-US" dirty="0">
                      <a:latin typeface="Arial" panose="020B0604020202020204" pitchFamily="34" charset="0"/>
                      <a:ea typeface="宋体" panose="02010600030101010101" pitchFamily="2" charset="-122"/>
                    </a:endParaRPr>
                  </a:p>
                </p:txBody>
              </p:sp>
              <p:sp>
                <p:nvSpPr>
                  <p:cNvPr id="49183" name="TextBox 45">
                    <a:hlinkClick r:id="rId3" action="ppaction://hlinksldjump"/>
                  </p:cNvPr>
                  <p:cNvSpPr/>
                  <p:nvPr/>
                </p:nvSpPr>
                <p:spPr>
                  <a:xfrm>
                    <a:off x="660742" y="46297"/>
                    <a:ext cx="1355482" cy="417850"/>
                  </a:xfrm>
                  <a:prstGeom prst="rect">
                    <a:avLst/>
                  </a:prstGeom>
                  <a:noFill/>
                  <a:ln w="9525">
                    <a:noFill/>
                  </a:ln>
                </p:spPr>
                <p:txBody>
                  <a:bodyPr>
                    <a:spAutoFit/>
                  </a:bodyPr>
                  <a:lstStyle/>
                  <a:p>
                    <a:pPr lvl="0" eaLnBrk="1" hangingPunct="1"/>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49184" name="Rectangle 31"/>
            <p:cNvSpPr/>
            <p:nvPr/>
          </p:nvSpPr>
          <p:spPr>
            <a:xfrm>
              <a:off x="1019" y="532"/>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9185" name="Rectangle 32"/>
            <p:cNvSpPr/>
            <p:nvPr/>
          </p:nvSpPr>
          <p:spPr>
            <a:xfrm>
              <a:off x="1019" y="1683"/>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9186" name="Rectangle 33"/>
            <p:cNvSpPr/>
            <p:nvPr/>
          </p:nvSpPr>
          <p:spPr>
            <a:xfrm>
              <a:off x="1019" y="2778"/>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9187" name="Rectangle 34"/>
            <p:cNvSpPr/>
            <p:nvPr/>
          </p:nvSpPr>
          <p:spPr>
            <a:xfrm>
              <a:off x="1019" y="4847"/>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9188" name="Rectangle 35"/>
            <p:cNvSpPr/>
            <p:nvPr/>
          </p:nvSpPr>
          <p:spPr>
            <a:xfrm>
              <a:off x="1019" y="3825"/>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9189" name="Rectangle 36"/>
            <p:cNvSpPr/>
            <p:nvPr/>
          </p:nvSpPr>
          <p:spPr>
            <a:xfrm>
              <a:off x="1019" y="5969"/>
              <a:ext cx="1740" cy="717"/>
            </a:xfrm>
            <a:prstGeom prst="rect">
              <a:avLst/>
            </a:prstGeom>
            <a:noFill/>
            <a:ln w="9525" cap="flat" cmpd="sng">
              <a:solidFill>
                <a:srgbClr val="C0C0C0"/>
              </a:solidFill>
              <a:prstDash val="solid"/>
              <a:miter/>
              <a:headEnd type="none" w="med" len="med"/>
              <a:tailEnd type="none" w="med" len="med"/>
            </a:ln>
          </p:spPr>
          <p:txBody>
            <a:bodyPr wrap="none" anchor="ctr"/>
            <a:lstStyle/>
            <a:p>
              <a:pPr lvl="0" algn="ctr"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各种分布</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9190"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91"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49192" name="Freeform 7"/>
          <p:cNvSpPr/>
          <p:nvPr/>
        </p:nvSpPr>
        <p:spPr>
          <a:xfrm>
            <a:off x="8484565"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93" name="TextBox 6"/>
          <p:cNvSpPr/>
          <p:nvPr/>
        </p:nvSpPr>
        <p:spPr>
          <a:xfrm>
            <a:off x="347572" y="532567"/>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49194" name="Freeform 7"/>
          <p:cNvSpPr/>
          <p:nvPr/>
        </p:nvSpPr>
        <p:spPr>
          <a:xfrm>
            <a:off x="3502701" y="218324"/>
            <a:ext cx="2250489" cy="512629"/>
          </a:xfrm>
          <a:prstGeom prst="parallelogram">
            <a:avLst>
              <a:gd name="adj" fmla="val 42377"/>
            </a:avLst>
          </a:prstGeom>
          <a:gradFill rotWithShape="1">
            <a:gsLst>
              <a:gs pos="0">
                <a:srgbClr val="A7DA71">
                  <a:alpha val="100000"/>
                </a:srgbClr>
              </a:gs>
              <a:gs pos="32999">
                <a:srgbClr val="A7DA71">
                  <a:alpha val="100000"/>
                </a:srgbClr>
              </a:gs>
              <a:gs pos="100000">
                <a:srgbClr val="6DAA2D">
                  <a:alpha val="100000"/>
                </a:srgbClr>
              </a:gs>
            </a:gsLst>
            <a:lin ang="5400000" scaled="1"/>
            <a:tileRect/>
          </a:gradFill>
          <a:ln w="3175" cap="flat" cmpd="sng">
            <a:solidFill>
              <a:srgbClr val="D7D7D7"/>
            </a:solidFill>
            <a:prstDash val="solid"/>
            <a:miter/>
            <a:headEnd type="none" w="med" len="med"/>
            <a:tailEnd type="none" w="med" len="med"/>
          </a:ln>
        </p:spPr>
        <p:txBody>
          <a:bodyPr lIns="0" rIns="0" anchor="ctr"/>
          <a:lstStyle/>
          <a:p>
            <a:pPr lvl="0" algn="ctr" eaLnBrk="1" hangingPunct="1"/>
            <a:r>
              <a:rPr lang="zh-CN" altLang="en-US" sz="2000" dirty="0">
                <a:solidFill>
                  <a:schemeClr val="bg1"/>
                </a:solidFill>
                <a:latin typeface="Arial" panose="020B0604020202020204" pitchFamily="34" charset="0"/>
                <a:ea typeface="宋体" panose="02010600030101010101" pitchFamily="2" charset="-122"/>
              </a:rPr>
              <a:t>新平台</a:t>
            </a:r>
            <a:endParaRPr lang="zh-CN" altLang="en-US" dirty="0">
              <a:latin typeface="Arial" panose="020B0604020202020204" pitchFamily="34" charset="0"/>
              <a:ea typeface="宋体" panose="02010600030101010101" pitchFamily="2" charset="-122"/>
            </a:endParaRPr>
          </a:p>
        </p:txBody>
      </p:sp>
      <p:sp>
        <p:nvSpPr>
          <p:cNvPr id="49195" name="Freeform 7"/>
          <p:cNvSpPr/>
          <p:nvPr/>
        </p:nvSpPr>
        <p:spPr>
          <a:xfrm>
            <a:off x="964949" y="218324"/>
            <a:ext cx="2539339" cy="512629"/>
          </a:xfrm>
          <a:prstGeom prst="parallelogram">
            <a:avLst>
              <a:gd name="adj" fmla="val 47816"/>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r>
              <a:rPr lang="zh-CN" altLang="en-US" sz="2000" dirty="0">
                <a:solidFill>
                  <a:schemeClr val="bg1"/>
                </a:solidFill>
                <a:latin typeface="Arial" panose="020B0604020202020204" pitchFamily="34" charset="0"/>
                <a:ea typeface="微软雅黑" panose="020B0503020204020204" pitchFamily="34" charset="-122"/>
              </a:rPr>
              <a:t>引  言</a:t>
            </a:r>
            <a:endParaRPr lang="zh-CN" altLang="en-US" sz="2000" dirty="0">
              <a:solidFill>
                <a:schemeClr val="bg1"/>
              </a:solidFill>
              <a:latin typeface="Arial" panose="020B0604020202020204" pitchFamily="34" charset="0"/>
              <a:ea typeface="微软雅黑" panose="020B0503020204020204" pitchFamily="34" charset="-122"/>
            </a:endParaRPr>
          </a:p>
        </p:txBody>
      </p:sp>
      <p:sp>
        <p:nvSpPr>
          <p:cNvPr id="49196" name="Freeform 7"/>
          <p:cNvSpPr/>
          <p:nvPr/>
        </p:nvSpPr>
        <p:spPr>
          <a:xfrm>
            <a:off x="5637332" y="218324"/>
            <a:ext cx="2564732" cy="512629"/>
          </a:xfrm>
          <a:prstGeom prst="parallelogram">
            <a:avLst>
              <a:gd name="adj" fmla="val 48294"/>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r>
              <a:rPr lang="zh-CN" altLang="en-US" sz="2000" dirty="0">
                <a:solidFill>
                  <a:schemeClr val="bg1"/>
                </a:solidFill>
                <a:latin typeface="Arial" panose="020B0604020202020204" pitchFamily="34" charset="0"/>
                <a:ea typeface="宋体" panose="02010600030101010101" pitchFamily="2" charset="-122"/>
              </a:rPr>
              <a:t>未来规划</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49197"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98"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99"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200"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201"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9202" name="组合 10"/>
          <p:cNvGrpSpPr/>
          <p:nvPr/>
        </p:nvGrpSpPr>
        <p:grpSpPr>
          <a:xfrm>
            <a:off x="3501113" y="637315"/>
            <a:ext cx="3950259" cy="541196"/>
            <a:chOff x="0" y="0"/>
            <a:chExt cx="5831632" cy="541568"/>
          </a:xfrm>
        </p:grpSpPr>
        <p:sp>
          <p:nvSpPr>
            <p:cNvPr id="49203" name="直接连接符 11"/>
            <p:cNvSpPr/>
            <p:nvPr/>
          </p:nvSpPr>
          <p:spPr>
            <a:xfrm flipH="1">
              <a:off x="0" y="541568"/>
              <a:ext cx="5831632" cy="1"/>
            </a:xfrm>
            <a:prstGeom prst="line">
              <a:avLst/>
            </a:prstGeom>
            <a:ln w="9525" cap="flat" cmpd="sng">
              <a:solidFill>
                <a:srgbClr val="92D050"/>
              </a:solidFill>
              <a:prstDash val="solid"/>
              <a:headEnd type="diamond" w="lg" len="lg"/>
              <a:tailEnd type="none" w="med" len="med"/>
            </a:ln>
          </p:spPr>
        </p:sp>
        <p:sp>
          <p:nvSpPr>
            <p:cNvPr id="49204" name="直接连接符 12"/>
            <p:cNvSpPr/>
            <p:nvPr/>
          </p:nvSpPr>
          <p:spPr>
            <a:xfrm flipV="1">
              <a:off x="0" y="0"/>
              <a:ext cx="265486" cy="541568"/>
            </a:xfrm>
            <a:prstGeom prst="line">
              <a:avLst/>
            </a:prstGeom>
            <a:ln w="9525" cap="flat" cmpd="sng">
              <a:solidFill>
                <a:srgbClr val="92D050"/>
              </a:solidFill>
              <a:prstDash val="solid"/>
              <a:headEnd type="none" w="med" len="med"/>
              <a:tailEnd type="oval" w="med" len="med"/>
            </a:ln>
          </p:spPr>
        </p:sp>
      </p:grpSp>
      <p:sp>
        <p:nvSpPr>
          <p:cNvPr id="49205" name="TextBox 18"/>
          <p:cNvSpPr/>
          <p:nvPr/>
        </p:nvSpPr>
        <p:spPr>
          <a:xfrm>
            <a:off x="4066116" y="810307"/>
            <a:ext cx="3167825" cy="417830"/>
          </a:xfrm>
          <a:prstGeom prst="rect">
            <a:avLst/>
          </a:prstGeom>
          <a:noFill/>
          <a:ln w="9525">
            <a:noFill/>
          </a:ln>
        </p:spPr>
        <p:txBody>
          <a:bodyPr lIns="0">
            <a:spAutoFit/>
          </a:bodyPr>
          <a:lstStyle/>
          <a:p>
            <a:pPr lvl="0" eaLnBrk="1" hangingPunct="1"/>
            <a:r>
              <a:rPr lang="zh-CN" altLang="en-US" sz="2000" b="1" dirty="0">
                <a:solidFill>
                  <a:srgbClr val="92D050"/>
                </a:solidFill>
                <a:latin typeface="微软雅黑" panose="020B0503020204020204" pitchFamily="34" charset="-122"/>
                <a:ea typeface="微软雅黑" panose="020B0503020204020204" pitchFamily="34" charset="-122"/>
              </a:rPr>
              <a:t>2.2.3  分析文献：选取文献</a:t>
            </a:r>
            <a:endParaRPr lang="zh-CN" altLang="en-US" sz="2000" b="1" dirty="0">
              <a:solidFill>
                <a:srgbClr val="92D050"/>
              </a:solidFill>
              <a:latin typeface="微软雅黑" panose="020B0503020204020204" pitchFamily="34" charset="-122"/>
              <a:ea typeface="微软雅黑" panose="020B0503020204020204" pitchFamily="34" charset="-122"/>
            </a:endParaRPr>
          </a:p>
        </p:txBody>
      </p:sp>
      <p:pic>
        <p:nvPicPr>
          <p:cNvPr id="49208" name="Picture 55"/>
          <p:cNvPicPr>
            <a:picLocks noChangeAspect="1"/>
          </p:cNvPicPr>
          <p:nvPr/>
        </p:nvPicPr>
        <p:blipFill>
          <a:blip r:embed="rId4"/>
          <a:stretch>
            <a:fillRect/>
          </a:stretch>
        </p:blipFill>
        <p:spPr>
          <a:xfrm>
            <a:off x="1639461" y="38983"/>
            <a:ext cx="9054963" cy="1247392"/>
          </a:xfrm>
          <a:prstGeom prst="rect">
            <a:avLst/>
          </a:prstGeom>
          <a:noFill/>
          <a:ln w="9525">
            <a:noFill/>
          </a:ln>
        </p:spPr>
      </p:pic>
      <p:sp>
        <p:nvSpPr>
          <p:cNvPr id="49209" name="Rectangle 57"/>
          <p:cNvSpPr/>
          <p:nvPr/>
        </p:nvSpPr>
        <p:spPr>
          <a:xfrm>
            <a:off x="9328896" y="949971"/>
            <a:ext cx="3013878" cy="5876983"/>
          </a:xfrm>
          <a:prstGeom prst="rect">
            <a:avLst/>
          </a:prstGeom>
          <a:solidFill>
            <a:srgbClr val="CCECFF">
              <a:alpha val="87999"/>
            </a:srgbClr>
          </a:solidFill>
          <a:ln w="9525" cap="flat" cmpd="sng">
            <a:solidFill>
              <a:srgbClr val="CCECFF"/>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49210" name="Text Box 58"/>
          <p:cNvSpPr txBox="1"/>
          <p:nvPr/>
        </p:nvSpPr>
        <p:spPr>
          <a:xfrm>
            <a:off x="9468559" y="949971"/>
            <a:ext cx="2632977" cy="5638800"/>
          </a:xfrm>
          <a:prstGeom prst="rect">
            <a:avLst/>
          </a:prstGeom>
          <a:noFill/>
          <a:ln w="9525">
            <a:noFill/>
          </a:ln>
        </p:spPr>
        <p:txBody>
          <a:bodyPr>
            <a:spAutoFit/>
          </a:bodyPr>
          <a:lstStyle/>
          <a:p>
            <a:pPr lvl="0" eaLnBrk="1" hangingPunct="1">
              <a:lnSpc>
                <a:spcPct val="140000"/>
              </a:lnSpc>
            </a:pPr>
            <a:r>
              <a:rPr lang="zh-CN" altLang="en-US" sz="2000" b="1" dirty="0">
                <a:latin typeface="微软雅黑" panose="020B0503020204020204" pitchFamily="34" charset="-122"/>
                <a:ea typeface="微软雅黑" panose="020B0503020204020204" pitchFamily="34" charset="-122"/>
              </a:rPr>
              <a:t>   从文献互引网络可以看出，图形重点分成了四个部分，结合年标尺分析得出 ，在早期数据挖掘还多处于</a:t>
            </a:r>
            <a:r>
              <a:rPr lang="zh-CN" altLang="en-US" sz="2000" b="1" dirty="0">
                <a:solidFill>
                  <a:srgbClr val="009900"/>
                </a:solidFill>
                <a:latin typeface="微软雅黑" panose="020B0503020204020204" pitchFamily="34" charset="-122"/>
                <a:ea typeface="微软雅黑" panose="020B0503020204020204" pitchFamily="34" charset="-122"/>
              </a:rPr>
              <a:t>理论</a:t>
            </a:r>
            <a:r>
              <a:rPr lang="zh-CN" altLang="en-US" sz="2000" b="1" dirty="0">
                <a:latin typeface="微软雅黑" panose="020B0503020204020204" pitchFamily="34" charset="-122"/>
                <a:ea typeface="微软雅黑" panose="020B0503020204020204" pitchFamily="34" charset="-122"/>
              </a:rPr>
              <a:t>阶段，在06-10期间，</a:t>
            </a:r>
            <a:r>
              <a:rPr lang="zh-CN" altLang="en-US" sz="2000" b="1" dirty="0">
                <a:solidFill>
                  <a:srgbClr val="009900"/>
                </a:solidFill>
                <a:latin typeface="微软雅黑" panose="020B0503020204020204" pitchFamily="34" charset="-122"/>
                <a:ea typeface="微软雅黑" panose="020B0503020204020204" pitchFamily="34" charset="-122"/>
              </a:rPr>
              <a:t>网络舆情</a:t>
            </a:r>
            <a:r>
              <a:rPr lang="zh-CN" altLang="en-US" sz="2000" b="1" dirty="0">
                <a:latin typeface="微软雅黑" panose="020B0503020204020204" pitchFamily="34" charset="-122"/>
                <a:ea typeface="微软雅黑" panose="020B0503020204020204" pitchFamily="34" charset="-122"/>
              </a:rPr>
              <a:t>方面的文章较多，09年到近几年，开始转向</a:t>
            </a:r>
            <a:r>
              <a:rPr lang="zh-CN" altLang="en-US" sz="2000" b="1" dirty="0" smtClean="0">
                <a:latin typeface="微软雅黑" panose="020B0503020204020204" pitchFamily="34" charset="-122"/>
                <a:ea typeface="微软雅黑" panose="020B0503020204020204" pitchFamily="34" charset="-122"/>
              </a:rPr>
              <a:t>了</a:t>
            </a:r>
            <a:r>
              <a:rPr lang="zh-CN" altLang="en-US" sz="2000" b="1" dirty="0" smtClean="0">
                <a:solidFill>
                  <a:srgbClr val="009900"/>
                </a:solidFill>
                <a:latin typeface="微软雅黑" panose="020B0503020204020204" pitchFamily="34" charset="-122"/>
                <a:ea typeface="微软雅黑" panose="020B0503020204020204" pitchFamily="34" charset="-122"/>
              </a:rPr>
              <a:t>大数据分析</a:t>
            </a:r>
            <a:r>
              <a:rPr lang="zh-CN" altLang="en-US" sz="2000" b="1" dirty="0" smtClean="0">
                <a:latin typeface="微软雅黑" panose="020B0503020204020204" pitchFamily="34" charset="-122"/>
                <a:ea typeface="微软雅黑" panose="020B0503020204020204" pitchFamily="34" charset="-122"/>
              </a:rPr>
              <a:t>的</a:t>
            </a:r>
            <a:r>
              <a:rPr lang="zh-CN" altLang="en-US" sz="2000" b="1" dirty="0">
                <a:latin typeface="微软雅黑" panose="020B0503020204020204" pitchFamily="34" charset="-122"/>
                <a:ea typeface="微软雅黑" panose="020B0503020204020204" pitchFamily="34" charset="-122"/>
              </a:rPr>
              <a:t>研究，期间也不乏图书馆</a:t>
            </a:r>
            <a:r>
              <a:rPr lang="zh-CN" altLang="en-US" sz="2000" b="1" dirty="0">
                <a:solidFill>
                  <a:srgbClr val="009900"/>
                </a:solidFill>
                <a:latin typeface="微软雅黑" panose="020B0503020204020204" pitchFamily="34" charset="-122"/>
                <a:ea typeface="微软雅黑" panose="020B0503020204020204" pitchFamily="34" charset="-122"/>
              </a:rPr>
              <a:t>个性化服务及知识服务</a:t>
            </a:r>
            <a:r>
              <a:rPr lang="zh-CN" altLang="en-US" sz="2000" b="1" dirty="0">
                <a:latin typeface="微软雅黑" panose="020B0503020204020204" pitchFamily="34" charset="-122"/>
                <a:ea typeface="微软雅黑" panose="020B0503020204020204" pitchFamily="34" charset="-122"/>
              </a:rPr>
              <a:t>方面的文章。</a:t>
            </a:r>
            <a:endParaRPr lang="zh-CN" altLang="en-US" sz="2000" dirty="0">
              <a:latin typeface="微软雅黑" panose="020B0503020204020204" pitchFamily="34" charset="-122"/>
              <a:ea typeface="微软雅黑" panose="020B0503020204020204" pitchFamily="34" charset="-122"/>
            </a:endParaRPr>
          </a:p>
        </p:txBody>
      </p:sp>
      <p:pic>
        <p:nvPicPr>
          <p:cNvPr id="49211" name="图片 49210"/>
          <p:cNvPicPr>
            <a:picLocks noChangeAspect="1"/>
          </p:cNvPicPr>
          <p:nvPr/>
        </p:nvPicPr>
        <p:blipFill>
          <a:blip r:embed="rId5"/>
          <a:stretch>
            <a:fillRect/>
          </a:stretch>
        </p:blipFill>
        <p:spPr>
          <a:xfrm>
            <a:off x="7622778" y="1580044"/>
            <a:ext cx="1723576" cy="3913756"/>
          </a:xfrm>
          <a:prstGeom prst="rect">
            <a:avLst/>
          </a:prstGeom>
          <a:noFill/>
          <a:ln w="9525">
            <a:noFill/>
          </a:ln>
        </p:spPr>
      </p:pic>
      <p:sp>
        <p:nvSpPr>
          <p:cNvPr id="49212" name="矩形 49211"/>
          <p:cNvSpPr/>
          <p:nvPr/>
        </p:nvSpPr>
        <p:spPr>
          <a:xfrm>
            <a:off x="3501113" y="375445"/>
            <a:ext cx="1569629" cy="803066"/>
          </a:xfrm>
          <a:prstGeom prst="rect">
            <a:avLst/>
          </a:prstGeom>
          <a:noFill/>
          <a:ln w="28575" cap="flat" cmpd="sng">
            <a:solidFill>
              <a:srgbClr val="FF6600"/>
            </a:solidFill>
            <a:prstDash val="solid"/>
            <a:miter/>
            <a:headEnd type="none" w="med" len="med"/>
            <a:tailEnd type="none" w="med" len="med"/>
          </a:ln>
        </p:spPr>
        <p:txBody>
          <a:bodyPr/>
          <a:lstStyle/>
          <a:p>
            <a:endParaRPr lang="zh-CN" altLang="en-US"/>
          </a:p>
        </p:txBody>
      </p:sp>
      <p:sp>
        <p:nvSpPr>
          <p:cNvPr id="61" name="椭圆 60"/>
          <p:cNvSpPr/>
          <p:nvPr/>
        </p:nvSpPr>
        <p:spPr>
          <a:xfrm>
            <a:off x="5070742" y="4624512"/>
            <a:ext cx="2763117" cy="22024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4066116" y="3270827"/>
            <a:ext cx="1428874" cy="13536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637332" y="2492787"/>
            <a:ext cx="1814041" cy="16678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501113" y="1917777"/>
            <a:ext cx="993517" cy="11858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9209"/>
                                        </p:tgtEl>
                                        <p:attrNameLst>
                                          <p:attrName>style.visibility</p:attrName>
                                        </p:attrNameLst>
                                      </p:cBhvr>
                                      <p:to>
                                        <p:strVal val="visible"/>
                                      </p:to>
                                    </p:set>
                                    <p:anim calcmode="lin" valueType="num">
                                      <p:cBhvr additive="base">
                                        <p:cTn id="7" dur="1000" fill="hold"/>
                                        <p:tgtEl>
                                          <p:spTgt spid="49209"/>
                                        </p:tgtEl>
                                        <p:attrNameLst>
                                          <p:attrName>ppt_x</p:attrName>
                                        </p:attrNameLst>
                                      </p:cBhvr>
                                      <p:tavLst>
                                        <p:tav tm="0">
                                          <p:val>
                                            <p:strVal val="1+#ppt_w/2"/>
                                          </p:val>
                                        </p:tav>
                                        <p:tav tm="100000">
                                          <p:val>
                                            <p:strVal val="#ppt_x"/>
                                          </p:val>
                                        </p:tav>
                                      </p:tavLst>
                                    </p:anim>
                                    <p:anim calcmode="lin" valueType="num">
                                      <p:cBhvr additive="base">
                                        <p:cTn id="8" dur="1000" fill="hold"/>
                                        <p:tgtEl>
                                          <p:spTgt spid="492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9210">
                                            <p:txEl>
                                              <p:pRg st="0" end="0"/>
                                            </p:txEl>
                                          </p:spTgt>
                                        </p:tgtEl>
                                        <p:attrNameLst>
                                          <p:attrName>style.visibility</p:attrName>
                                        </p:attrNameLst>
                                      </p:cBhvr>
                                      <p:to>
                                        <p:strVal val="visible"/>
                                      </p:to>
                                    </p:set>
                                    <p:animEffect transition="in" filter="wipe(up)">
                                      <p:cBhvr>
                                        <p:cTn id="13" dur="1000"/>
                                        <p:tgtEl>
                                          <p:spTgt spid="492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9156"/>
                                        </p:tgtEl>
                                        <p:attrNameLst>
                                          <p:attrName>style.visibility</p:attrName>
                                        </p:attrNameLst>
                                      </p:cBhvr>
                                      <p:to>
                                        <p:strVal val="visible"/>
                                      </p:to>
                                    </p:set>
                                    <p:anim calcmode="lin" valueType="num">
                                      <p:cBhvr additive="base">
                                        <p:cTn id="18" dur="500" fill="hold"/>
                                        <p:tgtEl>
                                          <p:spTgt spid="49156"/>
                                        </p:tgtEl>
                                        <p:attrNameLst>
                                          <p:attrName>ppt_x</p:attrName>
                                        </p:attrNameLst>
                                      </p:cBhvr>
                                      <p:tavLst>
                                        <p:tav tm="0">
                                          <p:val>
                                            <p:strVal val="1+#ppt_w/2"/>
                                          </p:val>
                                        </p:tav>
                                        <p:tav tm="100000">
                                          <p:val>
                                            <p:strVal val="#ppt_x"/>
                                          </p:val>
                                        </p:tav>
                                      </p:tavLst>
                                    </p:anim>
                                    <p:anim calcmode="lin" valueType="num">
                                      <p:cBhvr additive="base">
                                        <p:cTn id="19" dur="5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49211"/>
                                        </p:tgtEl>
                                        <p:attrNameLst>
                                          <p:attrName>style.visibility</p:attrName>
                                        </p:attrNameLst>
                                      </p:cBhvr>
                                      <p:to>
                                        <p:strVal val="visible"/>
                                      </p:to>
                                    </p:set>
                                    <p:animEffect transition="in" filter="wipe(right)">
                                      <p:cBhvr>
                                        <p:cTn id="24" dur="500"/>
                                        <p:tgtEl>
                                          <p:spTgt spid="492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212"/>
                                        </p:tgtEl>
                                        <p:attrNameLst>
                                          <p:attrName>style.visibility</p:attrName>
                                        </p:attrNameLst>
                                      </p:cBhvr>
                                      <p:to>
                                        <p:strVal val="visible"/>
                                      </p:to>
                                    </p:set>
                                    <p:animEffect transition="in" filter="fade">
                                      <p:cBhvr>
                                        <p:cTn id="29" dur="500"/>
                                        <p:tgtEl>
                                          <p:spTgt spid="49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9"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p:nvPr/>
        </p:nvGrpSpPr>
        <p:grpSpPr>
          <a:xfrm>
            <a:off x="438036" y="1191208"/>
            <a:ext cx="2571715" cy="2092415"/>
            <a:chOff x="0" y="0"/>
            <a:chExt cx="4052" cy="3297"/>
          </a:xfrm>
        </p:grpSpPr>
        <p:sp>
          <p:nvSpPr>
            <p:cNvPr id="50179" name="Rectangle 17"/>
            <p:cNvSpPr/>
            <p:nvPr/>
          </p:nvSpPr>
          <p:spPr>
            <a:xfrm>
              <a:off x="0" y="0"/>
              <a:ext cx="4051" cy="3297"/>
            </a:xfrm>
            <a:prstGeom prst="rect">
              <a:avLst/>
            </a:prstGeom>
            <a:solidFill>
              <a:srgbClr val="FF8C00"/>
            </a:solidFill>
            <a:ln w="9525">
              <a:noFill/>
            </a:ln>
          </p:spPr>
          <p:txBody>
            <a:bodyPr lIns="91412" tIns="45706" rIns="91412" bIns="45706" anchor="ctr"/>
            <a:lstStyle/>
            <a:p>
              <a:pPr lvl="0" algn="ctr" eaLnBrk="1" hangingPunct="1"/>
              <a:endParaRPr lang="zh-CN" altLang="en-US" sz="1700" dirty="0">
                <a:solidFill>
                  <a:srgbClr val="FFFFFF"/>
                </a:solidFill>
                <a:latin typeface="Arial" panose="020B0604020202020204" pitchFamily="34" charset="0"/>
                <a:ea typeface="Segoe UI" panose="020B0502040204020203" pitchFamily="2" charset="0"/>
                <a:sym typeface="Segoe UI" panose="020B0502040204020203" pitchFamily="2" charset="0"/>
              </a:endParaRPr>
            </a:p>
          </p:txBody>
        </p:sp>
        <p:pic>
          <p:nvPicPr>
            <p:cNvPr id="50180" name="Picture 4"/>
            <p:cNvPicPr>
              <a:picLocks noChangeAspect="1"/>
            </p:cNvPicPr>
            <p:nvPr/>
          </p:nvPicPr>
          <p:blipFill>
            <a:blip r:embed="rId1"/>
            <a:stretch>
              <a:fillRect/>
            </a:stretch>
          </p:blipFill>
          <p:spPr>
            <a:xfrm>
              <a:off x="1192" y="382"/>
              <a:ext cx="1502" cy="1300"/>
            </a:xfrm>
            <a:prstGeom prst="rect">
              <a:avLst/>
            </a:prstGeom>
            <a:noFill/>
            <a:ln w="9525">
              <a:noFill/>
            </a:ln>
          </p:spPr>
        </p:pic>
        <p:sp>
          <p:nvSpPr>
            <p:cNvPr id="50181" name="Text Box 5"/>
            <p:cNvSpPr txBox="1"/>
            <p:nvPr/>
          </p:nvSpPr>
          <p:spPr>
            <a:xfrm>
              <a:off x="1" y="1945"/>
              <a:ext cx="4051" cy="852"/>
            </a:xfrm>
            <a:prstGeom prst="rect">
              <a:avLst/>
            </a:prstGeom>
            <a:noFill/>
            <a:ln w="9525">
              <a:noFill/>
            </a:ln>
          </p:spPr>
          <p:txBody>
            <a:bodyPr>
              <a:spAutoFit/>
            </a:bodyPr>
            <a:lstStyle/>
            <a:p>
              <a:pPr marL="347980" lvl="0" indent="-347980" algn="ctr" eaLnBrk="1" hangingPunct="1">
                <a:lnSpc>
                  <a:spcPct val="90000"/>
                </a:lnSpc>
                <a:spcBef>
                  <a:spcPct val="20000"/>
                </a:spcBef>
                <a:buSzPct val="90000"/>
              </a:pP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刊名及频次</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0182" name="Picture 6"/>
          <p:cNvPicPr>
            <a:picLocks noChangeAspect="1"/>
          </p:cNvPicPr>
          <p:nvPr/>
        </p:nvPicPr>
        <p:blipFill>
          <a:blip r:embed="rId2"/>
          <a:stretch>
            <a:fillRect/>
          </a:stretch>
        </p:blipFill>
        <p:spPr>
          <a:xfrm>
            <a:off x="3712196" y="1416574"/>
            <a:ext cx="7678325" cy="4934253"/>
          </a:xfrm>
          <a:prstGeom prst="rect">
            <a:avLst/>
          </a:prstGeom>
          <a:noFill/>
          <a:ln w="9525">
            <a:noFill/>
          </a:ln>
        </p:spPr>
      </p:pic>
      <p:grpSp>
        <p:nvGrpSpPr>
          <p:cNvPr id="50183" name="Group 7"/>
          <p:cNvGrpSpPr/>
          <p:nvPr/>
        </p:nvGrpSpPr>
        <p:grpSpPr>
          <a:xfrm>
            <a:off x="438036" y="4120970"/>
            <a:ext cx="2571080" cy="2091780"/>
            <a:chOff x="0" y="0"/>
            <a:chExt cx="4050" cy="3296"/>
          </a:xfrm>
        </p:grpSpPr>
        <p:grpSp>
          <p:nvGrpSpPr>
            <p:cNvPr id="50184" name="Group 4"/>
            <p:cNvGrpSpPr/>
            <p:nvPr/>
          </p:nvGrpSpPr>
          <p:grpSpPr>
            <a:xfrm>
              <a:off x="0" y="0"/>
              <a:ext cx="4051" cy="3297"/>
              <a:chOff x="0" y="0"/>
              <a:chExt cx="3429000" cy="2791498"/>
            </a:xfrm>
          </p:grpSpPr>
          <p:sp>
            <p:nvSpPr>
              <p:cNvPr id="50185" name="Rectangle 18"/>
              <p:cNvSpPr/>
              <p:nvPr/>
            </p:nvSpPr>
            <p:spPr>
              <a:xfrm>
                <a:off x="0" y="0"/>
                <a:ext cx="3429000" cy="2791498"/>
              </a:xfrm>
              <a:prstGeom prst="rect">
                <a:avLst/>
              </a:prstGeom>
              <a:solidFill>
                <a:srgbClr val="FF8C00"/>
              </a:solidFill>
              <a:ln w="9525">
                <a:noFill/>
              </a:ln>
            </p:spPr>
            <p:txBody>
              <a:bodyPr lIns="91412" tIns="45706" rIns="91412" bIns="45706" anchor="ctr"/>
              <a:lstStyle/>
              <a:p>
                <a:pPr lvl="0" algn="ctr" eaLnBrk="1" hangingPunct="1"/>
                <a:endParaRPr lang="zh-CN" altLang="en-US" sz="1700" dirty="0">
                  <a:solidFill>
                    <a:srgbClr val="FFFFFF"/>
                  </a:solidFill>
                  <a:latin typeface="Arial" panose="020B0604020202020204" pitchFamily="34" charset="0"/>
                  <a:ea typeface="Segoe UI" panose="020B0502040204020203" pitchFamily="2" charset="0"/>
                  <a:sym typeface="Segoe UI" panose="020B0502040204020203" pitchFamily="2" charset="0"/>
                </a:endParaRPr>
              </a:p>
            </p:txBody>
          </p:sp>
          <p:sp>
            <p:nvSpPr>
              <p:cNvPr id="50186" name="Content Placeholder 4"/>
              <p:cNvSpPr/>
              <p:nvPr/>
            </p:nvSpPr>
            <p:spPr>
              <a:xfrm>
                <a:off x="266699" y="1753689"/>
                <a:ext cx="2895602" cy="599786"/>
              </a:xfrm>
              <a:prstGeom prst="rect">
                <a:avLst/>
              </a:prstGeom>
              <a:noFill/>
              <a:ln w="9525">
                <a:noFill/>
              </a:ln>
            </p:spPr>
            <p:txBody>
              <a:bodyPr lIns="0" tIns="0" rIns="0" bIns="0" anchor="ctr">
                <a:spAutoFit/>
              </a:bodyPr>
              <a:lstStyle/>
              <a:p>
                <a:pPr marL="347980" lvl="0" indent="-347980" algn="ctr" eaLnBrk="1" hangingPunct="1">
                  <a:lnSpc>
                    <a:spcPct val="90000"/>
                  </a:lnSpc>
                  <a:spcBef>
                    <a:spcPct val="20000"/>
                  </a:spcBef>
                  <a:buSzPct val="90000"/>
                </a:pP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作者</a:t>
                </a:r>
                <a:endParaRPr lang="en-US" altLang="x-none"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0187" name="Picture 11"/>
            <p:cNvPicPr>
              <a:picLocks noChangeAspect="1"/>
            </p:cNvPicPr>
            <p:nvPr/>
          </p:nvPicPr>
          <p:blipFill>
            <a:blip r:embed="rId3"/>
            <a:stretch>
              <a:fillRect/>
            </a:stretch>
          </p:blipFill>
          <p:spPr>
            <a:xfrm>
              <a:off x="1192" y="505"/>
              <a:ext cx="1502" cy="1274"/>
            </a:xfrm>
            <a:prstGeom prst="rect">
              <a:avLst/>
            </a:prstGeom>
            <a:noFill/>
            <a:ln w="9525">
              <a:noFill/>
            </a:ln>
          </p:spPr>
        </p:pic>
      </p:grpSp>
      <p:grpSp>
        <p:nvGrpSpPr>
          <p:cNvPr id="50188" name="Group 12"/>
          <p:cNvGrpSpPr/>
          <p:nvPr/>
        </p:nvGrpSpPr>
        <p:grpSpPr>
          <a:xfrm>
            <a:off x="3712196" y="1191208"/>
            <a:ext cx="2571080" cy="2091780"/>
            <a:chOff x="0" y="0"/>
            <a:chExt cx="4050" cy="3296"/>
          </a:xfrm>
        </p:grpSpPr>
        <p:grpSp>
          <p:nvGrpSpPr>
            <p:cNvPr id="50189" name="Group 5"/>
            <p:cNvGrpSpPr/>
            <p:nvPr/>
          </p:nvGrpSpPr>
          <p:grpSpPr>
            <a:xfrm>
              <a:off x="0" y="0"/>
              <a:ext cx="4051" cy="3297"/>
              <a:chOff x="0" y="0"/>
              <a:chExt cx="3429000" cy="2791498"/>
            </a:xfrm>
          </p:grpSpPr>
          <p:sp>
            <p:nvSpPr>
              <p:cNvPr id="50190" name="Rectangle 13"/>
              <p:cNvSpPr/>
              <p:nvPr/>
            </p:nvSpPr>
            <p:spPr>
              <a:xfrm>
                <a:off x="0" y="0"/>
                <a:ext cx="3429000" cy="2791498"/>
              </a:xfrm>
              <a:prstGeom prst="rect">
                <a:avLst/>
              </a:prstGeom>
              <a:solidFill>
                <a:srgbClr val="FF8C00"/>
              </a:solidFill>
              <a:ln w="9525">
                <a:noFill/>
              </a:ln>
            </p:spPr>
            <p:txBody>
              <a:bodyPr lIns="91412" tIns="45706" rIns="91412" bIns="45706" anchor="ctr"/>
              <a:lstStyle/>
              <a:p>
                <a:pPr lvl="0" algn="ctr" eaLnBrk="1" hangingPunct="1"/>
                <a:endParaRPr lang="zh-CN" altLang="en-US" sz="1700" dirty="0">
                  <a:solidFill>
                    <a:srgbClr val="FFFFFF"/>
                  </a:solidFill>
                  <a:latin typeface="Arial" panose="020B0604020202020204" pitchFamily="34" charset="0"/>
                  <a:ea typeface="Segoe UI" panose="020B0502040204020203" pitchFamily="2" charset="0"/>
                  <a:sym typeface="Segoe UI" panose="020B0502040204020203" pitchFamily="2" charset="0"/>
                </a:endParaRPr>
              </a:p>
            </p:txBody>
          </p:sp>
          <p:sp>
            <p:nvSpPr>
              <p:cNvPr id="50191" name="Content Placeholder 4"/>
              <p:cNvSpPr/>
              <p:nvPr/>
            </p:nvSpPr>
            <p:spPr>
              <a:xfrm>
                <a:off x="266699" y="1745784"/>
                <a:ext cx="2895602" cy="599786"/>
              </a:xfrm>
              <a:prstGeom prst="rect">
                <a:avLst/>
              </a:prstGeom>
              <a:noFill/>
              <a:ln w="9525">
                <a:noFill/>
              </a:ln>
            </p:spPr>
            <p:txBody>
              <a:bodyPr lIns="0" tIns="0" rIns="0" bIns="0" anchor="ctr">
                <a:spAutoFit/>
              </a:bodyPr>
              <a:lstStyle/>
              <a:p>
                <a:pPr marL="347980" lvl="0" indent="-347980" algn="ctr" eaLnBrk="1" hangingPunct="1">
                  <a:lnSpc>
                    <a:spcPct val="90000"/>
                  </a:lnSpc>
                  <a:spcBef>
                    <a:spcPct val="20000"/>
                  </a:spcBef>
                  <a:buSzPct val="90000"/>
                </a:pP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en-US" altLang="x-none"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0192" name="Picture 16"/>
            <p:cNvPicPr>
              <a:picLocks noChangeAspect="1"/>
            </p:cNvPicPr>
            <p:nvPr/>
          </p:nvPicPr>
          <p:blipFill>
            <a:blip r:embed="rId4"/>
            <a:stretch>
              <a:fillRect/>
            </a:stretch>
          </p:blipFill>
          <p:spPr>
            <a:xfrm>
              <a:off x="1144" y="485"/>
              <a:ext cx="1678" cy="1377"/>
            </a:xfrm>
            <a:prstGeom prst="rect">
              <a:avLst/>
            </a:prstGeom>
            <a:noFill/>
            <a:ln w="9525">
              <a:noFill/>
            </a:ln>
          </p:spPr>
        </p:pic>
      </p:grpSp>
      <p:grpSp>
        <p:nvGrpSpPr>
          <p:cNvPr id="50193" name="Group 17"/>
          <p:cNvGrpSpPr/>
          <p:nvPr/>
        </p:nvGrpSpPr>
        <p:grpSpPr>
          <a:xfrm>
            <a:off x="3712196" y="4120970"/>
            <a:ext cx="2571080" cy="2091780"/>
            <a:chOff x="0" y="0"/>
            <a:chExt cx="4050" cy="3296"/>
          </a:xfrm>
        </p:grpSpPr>
        <p:grpSp>
          <p:nvGrpSpPr>
            <p:cNvPr id="50194" name="Group 4"/>
            <p:cNvGrpSpPr/>
            <p:nvPr/>
          </p:nvGrpSpPr>
          <p:grpSpPr>
            <a:xfrm>
              <a:off x="0" y="0"/>
              <a:ext cx="4051" cy="3297"/>
              <a:chOff x="0" y="0"/>
              <a:chExt cx="3429000" cy="2791498"/>
            </a:xfrm>
          </p:grpSpPr>
          <p:sp>
            <p:nvSpPr>
              <p:cNvPr id="50195" name="Rectangle 18"/>
              <p:cNvSpPr/>
              <p:nvPr/>
            </p:nvSpPr>
            <p:spPr>
              <a:xfrm>
                <a:off x="0" y="0"/>
                <a:ext cx="3429000" cy="2791498"/>
              </a:xfrm>
              <a:prstGeom prst="rect">
                <a:avLst/>
              </a:prstGeom>
              <a:solidFill>
                <a:srgbClr val="FF8C00"/>
              </a:solidFill>
              <a:ln w="9525">
                <a:noFill/>
              </a:ln>
            </p:spPr>
            <p:txBody>
              <a:bodyPr lIns="91412" tIns="45706" rIns="91412" bIns="45706" anchor="ctr"/>
              <a:lstStyle/>
              <a:p>
                <a:pPr lvl="0" algn="ctr" eaLnBrk="1" hangingPunct="1"/>
                <a:endParaRPr lang="zh-CN" altLang="en-US" sz="1700" dirty="0">
                  <a:solidFill>
                    <a:srgbClr val="FFFFFF"/>
                  </a:solidFill>
                  <a:latin typeface="Arial" panose="020B0604020202020204" pitchFamily="34" charset="0"/>
                  <a:ea typeface="Segoe UI" panose="020B0502040204020203" pitchFamily="2" charset="0"/>
                  <a:sym typeface="Segoe UI" panose="020B0502040204020203" pitchFamily="2" charset="0"/>
                </a:endParaRPr>
              </a:p>
            </p:txBody>
          </p:sp>
          <p:sp>
            <p:nvSpPr>
              <p:cNvPr id="50196" name="Content Placeholder 4"/>
              <p:cNvSpPr/>
              <p:nvPr/>
            </p:nvSpPr>
            <p:spPr>
              <a:xfrm>
                <a:off x="266699" y="1753689"/>
                <a:ext cx="2895602" cy="599786"/>
              </a:xfrm>
              <a:prstGeom prst="rect">
                <a:avLst/>
              </a:prstGeom>
              <a:noFill/>
              <a:ln w="9525">
                <a:noFill/>
              </a:ln>
            </p:spPr>
            <p:txBody>
              <a:bodyPr lIns="0" tIns="0" rIns="0" bIns="0" anchor="ctr">
                <a:spAutoFit/>
              </a:bodyPr>
              <a:lstStyle/>
              <a:p>
                <a:pPr marL="347980" lvl="0" indent="-347980" algn="ctr" eaLnBrk="1" hangingPunct="1">
                  <a:lnSpc>
                    <a:spcPct val="90000"/>
                  </a:lnSpc>
                  <a:spcBef>
                    <a:spcPct val="20000"/>
                  </a:spcBef>
                  <a:buSzPct val="90000"/>
                </a:pP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显示来源</a:t>
                </a:r>
                <a:endParaRPr lang="en-US" altLang="x-none"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0197" name="Picture 21"/>
            <p:cNvPicPr>
              <a:picLocks noChangeAspect="1"/>
            </p:cNvPicPr>
            <p:nvPr/>
          </p:nvPicPr>
          <p:blipFill>
            <a:blip r:embed="rId5"/>
            <a:stretch>
              <a:fillRect/>
            </a:stretch>
          </p:blipFill>
          <p:spPr>
            <a:xfrm>
              <a:off x="1144" y="374"/>
              <a:ext cx="1356" cy="1274"/>
            </a:xfrm>
            <a:prstGeom prst="rect">
              <a:avLst/>
            </a:prstGeom>
            <a:noFill/>
            <a:ln w="9525">
              <a:noFill/>
            </a:ln>
          </p:spPr>
        </p:pic>
      </p:grpSp>
      <p:pic>
        <p:nvPicPr>
          <p:cNvPr id="50198" name="Picture 22"/>
          <p:cNvPicPr>
            <a:picLocks noChangeAspect="1"/>
          </p:cNvPicPr>
          <p:nvPr/>
        </p:nvPicPr>
        <p:blipFill>
          <a:blip r:embed="rId6"/>
          <a:stretch>
            <a:fillRect/>
          </a:stretch>
        </p:blipFill>
        <p:spPr>
          <a:xfrm>
            <a:off x="3350341" y="1191208"/>
            <a:ext cx="7467242" cy="5159619"/>
          </a:xfrm>
          <a:prstGeom prst="rect">
            <a:avLst/>
          </a:prstGeom>
          <a:noFill/>
          <a:ln w="9525">
            <a:noFill/>
          </a:ln>
        </p:spPr>
      </p:pic>
      <p:pic>
        <p:nvPicPr>
          <p:cNvPr id="50199" name="Picture 23"/>
          <p:cNvPicPr>
            <a:picLocks noChangeAspect="1"/>
          </p:cNvPicPr>
          <p:nvPr/>
        </p:nvPicPr>
        <p:blipFill>
          <a:blip r:embed="rId7"/>
          <a:stretch>
            <a:fillRect/>
          </a:stretch>
        </p:blipFill>
        <p:spPr>
          <a:xfrm>
            <a:off x="3350341" y="813481"/>
            <a:ext cx="7664041" cy="5969034"/>
          </a:xfrm>
          <a:prstGeom prst="rect">
            <a:avLst/>
          </a:prstGeom>
          <a:noFill/>
          <a:ln w="9525">
            <a:noFill/>
          </a:ln>
        </p:spPr>
      </p:pic>
      <p:pic>
        <p:nvPicPr>
          <p:cNvPr id="50200" name="Picture 24"/>
          <p:cNvPicPr>
            <a:picLocks noChangeAspect="1"/>
          </p:cNvPicPr>
          <p:nvPr/>
        </p:nvPicPr>
        <p:blipFill>
          <a:blip r:embed="rId8"/>
          <a:stretch>
            <a:fillRect/>
          </a:stretch>
        </p:blipFill>
        <p:spPr>
          <a:xfrm>
            <a:off x="409468" y="1191208"/>
            <a:ext cx="10604913" cy="550401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16" fill="hold" nodeType="clickEffect">
                                  <p:stCondLst>
                                    <p:cond delay="0"/>
                                  </p:stCondLst>
                                  <p:childTnLst>
                                    <p:anim calcmode="lin" valueType="num">
                                      <p:cBhvr>
                                        <p:cTn id="6" dur="500"/>
                                        <p:tgtEl>
                                          <p:spTgt spid="50188"/>
                                        </p:tgtEl>
                                        <p:attrNameLst>
                                          <p:attrName>ppt_w</p:attrName>
                                        </p:attrNameLst>
                                      </p:cBhvr>
                                      <p:tavLst>
                                        <p:tav tm="0">
                                          <p:val>
                                            <p:strVal val="ppt_w"/>
                                          </p:val>
                                        </p:tav>
                                        <p:tav tm="100000">
                                          <p:val>
                                            <p:fltVal val="0"/>
                                          </p:val>
                                        </p:tav>
                                      </p:tavLst>
                                    </p:anim>
                                    <p:anim calcmode="lin" valueType="num">
                                      <p:cBhvr>
                                        <p:cTn id="7" dur="500"/>
                                        <p:tgtEl>
                                          <p:spTgt spid="50188"/>
                                        </p:tgtEl>
                                        <p:attrNameLst>
                                          <p:attrName>ppt_h</p:attrName>
                                        </p:attrNameLst>
                                      </p:cBhvr>
                                      <p:tavLst>
                                        <p:tav tm="0">
                                          <p:val>
                                            <p:strVal val="ppt_h"/>
                                          </p:val>
                                        </p:tav>
                                        <p:tav tm="100000">
                                          <p:val>
                                            <p:fltVal val="0"/>
                                          </p:val>
                                        </p:tav>
                                      </p:tavLst>
                                    </p:anim>
                                    <p:animEffect transition="out" filter="fade">
                                      <p:cBhvr>
                                        <p:cTn id="8" dur="500"/>
                                        <p:tgtEl>
                                          <p:spTgt spid="50188"/>
                                        </p:tgtEl>
                                      </p:cBhvr>
                                    </p:animEffect>
                                    <p:set>
                                      <p:cBhvr>
                                        <p:cTn id="9" dur="1" fill="hold">
                                          <p:stCondLst>
                                            <p:cond delay="499"/>
                                          </p:stCondLst>
                                        </p:cTn>
                                        <p:tgtEl>
                                          <p:spTgt spid="50188"/>
                                        </p:tgtEl>
                                        <p:attrNameLst>
                                          <p:attrName>style.visibility</p:attrName>
                                        </p:attrNameLst>
                                      </p:cBhvr>
                                      <p:to>
                                        <p:strVal val="hidden"/>
                                      </p:to>
                                    </p:set>
                                  </p:childTnLst>
                                </p:cTn>
                              </p:par>
                              <p:par>
                                <p:cTn id="10" presetID="53" presetClass="exit" presetSubtype="16" fill="hold" nodeType="withEffect">
                                  <p:stCondLst>
                                    <p:cond delay="0"/>
                                  </p:stCondLst>
                                  <p:childTnLst>
                                    <p:anim calcmode="lin" valueType="num">
                                      <p:cBhvr>
                                        <p:cTn id="11" dur="500"/>
                                        <p:tgtEl>
                                          <p:spTgt spid="50183"/>
                                        </p:tgtEl>
                                        <p:attrNameLst>
                                          <p:attrName>ppt_w</p:attrName>
                                        </p:attrNameLst>
                                      </p:cBhvr>
                                      <p:tavLst>
                                        <p:tav tm="0">
                                          <p:val>
                                            <p:strVal val="ppt_w"/>
                                          </p:val>
                                        </p:tav>
                                        <p:tav tm="100000">
                                          <p:val>
                                            <p:fltVal val="0"/>
                                          </p:val>
                                        </p:tav>
                                      </p:tavLst>
                                    </p:anim>
                                    <p:anim calcmode="lin" valueType="num">
                                      <p:cBhvr>
                                        <p:cTn id="12" dur="500"/>
                                        <p:tgtEl>
                                          <p:spTgt spid="50183"/>
                                        </p:tgtEl>
                                        <p:attrNameLst>
                                          <p:attrName>ppt_h</p:attrName>
                                        </p:attrNameLst>
                                      </p:cBhvr>
                                      <p:tavLst>
                                        <p:tav tm="0">
                                          <p:val>
                                            <p:strVal val="ppt_h"/>
                                          </p:val>
                                        </p:tav>
                                        <p:tav tm="100000">
                                          <p:val>
                                            <p:fltVal val="0"/>
                                          </p:val>
                                        </p:tav>
                                      </p:tavLst>
                                    </p:anim>
                                    <p:animEffect transition="out" filter="fade">
                                      <p:cBhvr>
                                        <p:cTn id="13" dur="500"/>
                                        <p:tgtEl>
                                          <p:spTgt spid="50183"/>
                                        </p:tgtEl>
                                      </p:cBhvr>
                                    </p:animEffect>
                                    <p:set>
                                      <p:cBhvr>
                                        <p:cTn id="14" dur="1" fill="hold">
                                          <p:stCondLst>
                                            <p:cond delay="499"/>
                                          </p:stCondLst>
                                        </p:cTn>
                                        <p:tgtEl>
                                          <p:spTgt spid="50183"/>
                                        </p:tgtEl>
                                        <p:attrNameLst>
                                          <p:attrName>style.visibility</p:attrName>
                                        </p:attrNameLst>
                                      </p:cBhvr>
                                      <p:to>
                                        <p:strVal val="hidden"/>
                                      </p:to>
                                    </p:set>
                                  </p:childTnLst>
                                </p:cTn>
                              </p:par>
                              <p:par>
                                <p:cTn id="15" presetID="53" presetClass="exit" presetSubtype="16" fill="hold" nodeType="withEffect">
                                  <p:stCondLst>
                                    <p:cond delay="0"/>
                                  </p:stCondLst>
                                  <p:childTnLst>
                                    <p:anim calcmode="lin" valueType="num">
                                      <p:cBhvr>
                                        <p:cTn id="16" dur="500"/>
                                        <p:tgtEl>
                                          <p:spTgt spid="50193"/>
                                        </p:tgtEl>
                                        <p:attrNameLst>
                                          <p:attrName>ppt_w</p:attrName>
                                        </p:attrNameLst>
                                      </p:cBhvr>
                                      <p:tavLst>
                                        <p:tav tm="0">
                                          <p:val>
                                            <p:strVal val="ppt_w"/>
                                          </p:val>
                                        </p:tav>
                                        <p:tav tm="100000">
                                          <p:val>
                                            <p:fltVal val="0"/>
                                          </p:val>
                                        </p:tav>
                                      </p:tavLst>
                                    </p:anim>
                                    <p:anim calcmode="lin" valueType="num">
                                      <p:cBhvr>
                                        <p:cTn id="17" dur="500"/>
                                        <p:tgtEl>
                                          <p:spTgt spid="50193"/>
                                        </p:tgtEl>
                                        <p:attrNameLst>
                                          <p:attrName>ppt_h</p:attrName>
                                        </p:attrNameLst>
                                      </p:cBhvr>
                                      <p:tavLst>
                                        <p:tav tm="0">
                                          <p:val>
                                            <p:strVal val="ppt_h"/>
                                          </p:val>
                                        </p:tav>
                                        <p:tav tm="100000">
                                          <p:val>
                                            <p:fltVal val="0"/>
                                          </p:val>
                                        </p:tav>
                                      </p:tavLst>
                                    </p:anim>
                                    <p:animEffect transition="out" filter="fade">
                                      <p:cBhvr>
                                        <p:cTn id="18" dur="500"/>
                                        <p:tgtEl>
                                          <p:spTgt spid="50193"/>
                                        </p:tgtEl>
                                      </p:cBhvr>
                                    </p:animEffect>
                                    <p:set>
                                      <p:cBhvr>
                                        <p:cTn id="19" dur="1" fill="hold">
                                          <p:stCondLst>
                                            <p:cond delay="499"/>
                                          </p:stCondLst>
                                        </p:cTn>
                                        <p:tgtEl>
                                          <p:spTgt spid="50193"/>
                                        </p:tgtEl>
                                        <p:attrNameLst>
                                          <p:attrName>style.visibility</p:attrName>
                                        </p:attrNameLst>
                                      </p:cBhvr>
                                      <p:to>
                                        <p:strVal val="hidden"/>
                                      </p:to>
                                    </p:se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50182"/>
                                        </p:tgtEl>
                                        <p:attrNameLst>
                                          <p:attrName>style.visibility</p:attrName>
                                        </p:attrNameLst>
                                      </p:cBhvr>
                                      <p:to>
                                        <p:strVal val="visible"/>
                                      </p:to>
                                    </p:set>
                                    <p:anim calcmode="lin" valueType="num">
                                      <p:cBhvr additive="base">
                                        <p:cTn id="23" dur="500" fill="hold"/>
                                        <p:tgtEl>
                                          <p:spTgt spid="50182"/>
                                        </p:tgtEl>
                                        <p:attrNameLst>
                                          <p:attrName>ppt_x</p:attrName>
                                        </p:attrNameLst>
                                      </p:cBhvr>
                                      <p:tavLst>
                                        <p:tav tm="0">
                                          <p:val>
                                            <p:strVal val="1+#ppt_w/2"/>
                                          </p:val>
                                        </p:tav>
                                        <p:tav tm="100000">
                                          <p:val>
                                            <p:strVal val="#ppt_x"/>
                                          </p:val>
                                        </p:tav>
                                      </p:tavLst>
                                    </p:anim>
                                    <p:anim calcmode="lin" valueType="num">
                                      <p:cBhvr additive="base">
                                        <p:cTn id="24"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16" fill="hold" nodeType="clickEffect">
                                  <p:stCondLst>
                                    <p:cond delay="0"/>
                                  </p:stCondLst>
                                  <p:childTnLst>
                                    <p:anim calcmode="lin" valueType="num">
                                      <p:cBhvr>
                                        <p:cTn id="28" dur="500"/>
                                        <p:tgtEl>
                                          <p:spTgt spid="50182"/>
                                        </p:tgtEl>
                                        <p:attrNameLst>
                                          <p:attrName>ppt_w</p:attrName>
                                        </p:attrNameLst>
                                      </p:cBhvr>
                                      <p:tavLst>
                                        <p:tav tm="0">
                                          <p:val>
                                            <p:strVal val="ppt_w"/>
                                          </p:val>
                                        </p:tav>
                                        <p:tav tm="100000">
                                          <p:val>
                                            <p:fltVal val="0"/>
                                          </p:val>
                                        </p:tav>
                                      </p:tavLst>
                                    </p:anim>
                                    <p:anim calcmode="lin" valueType="num">
                                      <p:cBhvr>
                                        <p:cTn id="29" dur="500"/>
                                        <p:tgtEl>
                                          <p:spTgt spid="50182"/>
                                        </p:tgtEl>
                                        <p:attrNameLst>
                                          <p:attrName>ppt_h</p:attrName>
                                        </p:attrNameLst>
                                      </p:cBhvr>
                                      <p:tavLst>
                                        <p:tav tm="0">
                                          <p:val>
                                            <p:strVal val="ppt_h"/>
                                          </p:val>
                                        </p:tav>
                                        <p:tav tm="100000">
                                          <p:val>
                                            <p:fltVal val="0"/>
                                          </p:val>
                                        </p:tav>
                                      </p:tavLst>
                                    </p:anim>
                                    <p:animEffect transition="out" filter="fade">
                                      <p:cBhvr>
                                        <p:cTn id="30" dur="500"/>
                                        <p:tgtEl>
                                          <p:spTgt spid="50182"/>
                                        </p:tgtEl>
                                      </p:cBhvr>
                                    </p:animEffect>
                                    <p:set>
                                      <p:cBhvr>
                                        <p:cTn id="31" dur="1" fill="hold">
                                          <p:stCondLst>
                                            <p:cond delay="499"/>
                                          </p:stCondLst>
                                        </p:cTn>
                                        <p:tgtEl>
                                          <p:spTgt spid="50182"/>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50188"/>
                                        </p:tgtEl>
                                        <p:attrNameLst>
                                          <p:attrName>style.visibility</p:attrName>
                                        </p:attrNameLst>
                                      </p:cBhvr>
                                      <p:to>
                                        <p:strVal val="visible"/>
                                      </p:to>
                                    </p:set>
                                    <p:animEffect transition="in" filter="fade">
                                      <p:cBhvr>
                                        <p:cTn id="35" dur="500"/>
                                        <p:tgtEl>
                                          <p:spTgt spid="50188"/>
                                        </p:tgtEl>
                                      </p:cBhvr>
                                    </p:animEffect>
                                  </p:childTnLst>
                                </p:cTn>
                              </p:par>
                              <p:par>
                                <p:cTn id="36" presetID="10" presetClass="entr" presetSubtype="0" fill="hold" nodeType="withEffect">
                                  <p:stCondLst>
                                    <p:cond delay="0"/>
                                  </p:stCondLst>
                                  <p:childTnLst>
                                    <p:set>
                                      <p:cBhvr>
                                        <p:cTn id="37" dur="1" fill="hold">
                                          <p:stCondLst>
                                            <p:cond delay="0"/>
                                          </p:stCondLst>
                                        </p:cTn>
                                        <p:tgtEl>
                                          <p:spTgt spid="50183"/>
                                        </p:tgtEl>
                                        <p:attrNameLst>
                                          <p:attrName>style.visibility</p:attrName>
                                        </p:attrNameLst>
                                      </p:cBhvr>
                                      <p:to>
                                        <p:strVal val="visible"/>
                                      </p:to>
                                    </p:set>
                                    <p:animEffect transition="in" filter="fade">
                                      <p:cBhvr>
                                        <p:cTn id="38" dur="500"/>
                                        <p:tgtEl>
                                          <p:spTgt spid="50183"/>
                                        </p:tgtEl>
                                      </p:cBhvr>
                                    </p:animEffect>
                                  </p:childTnLst>
                                </p:cTn>
                              </p:par>
                              <p:par>
                                <p:cTn id="39" presetID="10" presetClass="entr" presetSubtype="0" fill="hold" nodeType="withEffect">
                                  <p:stCondLst>
                                    <p:cond delay="0"/>
                                  </p:stCondLst>
                                  <p:childTnLst>
                                    <p:set>
                                      <p:cBhvr>
                                        <p:cTn id="40" dur="1" fill="hold">
                                          <p:stCondLst>
                                            <p:cond delay="0"/>
                                          </p:stCondLst>
                                        </p:cTn>
                                        <p:tgtEl>
                                          <p:spTgt spid="50193"/>
                                        </p:tgtEl>
                                        <p:attrNameLst>
                                          <p:attrName>style.visibility</p:attrName>
                                        </p:attrNameLst>
                                      </p:cBhvr>
                                      <p:to>
                                        <p:strVal val="visible"/>
                                      </p:to>
                                    </p:set>
                                    <p:animEffect transition="in" filter="fade">
                                      <p:cBhvr>
                                        <p:cTn id="41" dur="500"/>
                                        <p:tgtEl>
                                          <p:spTgt spid="50193"/>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 0  L -0.25 0  E" pathEditMode="relative" ptsTypes="">
                                      <p:cBhvr>
                                        <p:cTn id="45" dur="500" fill="hold"/>
                                        <p:tgtEl>
                                          <p:spTgt spid="50188"/>
                                        </p:tgtEl>
                                        <p:attrNameLst>
                                          <p:attrName>ppt_x</p:attrName>
                                          <p:attrName>ppt_y</p:attrName>
                                        </p:attrNameLst>
                                      </p:cBhvr>
                                    </p:animMotion>
                                  </p:childTnLst>
                                </p:cTn>
                              </p:par>
                            </p:childTnLst>
                          </p:cTn>
                        </p:par>
                        <p:par>
                          <p:cTn id="46" fill="hold">
                            <p:stCondLst>
                              <p:cond delay="500"/>
                            </p:stCondLst>
                            <p:childTnLst>
                              <p:par>
                                <p:cTn id="47" presetID="53" presetClass="exit" presetSubtype="16" fill="hold" nodeType="afterEffect">
                                  <p:stCondLst>
                                    <p:cond delay="0"/>
                                  </p:stCondLst>
                                  <p:childTnLst>
                                    <p:anim calcmode="lin" valueType="num">
                                      <p:cBhvr>
                                        <p:cTn id="48" dur="500"/>
                                        <p:tgtEl>
                                          <p:spTgt spid="50183"/>
                                        </p:tgtEl>
                                        <p:attrNameLst>
                                          <p:attrName>ppt_w</p:attrName>
                                        </p:attrNameLst>
                                      </p:cBhvr>
                                      <p:tavLst>
                                        <p:tav tm="0">
                                          <p:val>
                                            <p:strVal val="ppt_w"/>
                                          </p:val>
                                        </p:tav>
                                        <p:tav tm="100000">
                                          <p:val>
                                            <p:fltVal val="0"/>
                                          </p:val>
                                        </p:tav>
                                      </p:tavLst>
                                    </p:anim>
                                    <p:anim calcmode="lin" valueType="num">
                                      <p:cBhvr>
                                        <p:cTn id="49" dur="500"/>
                                        <p:tgtEl>
                                          <p:spTgt spid="50183"/>
                                        </p:tgtEl>
                                        <p:attrNameLst>
                                          <p:attrName>ppt_h</p:attrName>
                                        </p:attrNameLst>
                                      </p:cBhvr>
                                      <p:tavLst>
                                        <p:tav tm="0">
                                          <p:val>
                                            <p:strVal val="ppt_h"/>
                                          </p:val>
                                        </p:tav>
                                        <p:tav tm="100000">
                                          <p:val>
                                            <p:fltVal val="0"/>
                                          </p:val>
                                        </p:tav>
                                      </p:tavLst>
                                    </p:anim>
                                    <p:animEffect transition="out" filter="fade">
                                      <p:cBhvr>
                                        <p:cTn id="50" dur="500"/>
                                        <p:tgtEl>
                                          <p:spTgt spid="50183"/>
                                        </p:tgtEl>
                                      </p:cBhvr>
                                    </p:animEffect>
                                    <p:set>
                                      <p:cBhvr>
                                        <p:cTn id="51" dur="1" fill="hold">
                                          <p:stCondLst>
                                            <p:cond delay="499"/>
                                          </p:stCondLst>
                                        </p:cTn>
                                        <p:tgtEl>
                                          <p:spTgt spid="50183"/>
                                        </p:tgtEl>
                                        <p:attrNameLst>
                                          <p:attrName>style.visibility</p:attrName>
                                        </p:attrNameLst>
                                      </p:cBhvr>
                                      <p:to>
                                        <p:strVal val="hidden"/>
                                      </p:to>
                                    </p:set>
                                  </p:childTnLst>
                                </p:cTn>
                              </p:par>
                              <p:par>
                                <p:cTn id="52" presetID="53" presetClass="exit" presetSubtype="16" fill="hold" nodeType="withEffect">
                                  <p:stCondLst>
                                    <p:cond delay="0"/>
                                  </p:stCondLst>
                                  <p:childTnLst>
                                    <p:anim calcmode="lin" valueType="num">
                                      <p:cBhvr>
                                        <p:cTn id="53" dur="500"/>
                                        <p:tgtEl>
                                          <p:spTgt spid="50193"/>
                                        </p:tgtEl>
                                        <p:attrNameLst>
                                          <p:attrName>ppt_w</p:attrName>
                                        </p:attrNameLst>
                                      </p:cBhvr>
                                      <p:tavLst>
                                        <p:tav tm="0">
                                          <p:val>
                                            <p:strVal val="ppt_w"/>
                                          </p:val>
                                        </p:tav>
                                        <p:tav tm="100000">
                                          <p:val>
                                            <p:fltVal val="0"/>
                                          </p:val>
                                        </p:tav>
                                      </p:tavLst>
                                    </p:anim>
                                    <p:anim calcmode="lin" valueType="num">
                                      <p:cBhvr>
                                        <p:cTn id="54" dur="500"/>
                                        <p:tgtEl>
                                          <p:spTgt spid="50193"/>
                                        </p:tgtEl>
                                        <p:attrNameLst>
                                          <p:attrName>ppt_h</p:attrName>
                                        </p:attrNameLst>
                                      </p:cBhvr>
                                      <p:tavLst>
                                        <p:tav tm="0">
                                          <p:val>
                                            <p:strVal val="ppt_h"/>
                                          </p:val>
                                        </p:tav>
                                        <p:tav tm="100000">
                                          <p:val>
                                            <p:fltVal val="0"/>
                                          </p:val>
                                        </p:tav>
                                      </p:tavLst>
                                    </p:anim>
                                    <p:animEffect transition="out" filter="fade">
                                      <p:cBhvr>
                                        <p:cTn id="55" dur="500"/>
                                        <p:tgtEl>
                                          <p:spTgt spid="50193"/>
                                        </p:tgtEl>
                                      </p:cBhvr>
                                    </p:animEffect>
                                    <p:set>
                                      <p:cBhvr>
                                        <p:cTn id="56" dur="1" fill="hold">
                                          <p:stCondLst>
                                            <p:cond delay="499"/>
                                          </p:stCondLst>
                                        </p:cTn>
                                        <p:tgtEl>
                                          <p:spTgt spid="5019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50198"/>
                                        </p:tgtEl>
                                        <p:attrNameLst>
                                          <p:attrName>style.visibility</p:attrName>
                                        </p:attrNameLst>
                                      </p:cBhvr>
                                      <p:to>
                                        <p:strVal val="visible"/>
                                      </p:to>
                                    </p:set>
                                    <p:anim calcmode="lin" valueType="num">
                                      <p:cBhvr additive="base">
                                        <p:cTn id="61" dur="500" fill="hold"/>
                                        <p:tgtEl>
                                          <p:spTgt spid="50198"/>
                                        </p:tgtEl>
                                        <p:attrNameLst>
                                          <p:attrName>ppt_x</p:attrName>
                                        </p:attrNameLst>
                                      </p:cBhvr>
                                      <p:tavLst>
                                        <p:tav tm="0">
                                          <p:val>
                                            <p:strVal val="1+#ppt_w/2"/>
                                          </p:val>
                                        </p:tav>
                                        <p:tav tm="100000">
                                          <p:val>
                                            <p:strVal val="#ppt_x"/>
                                          </p:val>
                                        </p:tav>
                                      </p:tavLst>
                                    </p:anim>
                                    <p:anim calcmode="lin" valueType="num">
                                      <p:cBhvr additive="base">
                                        <p:cTn id="62" dur="500" fill="hold"/>
                                        <p:tgtEl>
                                          <p:spTgt spid="5019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xit" presetSubtype="16" fill="hold" nodeType="clickEffect">
                                  <p:stCondLst>
                                    <p:cond delay="0"/>
                                  </p:stCondLst>
                                  <p:childTnLst>
                                    <p:anim calcmode="lin" valueType="num">
                                      <p:cBhvr>
                                        <p:cTn id="66" dur="500"/>
                                        <p:tgtEl>
                                          <p:spTgt spid="50198"/>
                                        </p:tgtEl>
                                        <p:attrNameLst>
                                          <p:attrName>ppt_w</p:attrName>
                                        </p:attrNameLst>
                                      </p:cBhvr>
                                      <p:tavLst>
                                        <p:tav tm="0">
                                          <p:val>
                                            <p:strVal val="ppt_w"/>
                                          </p:val>
                                        </p:tav>
                                        <p:tav tm="100000">
                                          <p:val>
                                            <p:fltVal val="0"/>
                                          </p:val>
                                        </p:tav>
                                      </p:tavLst>
                                    </p:anim>
                                    <p:anim calcmode="lin" valueType="num">
                                      <p:cBhvr>
                                        <p:cTn id="67" dur="500"/>
                                        <p:tgtEl>
                                          <p:spTgt spid="50198"/>
                                        </p:tgtEl>
                                        <p:attrNameLst>
                                          <p:attrName>ppt_h</p:attrName>
                                        </p:attrNameLst>
                                      </p:cBhvr>
                                      <p:tavLst>
                                        <p:tav tm="0">
                                          <p:val>
                                            <p:strVal val="ppt_h"/>
                                          </p:val>
                                        </p:tav>
                                        <p:tav tm="100000">
                                          <p:val>
                                            <p:fltVal val="0"/>
                                          </p:val>
                                        </p:tav>
                                      </p:tavLst>
                                    </p:anim>
                                    <p:animEffect transition="out" filter="fade">
                                      <p:cBhvr>
                                        <p:cTn id="68" dur="500"/>
                                        <p:tgtEl>
                                          <p:spTgt spid="50198"/>
                                        </p:tgtEl>
                                      </p:cBhvr>
                                    </p:animEffect>
                                    <p:set>
                                      <p:cBhvr>
                                        <p:cTn id="69" dur="1" fill="hold">
                                          <p:stCondLst>
                                            <p:cond delay="499"/>
                                          </p:stCondLst>
                                        </p:cTn>
                                        <p:tgtEl>
                                          <p:spTgt spid="50198"/>
                                        </p:tgtEl>
                                        <p:attrNameLst>
                                          <p:attrName>style.visibility</p:attrName>
                                        </p:attrNameLst>
                                      </p:cBhvr>
                                      <p:to>
                                        <p:strVal val="hidden"/>
                                      </p:to>
                                    </p:set>
                                  </p:childTnLst>
                                </p:cTn>
                              </p:par>
                            </p:childTnLst>
                          </p:cTn>
                        </p:par>
                        <p:par>
                          <p:cTn id="70" fill="hold">
                            <p:stCondLst>
                              <p:cond delay="500"/>
                            </p:stCondLst>
                            <p:childTnLst>
                              <p:par>
                                <p:cTn id="71" presetID="63" presetClass="path" presetSubtype="0" accel="50000" decel="50000" fill="hold" nodeType="afterEffect">
                                  <p:stCondLst>
                                    <p:cond delay="0"/>
                                  </p:stCondLst>
                                  <p:childTnLst>
                                    <p:animMotion origin="layout" path="M -0.250248 0.000093 L -0.000248 0.000093 " pathEditMode="relative" rAng="0" ptsTypes="">
                                      <p:cBhvr>
                                        <p:cTn id="72" dur="500" fill="hold"/>
                                        <p:tgtEl>
                                          <p:spTgt spid="50188"/>
                                        </p:tgtEl>
                                        <p:attrNameLst>
                                          <p:attrName>ppt_x</p:attrName>
                                          <p:attrName>ppt_y</p:attrName>
                                        </p:attrNameLst>
                                      </p:cBhvr>
                                      <p:rCtr x="12500" y="0"/>
                                    </p:animMotion>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50183"/>
                                        </p:tgtEl>
                                        <p:attrNameLst>
                                          <p:attrName>style.visibility</p:attrName>
                                        </p:attrNameLst>
                                      </p:cBhvr>
                                      <p:to>
                                        <p:strVal val="visible"/>
                                      </p:to>
                                    </p:set>
                                    <p:animEffect transition="in" filter="fade">
                                      <p:cBhvr>
                                        <p:cTn id="76" dur="2000"/>
                                        <p:tgtEl>
                                          <p:spTgt spid="50183"/>
                                        </p:tgtEl>
                                      </p:cBhvr>
                                    </p:animEffect>
                                  </p:childTnLst>
                                </p:cTn>
                              </p:par>
                              <p:par>
                                <p:cTn id="77" presetID="10" presetClass="entr" presetSubtype="0" fill="hold" nodeType="withEffect">
                                  <p:stCondLst>
                                    <p:cond delay="0"/>
                                  </p:stCondLst>
                                  <p:childTnLst>
                                    <p:set>
                                      <p:cBhvr>
                                        <p:cTn id="78" dur="1" fill="hold">
                                          <p:stCondLst>
                                            <p:cond delay="0"/>
                                          </p:stCondLst>
                                        </p:cTn>
                                        <p:tgtEl>
                                          <p:spTgt spid="50193"/>
                                        </p:tgtEl>
                                        <p:attrNameLst>
                                          <p:attrName>style.visibility</p:attrName>
                                        </p:attrNameLst>
                                      </p:cBhvr>
                                      <p:to>
                                        <p:strVal val="visible"/>
                                      </p:to>
                                    </p:set>
                                    <p:animEffect transition="in" filter="fade">
                                      <p:cBhvr>
                                        <p:cTn id="79" dur="2000"/>
                                        <p:tgtEl>
                                          <p:spTgt spid="5019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xit" presetSubtype="16" fill="hold" nodeType="clickEffect">
                                  <p:stCondLst>
                                    <p:cond delay="0"/>
                                  </p:stCondLst>
                                  <p:childTnLst>
                                    <p:anim calcmode="lin" valueType="num">
                                      <p:cBhvr>
                                        <p:cTn id="83" dur="500"/>
                                        <p:tgtEl>
                                          <p:spTgt spid="50178"/>
                                        </p:tgtEl>
                                        <p:attrNameLst>
                                          <p:attrName>ppt_w</p:attrName>
                                        </p:attrNameLst>
                                      </p:cBhvr>
                                      <p:tavLst>
                                        <p:tav tm="0">
                                          <p:val>
                                            <p:strVal val="ppt_w"/>
                                          </p:val>
                                        </p:tav>
                                        <p:tav tm="100000">
                                          <p:val>
                                            <p:fltVal val="0"/>
                                          </p:val>
                                        </p:tav>
                                      </p:tavLst>
                                    </p:anim>
                                    <p:anim calcmode="lin" valueType="num">
                                      <p:cBhvr>
                                        <p:cTn id="84" dur="500"/>
                                        <p:tgtEl>
                                          <p:spTgt spid="50178"/>
                                        </p:tgtEl>
                                        <p:attrNameLst>
                                          <p:attrName>ppt_h</p:attrName>
                                        </p:attrNameLst>
                                      </p:cBhvr>
                                      <p:tavLst>
                                        <p:tav tm="0">
                                          <p:val>
                                            <p:strVal val="ppt_h"/>
                                          </p:val>
                                        </p:tav>
                                        <p:tav tm="100000">
                                          <p:val>
                                            <p:fltVal val="0"/>
                                          </p:val>
                                        </p:tav>
                                      </p:tavLst>
                                    </p:anim>
                                    <p:animEffect transition="out" filter="fade">
                                      <p:cBhvr>
                                        <p:cTn id="85" dur="500"/>
                                        <p:tgtEl>
                                          <p:spTgt spid="50178"/>
                                        </p:tgtEl>
                                      </p:cBhvr>
                                    </p:animEffect>
                                    <p:set>
                                      <p:cBhvr>
                                        <p:cTn id="86" dur="1" fill="hold">
                                          <p:stCondLst>
                                            <p:cond delay="499"/>
                                          </p:stCondLst>
                                        </p:cTn>
                                        <p:tgtEl>
                                          <p:spTgt spid="50178"/>
                                        </p:tgtEl>
                                        <p:attrNameLst>
                                          <p:attrName>style.visibility</p:attrName>
                                        </p:attrNameLst>
                                      </p:cBhvr>
                                      <p:to>
                                        <p:strVal val="hidden"/>
                                      </p:to>
                                    </p:set>
                                  </p:childTnLst>
                                </p:cTn>
                              </p:par>
                              <p:par>
                                <p:cTn id="87" presetID="53" presetClass="exit" presetSubtype="16" fill="hold" nodeType="withEffect">
                                  <p:stCondLst>
                                    <p:cond delay="0"/>
                                  </p:stCondLst>
                                  <p:childTnLst>
                                    <p:anim calcmode="lin" valueType="num">
                                      <p:cBhvr>
                                        <p:cTn id="88" dur="500"/>
                                        <p:tgtEl>
                                          <p:spTgt spid="50188"/>
                                        </p:tgtEl>
                                        <p:attrNameLst>
                                          <p:attrName>ppt_w</p:attrName>
                                        </p:attrNameLst>
                                      </p:cBhvr>
                                      <p:tavLst>
                                        <p:tav tm="0">
                                          <p:val>
                                            <p:strVal val="ppt_w"/>
                                          </p:val>
                                        </p:tav>
                                        <p:tav tm="100000">
                                          <p:val>
                                            <p:fltVal val="0"/>
                                          </p:val>
                                        </p:tav>
                                      </p:tavLst>
                                    </p:anim>
                                    <p:anim calcmode="lin" valueType="num">
                                      <p:cBhvr>
                                        <p:cTn id="89" dur="500"/>
                                        <p:tgtEl>
                                          <p:spTgt spid="50188"/>
                                        </p:tgtEl>
                                        <p:attrNameLst>
                                          <p:attrName>ppt_h</p:attrName>
                                        </p:attrNameLst>
                                      </p:cBhvr>
                                      <p:tavLst>
                                        <p:tav tm="0">
                                          <p:val>
                                            <p:strVal val="ppt_h"/>
                                          </p:val>
                                        </p:tav>
                                        <p:tav tm="100000">
                                          <p:val>
                                            <p:fltVal val="0"/>
                                          </p:val>
                                        </p:tav>
                                      </p:tavLst>
                                    </p:anim>
                                    <p:animEffect transition="out" filter="fade">
                                      <p:cBhvr>
                                        <p:cTn id="90" dur="500"/>
                                        <p:tgtEl>
                                          <p:spTgt spid="50188"/>
                                        </p:tgtEl>
                                      </p:cBhvr>
                                    </p:animEffect>
                                    <p:set>
                                      <p:cBhvr>
                                        <p:cTn id="91" dur="1" fill="hold">
                                          <p:stCondLst>
                                            <p:cond delay="499"/>
                                          </p:stCondLst>
                                        </p:cTn>
                                        <p:tgtEl>
                                          <p:spTgt spid="50188"/>
                                        </p:tgtEl>
                                        <p:attrNameLst>
                                          <p:attrName>style.visibility</p:attrName>
                                        </p:attrNameLst>
                                      </p:cBhvr>
                                      <p:to>
                                        <p:strVal val="hidden"/>
                                      </p:to>
                                    </p:set>
                                  </p:childTnLst>
                                </p:cTn>
                              </p:par>
                              <p:par>
                                <p:cTn id="92" presetID="53" presetClass="exit" presetSubtype="16" fill="hold" nodeType="withEffect">
                                  <p:stCondLst>
                                    <p:cond delay="0"/>
                                  </p:stCondLst>
                                  <p:childTnLst>
                                    <p:anim calcmode="lin" valueType="num">
                                      <p:cBhvr>
                                        <p:cTn id="93" dur="500"/>
                                        <p:tgtEl>
                                          <p:spTgt spid="50193"/>
                                        </p:tgtEl>
                                        <p:attrNameLst>
                                          <p:attrName>ppt_w</p:attrName>
                                        </p:attrNameLst>
                                      </p:cBhvr>
                                      <p:tavLst>
                                        <p:tav tm="0">
                                          <p:val>
                                            <p:strVal val="ppt_w"/>
                                          </p:val>
                                        </p:tav>
                                        <p:tav tm="100000">
                                          <p:val>
                                            <p:fltVal val="0"/>
                                          </p:val>
                                        </p:tav>
                                      </p:tavLst>
                                    </p:anim>
                                    <p:anim calcmode="lin" valueType="num">
                                      <p:cBhvr>
                                        <p:cTn id="94" dur="500"/>
                                        <p:tgtEl>
                                          <p:spTgt spid="50193"/>
                                        </p:tgtEl>
                                        <p:attrNameLst>
                                          <p:attrName>ppt_h</p:attrName>
                                        </p:attrNameLst>
                                      </p:cBhvr>
                                      <p:tavLst>
                                        <p:tav tm="0">
                                          <p:val>
                                            <p:strVal val="ppt_h"/>
                                          </p:val>
                                        </p:tav>
                                        <p:tav tm="100000">
                                          <p:val>
                                            <p:fltVal val="0"/>
                                          </p:val>
                                        </p:tav>
                                      </p:tavLst>
                                    </p:anim>
                                    <p:animEffect transition="out" filter="fade">
                                      <p:cBhvr>
                                        <p:cTn id="95" dur="500"/>
                                        <p:tgtEl>
                                          <p:spTgt spid="50193"/>
                                        </p:tgtEl>
                                      </p:cBhvr>
                                    </p:animEffect>
                                    <p:set>
                                      <p:cBhvr>
                                        <p:cTn id="96" dur="1" fill="hold">
                                          <p:stCondLst>
                                            <p:cond delay="499"/>
                                          </p:stCondLst>
                                        </p:cTn>
                                        <p:tgtEl>
                                          <p:spTgt spid="50193"/>
                                        </p:tgtEl>
                                        <p:attrNameLst>
                                          <p:attrName>style.visibility</p:attrName>
                                        </p:attrNameLst>
                                      </p:cBhvr>
                                      <p:to>
                                        <p:strVal val="hidden"/>
                                      </p:to>
                                    </p:set>
                                  </p:childTnLst>
                                </p:cTn>
                              </p:par>
                            </p:childTnLst>
                          </p:cTn>
                        </p:par>
                        <p:par>
                          <p:cTn id="97" fill="hold">
                            <p:stCondLst>
                              <p:cond delay="500"/>
                            </p:stCondLst>
                            <p:childTnLst>
                              <p:par>
                                <p:cTn id="98" presetID="2" presetClass="entr" presetSubtype="2" fill="hold" nodeType="afterEffect">
                                  <p:stCondLst>
                                    <p:cond delay="0"/>
                                  </p:stCondLst>
                                  <p:childTnLst>
                                    <p:set>
                                      <p:cBhvr>
                                        <p:cTn id="99" dur="1" fill="hold">
                                          <p:stCondLst>
                                            <p:cond delay="0"/>
                                          </p:stCondLst>
                                        </p:cTn>
                                        <p:tgtEl>
                                          <p:spTgt spid="50199"/>
                                        </p:tgtEl>
                                        <p:attrNameLst>
                                          <p:attrName>style.visibility</p:attrName>
                                        </p:attrNameLst>
                                      </p:cBhvr>
                                      <p:to>
                                        <p:strVal val="visible"/>
                                      </p:to>
                                    </p:set>
                                    <p:anim calcmode="lin" valueType="num">
                                      <p:cBhvr additive="base">
                                        <p:cTn id="100" dur="500" fill="hold"/>
                                        <p:tgtEl>
                                          <p:spTgt spid="50199"/>
                                        </p:tgtEl>
                                        <p:attrNameLst>
                                          <p:attrName>ppt_x</p:attrName>
                                        </p:attrNameLst>
                                      </p:cBhvr>
                                      <p:tavLst>
                                        <p:tav tm="0">
                                          <p:val>
                                            <p:strVal val="1+#ppt_w/2"/>
                                          </p:val>
                                        </p:tav>
                                        <p:tav tm="100000">
                                          <p:val>
                                            <p:strVal val="#ppt_x"/>
                                          </p:val>
                                        </p:tav>
                                      </p:tavLst>
                                    </p:anim>
                                    <p:anim calcmode="lin" valueType="num">
                                      <p:cBhvr additive="base">
                                        <p:cTn id="101" dur="500" fill="hold"/>
                                        <p:tgtEl>
                                          <p:spTgt spid="50199"/>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3" presetClass="exit" presetSubtype="16" fill="hold" nodeType="clickEffect">
                                  <p:stCondLst>
                                    <p:cond delay="0"/>
                                  </p:stCondLst>
                                  <p:childTnLst>
                                    <p:anim calcmode="lin" valueType="num">
                                      <p:cBhvr>
                                        <p:cTn id="105" dur="500"/>
                                        <p:tgtEl>
                                          <p:spTgt spid="50199"/>
                                        </p:tgtEl>
                                        <p:attrNameLst>
                                          <p:attrName>ppt_w</p:attrName>
                                        </p:attrNameLst>
                                      </p:cBhvr>
                                      <p:tavLst>
                                        <p:tav tm="0">
                                          <p:val>
                                            <p:strVal val="ppt_w"/>
                                          </p:val>
                                        </p:tav>
                                        <p:tav tm="100000">
                                          <p:val>
                                            <p:fltVal val="0"/>
                                          </p:val>
                                        </p:tav>
                                      </p:tavLst>
                                    </p:anim>
                                    <p:anim calcmode="lin" valueType="num">
                                      <p:cBhvr>
                                        <p:cTn id="106" dur="500"/>
                                        <p:tgtEl>
                                          <p:spTgt spid="50199"/>
                                        </p:tgtEl>
                                        <p:attrNameLst>
                                          <p:attrName>ppt_h</p:attrName>
                                        </p:attrNameLst>
                                      </p:cBhvr>
                                      <p:tavLst>
                                        <p:tav tm="0">
                                          <p:val>
                                            <p:strVal val="ppt_h"/>
                                          </p:val>
                                        </p:tav>
                                        <p:tav tm="100000">
                                          <p:val>
                                            <p:fltVal val="0"/>
                                          </p:val>
                                        </p:tav>
                                      </p:tavLst>
                                    </p:anim>
                                    <p:animEffect transition="out" filter="fade">
                                      <p:cBhvr>
                                        <p:cTn id="107" dur="500"/>
                                        <p:tgtEl>
                                          <p:spTgt spid="50199"/>
                                        </p:tgtEl>
                                      </p:cBhvr>
                                    </p:animEffect>
                                    <p:set>
                                      <p:cBhvr>
                                        <p:cTn id="108" dur="1" fill="hold">
                                          <p:stCondLst>
                                            <p:cond delay="499"/>
                                          </p:stCondLst>
                                        </p:cTn>
                                        <p:tgtEl>
                                          <p:spTgt spid="50199"/>
                                        </p:tgtEl>
                                        <p:attrNameLst>
                                          <p:attrName>style.visibility</p:attrName>
                                        </p:attrNameLst>
                                      </p:cBhvr>
                                      <p:to>
                                        <p:strVal val="hidden"/>
                                      </p:to>
                                    </p:set>
                                  </p:childTnLst>
                                </p:cTn>
                              </p:par>
                            </p:childTnLst>
                          </p:cTn>
                        </p:par>
                        <p:par>
                          <p:cTn id="109" fill="hold">
                            <p:stCondLst>
                              <p:cond delay="500"/>
                            </p:stCondLst>
                            <p:childTnLst>
                              <p:par>
                                <p:cTn id="110" presetID="2" presetClass="entr" presetSubtype="4" fill="hold" nodeType="afterEffect">
                                  <p:stCondLst>
                                    <p:cond delay="0"/>
                                  </p:stCondLst>
                                  <p:childTnLst>
                                    <p:set>
                                      <p:cBhvr>
                                        <p:cTn id="111" dur="1" fill="hold">
                                          <p:stCondLst>
                                            <p:cond delay="0"/>
                                          </p:stCondLst>
                                        </p:cTn>
                                        <p:tgtEl>
                                          <p:spTgt spid="50200"/>
                                        </p:tgtEl>
                                        <p:attrNameLst>
                                          <p:attrName>style.visibility</p:attrName>
                                        </p:attrNameLst>
                                      </p:cBhvr>
                                      <p:to>
                                        <p:strVal val="visible"/>
                                      </p:to>
                                    </p:set>
                                    <p:anim calcmode="lin" valueType="num">
                                      <p:cBhvr additive="base">
                                        <p:cTn id="112" dur="500" fill="hold"/>
                                        <p:tgtEl>
                                          <p:spTgt spid="50200"/>
                                        </p:tgtEl>
                                        <p:attrNameLst>
                                          <p:attrName>ppt_x</p:attrName>
                                        </p:attrNameLst>
                                      </p:cBhvr>
                                      <p:tavLst>
                                        <p:tav tm="0">
                                          <p:val>
                                            <p:strVal val="#ppt_x"/>
                                          </p:val>
                                        </p:tav>
                                        <p:tav tm="100000">
                                          <p:val>
                                            <p:strVal val="#ppt_x"/>
                                          </p:val>
                                        </p:tav>
                                      </p:tavLst>
                                    </p:anim>
                                    <p:anim calcmode="lin" valueType="num">
                                      <p:cBhvr additive="base">
                                        <p:cTn id="113" dur="500" fill="hold"/>
                                        <p:tgtEl>
                                          <p:spTgt spid="50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p:cNvPicPr>
          <p:nvPr/>
        </p:nvPicPr>
        <p:blipFill>
          <a:blip r:embed="rId1"/>
          <a:stretch>
            <a:fillRect/>
          </a:stretch>
        </p:blipFill>
        <p:spPr>
          <a:xfrm>
            <a:off x="1887047" y="1337220"/>
            <a:ext cx="9054329" cy="5256431"/>
          </a:xfrm>
          <a:prstGeom prst="rect">
            <a:avLst/>
          </a:prstGeom>
          <a:noFill/>
          <a:ln w="9525">
            <a:noFill/>
          </a:ln>
        </p:spPr>
      </p:pic>
      <p:grpSp>
        <p:nvGrpSpPr>
          <p:cNvPr id="51203" name="Group 3"/>
          <p:cNvGrpSpPr/>
          <p:nvPr/>
        </p:nvGrpSpPr>
        <p:grpSpPr>
          <a:xfrm>
            <a:off x="-103160" y="1337220"/>
            <a:ext cx="1990207" cy="4438129"/>
            <a:chOff x="0" y="0"/>
            <a:chExt cx="3168" cy="6991"/>
          </a:xfrm>
        </p:grpSpPr>
        <p:sp>
          <p:nvSpPr>
            <p:cNvPr id="51204" name="矩形 1"/>
            <p:cNvSpPr/>
            <p:nvPr/>
          </p:nvSpPr>
          <p:spPr>
            <a:xfrm>
              <a:off x="377" y="0"/>
              <a:ext cx="2679" cy="6991"/>
            </a:xfrm>
            <a:prstGeom prst="rect">
              <a:avLst/>
            </a:prstGeom>
            <a:solidFill>
              <a:srgbClr val="F9F9F9"/>
            </a:solidFill>
            <a:ln w="9525" cap="flat" cmpd="sng">
              <a:solidFill>
                <a:srgbClr val="E2E2E2"/>
              </a:solidFill>
              <a:prstDash val="solid"/>
              <a:miter/>
              <a:headEnd type="none" w="med" len="med"/>
              <a:tailEnd type="none" w="med" len="med"/>
            </a:ln>
          </p:spPr>
          <p:txBody>
            <a:bodyPr anchor="ctr"/>
            <a:lstStyle/>
            <a:p>
              <a:pPr lvl="0" algn="ctr" eaLnBrk="1" hangingPunct="1"/>
              <a:r>
                <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1205" name="组合 6"/>
            <p:cNvGrpSpPr/>
            <p:nvPr/>
          </p:nvGrpSpPr>
          <p:grpSpPr>
            <a:xfrm>
              <a:off x="0" y="531"/>
              <a:ext cx="3168" cy="6161"/>
              <a:chOff x="0" y="0"/>
              <a:chExt cx="2016224" cy="3911451"/>
            </a:xfrm>
          </p:grpSpPr>
          <p:sp>
            <p:nvSpPr>
              <p:cNvPr id="51206" name="TextBox 36">
                <a:hlinkClick r:id="rId2" action="ppaction://hlinksldjump"/>
              </p:cNvPr>
              <p:cNvSpPr/>
              <p:nvPr/>
            </p:nvSpPr>
            <p:spPr>
              <a:xfrm>
                <a:off x="660742" y="46297"/>
                <a:ext cx="1355482" cy="417850"/>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宋体" panose="02010600030101010101" pitchFamily="2" charset="-122"/>
                  </a:rPr>
                  <a:t>总体趋势</a:t>
                </a:r>
                <a:endParaRPr lang="zh-CN" altLang="en-US" dirty="0">
                  <a:latin typeface="Arial" panose="020B0604020202020204" pitchFamily="34" charset="0"/>
                  <a:ea typeface="宋体" panose="02010600030101010101" pitchFamily="2" charset="-122"/>
                </a:endParaRPr>
              </a:p>
            </p:txBody>
          </p:sp>
          <p:sp>
            <p:nvSpPr>
              <p:cNvPr id="51207" name="矩形 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1208" name="TextBox 35"/>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01</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grpSp>
            <p:nvGrpSpPr>
              <p:cNvPr id="51209" name="组合 10"/>
              <p:cNvGrpSpPr/>
              <p:nvPr/>
            </p:nvGrpSpPr>
            <p:grpSpPr>
              <a:xfrm>
                <a:off x="0" y="676875"/>
                <a:ext cx="2016224" cy="3234576"/>
                <a:chOff x="0" y="0"/>
                <a:chExt cx="2016224" cy="3234576"/>
              </a:xfrm>
            </p:grpSpPr>
            <p:grpSp>
              <p:nvGrpSpPr>
                <p:cNvPr id="51210" name="组合 11"/>
                <p:cNvGrpSpPr/>
                <p:nvPr/>
              </p:nvGrpSpPr>
              <p:grpSpPr>
                <a:xfrm>
                  <a:off x="0" y="0"/>
                  <a:ext cx="2016224" cy="527075"/>
                  <a:chOff x="0" y="0"/>
                  <a:chExt cx="2016224" cy="527075"/>
                </a:xfrm>
              </p:grpSpPr>
              <p:sp>
                <p:nvSpPr>
                  <p:cNvPr id="51211" name="矩形 2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1212" name="TextBox 56"/>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02</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1213" name="TextBox 57">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文献互引</a:t>
                    </a:r>
                    <a:endParaRPr lang="zh-CN" altLang="en-US" dirty="0">
                      <a:latin typeface="Arial" panose="020B0604020202020204" pitchFamily="34" charset="0"/>
                      <a:ea typeface="宋体" panose="02010600030101010101" pitchFamily="2" charset="-122"/>
                    </a:endParaRPr>
                  </a:p>
                </p:txBody>
              </p:sp>
            </p:grpSp>
            <p:grpSp>
              <p:nvGrpSpPr>
                <p:cNvPr id="51214" name="组合 12"/>
                <p:cNvGrpSpPr/>
                <p:nvPr/>
              </p:nvGrpSpPr>
              <p:grpSpPr>
                <a:xfrm>
                  <a:off x="0" y="676875"/>
                  <a:ext cx="2016224" cy="527075"/>
                  <a:chOff x="0" y="0"/>
                  <a:chExt cx="2016224" cy="527075"/>
                </a:xfrm>
              </p:grpSpPr>
              <p:sp>
                <p:nvSpPr>
                  <p:cNvPr id="51215" name="矩形 25"/>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1216" name="TextBox 53"/>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03</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1217" name="TextBox 54">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文献集合</a:t>
                    </a:r>
                    <a:endParaRPr lang="zh-CN" altLang="en-US" sz="20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1218" name="组合 13"/>
                <p:cNvGrpSpPr/>
                <p:nvPr/>
              </p:nvGrpSpPr>
              <p:grpSpPr>
                <a:xfrm>
                  <a:off x="0" y="1353750"/>
                  <a:ext cx="2016224" cy="527075"/>
                  <a:chOff x="0" y="0"/>
                  <a:chExt cx="2016224" cy="527075"/>
                </a:xfrm>
              </p:grpSpPr>
              <p:sp>
                <p:nvSpPr>
                  <p:cNvPr id="51219" name="矩形 22"/>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1220" name="TextBox 50"/>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04</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1221" name="TextBox 51">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dirty="0">
                      <a:latin typeface="Arial" panose="020B0604020202020204" pitchFamily="34" charset="0"/>
                      <a:ea typeface="宋体" panose="02010600030101010101" pitchFamily="2" charset="-122"/>
                    </a:endParaRPr>
                  </a:p>
                </p:txBody>
              </p:sp>
            </p:grpSp>
            <p:grpSp>
              <p:nvGrpSpPr>
                <p:cNvPr id="51222" name="组合 14"/>
                <p:cNvGrpSpPr/>
                <p:nvPr/>
              </p:nvGrpSpPr>
              <p:grpSpPr>
                <a:xfrm>
                  <a:off x="0" y="2030625"/>
                  <a:ext cx="2016224" cy="527075"/>
                  <a:chOff x="0" y="0"/>
                  <a:chExt cx="2016224" cy="527075"/>
                </a:xfrm>
              </p:grpSpPr>
              <p:sp>
                <p:nvSpPr>
                  <p:cNvPr id="51223" name="矩形 19"/>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1224" name="TextBox 47"/>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05</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1225" name="TextBox 48">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作者合作</a:t>
                    </a:r>
                    <a:endParaRPr lang="zh-CN" altLang="en-US" dirty="0">
                      <a:latin typeface="Arial" panose="020B0604020202020204" pitchFamily="34" charset="0"/>
                      <a:ea typeface="宋体" panose="02010600030101010101" pitchFamily="2" charset="-122"/>
                    </a:endParaRPr>
                  </a:p>
                </p:txBody>
              </p:sp>
            </p:grpSp>
            <p:grpSp>
              <p:nvGrpSpPr>
                <p:cNvPr id="51226" name="组合 15"/>
                <p:cNvGrpSpPr/>
                <p:nvPr/>
              </p:nvGrpSpPr>
              <p:grpSpPr>
                <a:xfrm>
                  <a:off x="0" y="2707501"/>
                  <a:ext cx="2016224" cy="527075"/>
                  <a:chOff x="0" y="0"/>
                  <a:chExt cx="2016224" cy="527075"/>
                </a:xfrm>
              </p:grpSpPr>
              <p:sp>
                <p:nvSpPr>
                  <p:cNvPr id="51227" name="矩形 16"/>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1228" name="TextBox 44"/>
                  <p:cNvSpPr/>
                  <p:nvPr/>
                </p:nvSpPr>
                <p:spPr>
                  <a:xfrm>
                    <a:off x="0" y="0"/>
                    <a:ext cx="900120" cy="527075"/>
                  </a:xfrm>
                  <a:prstGeom prst="rect">
                    <a:avLst/>
                  </a:prstGeom>
                  <a:noFill/>
                  <a:ln w="9525">
                    <a:noFill/>
                  </a:ln>
                </p:spPr>
                <p:txBody>
                  <a:bodyPr>
                    <a:spAutoFit/>
                  </a:bodyPr>
                  <a:lstStyle/>
                  <a:p>
                    <a:pPr lvl="0" algn="ctr" eaLnBrk="1" hangingPunct="1"/>
                    <a:r>
                      <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rPr>
                      <a:t>06</a:t>
                    </a:r>
                    <a:endParaRPr lang="zh-CN" altLang="en-US" dirty="0">
                      <a:latin typeface="Arial" panose="020B0604020202020204" pitchFamily="34" charset="0"/>
                      <a:ea typeface="宋体" panose="02010600030101010101" pitchFamily="2" charset="-122"/>
                    </a:endParaRPr>
                  </a:p>
                </p:txBody>
              </p:sp>
              <p:sp>
                <p:nvSpPr>
                  <p:cNvPr id="51229" name="TextBox 45">
                    <a:hlinkClick r:id="rId2" action="ppaction://hlinksldjump"/>
                  </p:cNvPr>
                  <p:cNvSpPr/>
                  <p:nvPr/>
                </p:nvSpPr>
                <p:spPr>
                  <a:xfrm>
                    <a:off x="660742" y="46297"/>
                    <a:ext cx="1355482" cy="417850"/>
                  </a:xfrm>
                  <a:prstGeom prst="rect">
                    <a:avLst/>
                  </a:prstGeom>
                  <a:noFill/>
                  <a:ln w="9525">
                    <a:noFill/>
                  </a:ln>
                </p:spPr>
                <p:txBody>
                  <a:bodyPr>
                    <a:spAutoFit/>
                  </a:bodyPr>
                  <a:lstStyle/>
                  <a:p>
                    <a:pPr lvl="0" eaLnBrk="1" hangingPunct="1"/>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51230" name="Rectangle 30"/>
            <p:cNvSpPr/>
            <p:nvPr/>
          </p:nvSpPr>
          <p:spPr>
            <a:xfrm>
              <a:off x="1019" y="532"/>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1231" name="Rectangle 31"/>
            <p:cNvSpPr/>
            <p:nvPr/>
          </p:nvSpPr>
          <p:spPr>
            <a:xfrm>
              <a:off x="1019" y="1683"/>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1232" name="Rectangle 32"/>
            <p:cNvSpPr/>
            <p:nvPr/>
          </p:nvSpPr>
          <p:spPr>
            <a:xfrm>
              <a:off x="1019" y="2778"/>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1233" name="Rectangle 33"/>
            <p:cNvSpPr/>
            <p:nvPr/>
          </p:nvSpPr>
          <p:spPr>
            <a:xfrm>
              <a:off x="1019" y="4847"/>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1234" name="Rectangle 34"/>
            <p:cNvSpPr/>
            <p:nvPr/>
          </p:nvSpPr>
          <p:spPr>
            <a:xfrm>
              <a:off x="1019" y="3825"/>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1235" name="Rectangle 35"/>
            <p:cNvSpPr/>
            <p:nvPr/>
          </p:nvSpPr>
          <p:spPr>
            <a:xfrm>
              <a:off x="1019" y="5969"/>
              <a:ext cx="1740" cy="717"/>
            </a:xfrm>
            <a:prstGeom prst="rect">
              <a:avLst/>
            </a:prstGeom>
            <a:noFill/>
            <a:ln w="9525" cap="flat" cmpd="sng">
              <a:solidFill>
                <a:srgbClr val="C0C0C0"/>
              </a:solidFill>
              <a:prstDash val="solid"/>
              <a:miter/>
              <a:headEnd type="none" w="med" len="med"/>
              <a:tailEnd type="none" w="med" len="med"/>
            </a:ln>
          </p:spPr>
          <p:txBody>
            <a:bodyPr wrap="none" anchor="ctr"/>
            <a:lstStyle/>
            <a:p>
              <a:pPr lvl="0" algn="ctr"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各种分布</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1236" name="Picture 36"/>
          <p:cNvPicPr>
            <a:picLocks noChangeAspect="1"/>
          </p:cNvPicPr>
          <p:nvPr/>
        </p:nvPicPr>
        <p:blipFill>
          <a:blip r:embed="rId3"/>
          <a:stretch>
            <a:fillRect/>
          </a:stretch>
        </p:blipFill>
        <p:spPr>
          <a:xfrm>
            <a:off x="1953704" y="1441967"/>
            <a:ext cx="8987671" cy="5151683"/>
          </a:xfrm>
          <a:prstGeom prst="rect">
            <a:avLst/>
          </a:prstGeom>
          <a:noFill/>
          <a:ln w="9525">
            <a:noFill/>
          </a:ln>
        </p:spPr>
      </p:pic>
      <p:sp>
        <p:nvSpPr>
          <p:cNvPr id="51237"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38"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42"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43"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44"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45"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46"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247" name="组合 10"/>
          <p:cNvGrpSpPr/>
          <p:nvPr/>
        </p:nvGrpSpPr>
        <p:grpSpPr>
          <a:xfrm>
            <a:off x="1229722" y="285187"/>
            <a:ext cx="4872356" cy="557068"/>
            <a:chOff x="0" y="0"/>
            <a:chExt cx="7190004" cy="557153"/>
          </a:xfrm>
        </p:grpSpPr>
        <p:sp>
          <p:nvSpPr>
            <p:cNvPr id="51248"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51249"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51251" name="TextBox 69"/>
          <p:cNvSpPr txBox="1"/>
          <p:nvPr/>
        </p:nvSpPr>
        <p:spPr>
          <a:xfrm>
            <a:off x="1630288" y="32199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选取文献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236"/>
                                        </p:tgtEl>
                                        <p:attrNameLst>
                                          <p:attrName>style.visibility</p:attrName>
                                        </p:attrNameLst>
                                      </p:cBhvr>
                                      <p:to>
                                        <p:strVal val="visible"/>
                                      </p:to>
                                    </p:set>
                                    <p:anim calcmode="lin" valueType="num">
                                      <p:cBhvr additive="base">
                                        <p:cTn id="7" dur="500" fill="hold"/>
                                        <p:tgtEl>
                                          <p:spTgt spid="51236"/>
                                        </p:tgtEl>
                                        <p:attrNameLst>
                                          <p:attrName>ppt_x</p:attrName>
                                        </p:attrNameLst>
                                      </p:cBhvr>
                                      <p:tavLst>
                                        <p:tav tm="0">
                                          <p:val>
                                            <p:strVal val="1+#ppt_w/2"/>
                                          </p:val>
                                        </p:tav>
                                        <p:tav tm="100000">
                                          <p:val>
                                            <p:strVal val="#ppt_x"/>
                                          </p:val>
                                        </p:tav>
                                      </p:tavLst>
                                    </p:anim>
                                    <p:anim calcmode="lin" valueType="num">
                                      <p:cBhvr additive="base">
                                        <p:cTn id="8" dur="500" fill="hold"/>
                                        <p:tgtEl>
                                          <p:spTgt spid="512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1247"/>
                                        </p:tgtEl>
                                        <p:attrNameLst>
                                          <p:attrName>style.visibility</p:attrName>
                                        </p:attrNameLst>
                                      </p:cBhvr>
                                      <p:to>
                                        <p:strVal val="visible"/>
                                      </p:to>
                                    </p:set>
                                    <p:animEffect filter="wipe(left)">
                                      <p:cBhvr>
                                        <p:cTn id="12" dur="200"/>
                                        <p:tgtEl>
                                          <p:spTgt spid="51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1"/>
          <a:stretch>
            <a:fillRect/>
          </a:stretch>
        </p:blipFill>
        <p:spPr>
          <a:xfrm>
            <a:off x="1627339" y="1464671"/>
            <a:ext cx="9384357" cy="4905685"/>
          </a:xfrm>
          <a:prstGeom prst="rect">
            <a:avLst/>
          </a:prstGeom>
          <a:noFill/>
          <a:ln w="9525">
            <a:noFill/>
          </a:ln>
        </p:spPr>
      </p:pic>
      <p:grpSp>
        <p:nvGrpSpPr>
          <p:cNvPr id="52227" name="Group 20"/>
          <p:cNvGrpSpPr/>
          <p:nvPr/>
        </p:nvGrpSpPr>
        <p:grpSpPr>
          <a:xfrm>
            <a:off x="-103160" y="1549889"/>
            <a:ext cx="1987033" cy="4438129"/>
            <a:chOff x="0" y="0"/>
            <a:chExt cx="3168" cy="6991"/>
          </a:xfrm>
        </p:grpSpPr>
        <p:sp>
          <p:nvSpPr>
            <p:cNvPr id="52228" name="矩形 1"/>
            <p:cNvSpPr/>
            <p:nvPr/>
          </p:nvSpPr>
          <p:spPr>
            <a:xfrm>
              <a:off x="377" y="0"/>
              <a:ext cx="2679" cy="6991"/>
            </a:xfrm>
            <a:prstGeom prst="rect">
              <a:avLst/>
            </a:prstGeom>
            <a:solidFill>
              <a:srgbClr val="F9F9F9"/>
            </a:solidFill>
            <a:ln w="9525" cap="flat" cmpd="sng">
              <a:solidFill>
                <a:srgbClr val="E2E2E2"/>
              </a:solidFill>
              <a:prstDash val="solid"/>
              <a:miter/>
              <a:headEnd type="none" w="med" len="med"/>
              <a:tailEnd type="none" w="med" len="med"/>
            </a:ln>
          </p:spPr>
          <p:txBody>
            <a:bodyPr anchor="ctr"/>
            <a:lstStyle/>
            <a:p>
              <a:pPr lvl="0" algn="ctr" eaLnBrk="1" hangingPunct="1"/>
              <a:r>
                <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2229" name="组合 6"/>
            <p:cNvGrpSpPr/>
            <p:nvPr/>
          </p:nvGrpSpPr>
          <p:grpSpPr>
            <a:xfrm>
              <a:off x="0" y="531"/>
              <a:ext cx="3168" cy="6161"/>
              <a:chOff x="0" y="0"/>
              <a:chExt cx="2016224" cy="3911451"/>
            </a:xfrm>
          </p:grpSpPr>
          <p:sp>
            <p:nvSpPr>
              <p:cNvPr id="52230" name="TextBox 36">
                <a:hlinkClick r:id="rId2" action="ppaction://hlinksldjump"/>
              </p:cNvPr>
              <p:cNvSpPr/>
              <p:nvPr/>
            </p:nvSpPr>
            <p:spPr>
              <a:xfrm>
                <a:off x="660742" y="46297"/>
                <a:ext cx="1355482" cy="417850"/>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宋体" panose="02010600030101010101" pitchFamily="2" charset="-122"/>
                  </a:rPr>
                  <a:t>总体趋势</a:t>
                </a:r>
                <a:endParaRPr lang="zh-CN" altLang="en-US" dirty="0">
                  <a:latin typeface="Arial" panose="020B0604020202020204" pitchFamily="34" charset="0"/>
                  <a:ea typeface="宋体" panose="02010600030101010101" pitchFamily="2" charset="-122"/>
                </a:endParaRPr>
              </a:p>
            </p:txBody>
          </p:sp>
          <p:sp>
            <p:nvSpPr>
              <p:cNvPr id="52231" name="矩形 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2232" name="TextBox 35"/>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01</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grpSp>
            <p:nvGrpSpPr>
              <p:cNvPr id="52233" name="组合 10"/>
              <p:cNvGrpSpPr/>
              <p:nvPr/>
            </p:nvGrpSpPr>
            <p:grpSpPr>
              <a:xfrm>
                <a:off x="0" y="676875"/>
                <a:ext cx="2016224" cy="3234576"/>
                <a:chOff x="0" y="0"/>
                <a:chExt cx="2016224" cy="3234576"/>
              </a:xfrm>
            </p:grpSpPr>
            <p:grpSp>
              <p:nvGrpSpPr>
                <p:cNvPr id="52234" name="组合 11"/>
                <p:cNvGrpSpPr/>
                <p:nvPr/>
              </p:nvGrpSpPr>
              <p:grpSpPr>
                <a:xfrm>
                  <a:off x="0" y="0"/>
                  <a:ext cx="2016224" cy="527075"/>
                  <a:chOff x="0" y="0"/>
                  <a:chExt cx="2016224" cy="527075"/>
                </a:xfrm>
              </p:grpSpPr>
              <p:sp>
                <p:nvSpPr>
                  <p:cNvPr id="52235" name="矩形 2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2236" name="TextBox 56"/>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02</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2237" name="TextBox 57">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文献互引</a:t>
                    </a:r>
                    <a:endParaRPr lang="zh-CN" altLang="en-US" dirty="0">
                      <a:latin typeface="Arial" panose="020B0604020202020204" pitchFamily="34" charset="0"/>
                      <a:ea typeface="宋体" panose="02010600030101010101" pitchFamily="2" charset="-122"/>
                    </a:endParaRPr>
                  </a:p>
                </p:txBody>
              </p:sp>
            </p:grpSp>
            <p:grpSp>
              <p:nvGrpSpPr>
                <p:cNvPr id="52238" name="组合 12"/>
                <p:cNvGrpSpPr/>
                <p:nvPr/>
              </p:nvGrpSpPr>
              <p:grpSpPr>
                <a:xfrm>
                  <a:off x="0" y="676875"/>
                  <a:ext cx="2016224" cy="527075"/>
                  <a:chOff x="0" y="0"/>
                  <a:chExt cx="2016224" cy="527075"/>
                </a:xfrm>
              </p:grpSpPr>
              <p:sp>
                <p:nvSpPr>
                  <p:cNvPr id="52239" name="矩形 25"/>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2240" name="TextBox 53"/>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03</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2241" name="TextBox 54">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文献集合</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242" name="组合 13"/>
                <p:cNvGrpSpPr/>
                <p:nvPr/>
              </p:nvGrpSpPr>
              <p:grpSpPr>
                <a:xfrm>
                  <a:off x="0" y="1353750"/>
                  <a:ext cx="2016224" cy="527075"/>
                  <a:chOff x="0" y="0"/>
                  <a:chExt cx="2016224" cy="527075"/>
                </a:xfrm>
              </p:grpSpPr>
              <p:sp>
                <p:nvSpPr>
                  <p:cNvPr id="52243" name="矩形 22"/>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2244" name="TextBox 50"/>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04</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2245" name="TextBox 51">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2246" name="组合 14"/>
                <p:cNvGrpSpPr/>
                <p:nvPr/>
              </p:nvGrpSpPr>
              <p:grpSpPr>
                <a:xfrm>
                  <a:off x="0" y="2030625"/>
                  <a:ext cx="2016224" cy="527075"/>
                  <a:chOff x="0" y="0"/>
                  <a:chExt cx="2016224" cy="527075"/>
                </a:xfrm>
              </p:grpSpPr>
              <p:sp>
                <p:nvSpPr>
                  <p:cNvPr id="52247" name="矩形 19"/>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2248" name="TextBox 47"/>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05</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2249" name="TextBox 48">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作者合作</a:t>
                    </a:r>
                    <a:endParaRPr lang="zh-CN" altLang="en-US" dirty="0">
                      <a:latin typeface="Arial" panose="020B0604020202020204" pitchFamily="34" charset="0"/>
                      <a:ea typeface="宋体" panose="02010600030101010101" pitchFamily="2" charset="-122"/>
                    </a:endParaRPr>
                  </a:p>
                </p:txBody>
              </p:sp>
            </p:grpSp>
            <p:grpSp>
              <p:nvGrpSpPr>
                <p:cNvPr id="52250" name="组合 15"/>
                <p:cNvGrpSpPr/>
                <p:nvPr/>
              </p:nvGrpSpPr>
              <p:grpSpPr>
                <a:xfrm>
                  <a:off x="0" y="2707501"/>
                  <a:ext cx="2016224" cy="527075"/>
                  <a:chOff x="0" y="0"/>
                  <a:chExt cx="2016224" cy="527075"/>
                </a:xfrm>
              </p:grpSpPr>
              <p:sp>
                <p:nvSpPr>
                  <p:cNvPr id="52251" name="矩形 16"/>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2252" name="TextBox 44"/>
                  <p:cNvSpPr/>
                  <p:nvPr/>
                </p:nvSpPr>
                <p:spPr>
                  <a:xfrm>
                    <a:off x="0" y="0"/>
                    <a:ext cx="900120" cy="527075"/>
                  </a:xfrm>
                  <a:prstGeom prst="rect">
                    <a:avLst/>
                  </a:prstGeom>
                  <a:noFill/>
                  <a:ln w="9525">
                    <a:noFill/>
                  </a:ln>
                </p:spPr>
                <p:txBody>
                  <a:bodyPr>
                    <a:spAutoFit/>
                  </a:bodyPr>
                  <a:lstStyle/>
                  <a:p>
                    <a:pPr lvl="0" algn="ctr" eaLnBrk="1" hangingPunct="1"/>
                    <a:r>
                      <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rPr>
                      <a:t>06</a:t>
                    </a:r>
                    <a:endParaRPr lang="zh-CN" altLang="en-US" dirty="0">
                      <a:latin typeface="Arial" panose="020B0604020202020204" pitchFamily="34" charset="0"/>
                      <a:ea typeface="宋体" panose="02010600030101010101" pitchFamily="2" charset="-122"/>
                    </a:endParaRPr>
                  </a:p>
                </p:txBody>
              </p:sp>
              <p:sp>
                <p:nvSpPr>
                  <p:cNvPr id="52253" name="TextBox 45">
                    <a:hlinkClick r:id="rId2" action="ppaction://hlinksldjump"/>
                  </p:cNvPr>
                  <p:cNvSpPr/>
                  <p:nvPr/>
                </p:nvSpPr>
                <p:spPr>
                  <a:xfrm>
                    <a:off x="660742" y="46297"/>
                    <a:ext cx="1355482" cy="417850"/>
                  </a:xfrm>
                  <a:prstGeom prst="rect">
                    <a:avLst/>
                  </a:prstGeom>
                  <a:noFill/>
                  <a:ln w="9525">
                    <a:noFill/>
                  </a:ln>
                </p:spPr>
                <p:txBody>
                  <a:bodyPr>
                    <a:spAutoFit/>
                  </a:bodyPr>
                  <a:lstStyle/>
                  <a:p>
                    <a:pPr lvl="0" eaLnBrk="1" hangingPunct="1"/>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52254" name="Rectangle 47"/>
            <p:cNvSpPr/>
            <p:nvPr/>
          </p:nvSpPr>
          <p:spPr>
            <a:xfrm>
              <a:off x="1019" y="532"/>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2255" name="Rectangle 48"/>
            <p:cNvSpPr/>
            <p:nvPr/>
          </p:nvSpPr>
          <p:spPr>
            <a:xfrm>
              <a:off x="1019" y="1683"/>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2256" name="Rectangle 49"/>
            <p:cNvSpPr/>
            <p:nvPr/>
          </p:nvSpPr>
          <p:spPr>
            <a:xfrm>
              <a:off x="1019" y="2778"/>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2257" name="Rectangle 50"/>
            <p:cNvSpPr/>
            <p:nvPr/>
          </p:nvSpPr>
          <p:spPr>
            <a:xfrm>
              <a:off x="1019" y="4847"/>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2258" name="Rectangle 51"/>
            <p:cNvSpPr/>
            <p:nvPr/>
          </p:nvSpPr>
          <p:spPr>
            <a:xfrm>
              <a:off x="1019" y="3825"/>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2259" name="Rectangle 52"/>
            <p:cNvSpPr/>
            <p:nvPr/>
          </p:nvSpPr>
          <p:spPr>
            <a:xfrm>
              <a:off x="1019" y="5969"/>
              <a:ext cx="1740" cy="717"/>
            </a:xfrm>
            <a:prstGeom prst="rect">
              <a:avLst/>
            </a:prstGeom>
            <a:noFill/>
            <a:ln w="9525" cap="flat" cmpd="sng">
              <a:solidFill>
                <a:srgbClr val="C0C0C0"/>
              </a:solidFill>
              <a:prstDash val="solid"/>
              <a:miter/>
              <a:headEnd type="none" w="med" len="med"/>
              <a:tailEnd type="none" w="med" len="med"/>
            </a:ln>
          </p:spPr>
          <p:txBody>
            <a:bodyPr wrap="none" anchor="ctr"/>
            <a:lstStyle/>
            <a:p>
              <a:pPr lvl="0" algn="ctr"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各种分布</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260" name="Rectangle 53"/>
          <p:cNvSpPr/>
          <p:nvPr/>
        </p:nvSpPr>
        <p:spPr>
          <a:xfrm>
            <a:off x="9052743" y="989648"/>
            <a:ext cx="3012291" cy="5875395"/>
          </a:xfrm>
          <a:prstGeom prst="rect">
            <a:avLst/>
          </a:prstGeom>
          <a:solidFill>
            <a:srgbClr val="CCECFF">
              <a:alpha val="84999"/>
            </a:srgbClr>
          </a:solidFill>
          <a:ln w="9525" cap="flat" cmpd="sng">
            <a:solidFill>
              <a:srgbClr val="CCECFF"/>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2261" name="Text Box 54"/>
          <p:cNvSpPr txBox="1"/>
          <p:nvPr/>
        </p:nvSpPr>
        <p:spPr>
          <a:xfrm>
            <a:off x="9179709" y="2206943"/>
            <a:ext cx="2734551" cy="2834640"/>
          </a:xfrm>
          <a:prstGeom prst="rect">
            <a:avLst/>
          </a:prstGeom>
          <a:noFill/>
          <a:ln w="9525">
            <a:noFill/>
          </a:ln>
        </p:spPr>
        <p:txBody>
          <a:bodyPr>
            <a:spAutoFit/>
          </a:bodyPr>
          <a:lstStyle/>
          <a:p>
            <a:pPr lvl="0" eaLnBrk="1" hangingPunct="1">
              <a:lnSpc>
                <a:spcPct val="150000"/>
              </a:lnSpc>
            </a:pPr>
            <a:r>
              <a:rPr lang="zh-CN" altLang="en-US"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微软雅黑" panose="020B0503020204020204" pitchFamily="34" charset="-122"/>
              </a:rPr>
              <a:t>从关键词分布图中可以看出，在高被引的这些文献中，主要有四类关键词</a:t>
            </a:r>
            <a:r>
              <a:rPr lang="zh-CN" altLang="en-US" sz="2000" dirty="0" smtClean="0">
                <a:latin typeface="Arial" panose="020B0604020202020204" pitchFamily="34" charset="0"/>
                <a:ea typeface="微软雅黑" panose="020B0503020204020204" pitchFamily="34" charset="-122"/>
              </a:rPr>
              <a:t>：</a:t>
            </a:r>
            <a:r>
              <a:rPr lang="zh-CN" altLang="en-US" sz="2000" b="1" dirty="0" smtClean="0">
                <a:solidFill>
                  <a:srgbClr val="009900"/>
                </a:solidFill>
                <a:latin typeface="Arial" panose="020B0604020202020204" pitchFamily="34" charset="0"/>
                <a:ea typeface="微软雅黑" panose="020B0503020204020204" pitchFamily="34" charset="-122"/>
              </a:rPr>
              <a:t>数据仓库、挖掘分析、高校图书馆个性化服务、信息服务。</a:t>
            </a:r>
            <a:endParaRPr lang="zh-CN" altLang="en-US" sz="2000" b="1" dirty="0">
              <a:solidFill>
                <a:srgbClr val="009900"/>
              </a:solidFill>
              <a:latin typeface="Arial" panose="020B0604020202020204" pitchFamily="34" charset="0"/>
              <a:ea typeface="微软雅黑" panose="020B0503020204020204" pitchFamily="34" charset="-122"/>
            </a:endParaRPr>
          </a:p>
        </p:txBody>
      </p:sp>
      <p:sp>
        <p:nvSpPr>
          <p:cNvPr id="52262"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3"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7"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8"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69"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70"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271"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2272" name="组合 10"/>
          <p:cNvGrpSpPr/>
          <p:nvPr/>
        </p:nvGrpSpPr>
        <p:grpSpPr>
          <a:xfrm>
            <a:off x="1031602" y="196287"/>
            <a:ext cx="4872356" cy="557068"/>
            <a:chOff x="0" y="0"/>
            <a:chExt cx="7190004" cy="557153"/>
          </a:xfrm>
        </p:grpSpPr>
        <p:sp>
          <p:nvSpPr>
            <p:cNvPr id="52273"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52274"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52276" name="TextBox 69"/>
          <p:cNvSpPr txBox="1"/>
          <p:nvPr/>
        </p:nvSpPr>
        <p:spPr>
          <a:xfrm>
            <a:off x="1491858" y="2915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选取文献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2260"/>
                                        </p:tgtEl>
                                        <p:attrNameLst>
                                          <p:attrName>style.visibility</p:attrName>
                                        </p:attrNameLst>
                                      </p:cBhvr>
                                      <p:to>
                                        <p:strVal val="visible"/>
                                      </p:to>
                                    </p:set>
                                    <p:anim calcmode="lin" valueType="num">
                                      <p:cBhvr additive="base">
                                        <p:cTn id="7" dur="1000" fill="hold"/>
                                        <p:tgtEl>
                                          <p:spTgt spid="52260"/>
                                        </p:tgtEl>
                                        <p:attrNameLst>
                                          <p:attrName>ppt_x</p:attrName>
                                        </p:attrNameLst>
                                      </p:cBhvr>
                                      <p:tavLst>
                                        <p:tav tm="0">
                                          <p:val>
                                            <p:strVal val="1+#ppt_w/2"/>
                                          </p:val>
                                        </p:tav>
                                        <p:tav tm="100000">
                                          <p:val>
                                            <p:strVal val="#ppt_x"/>
                                          </p:val>
                                        </p:tav>
                                      </p:tavLst>
                                    </p:anim>
                                    <p:anim calcmode="lin" valueType="num">
                                      <p:cBhvr additive="base">
                                        <p:cTn id="8" dur="1000" fill="hold"/>
                                        <p:tgtEl>
                                          <p:spTgt spid="5226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52261"/>
                                        </p:tgtEl>
                                        <p:attrNameLst>
                                          <p:attrName>style.visibility</p:attrName>
                                        </p:attrNameLst>
                                      </p:cBhvr>
                                      <p:to>
                                        <p:strVal val="visible"/>
                                      </p:to>
                                    </p:set>
                                    <p:anim calcmode="lin" valueType="num">
                                      <p:cBhvr additive="base">
                                        <p:cTn id="12" dur="500" fill="hold"/>
                                        <p:tgtEl>
                                          <p:spTgt spid="52261"/>
                                        </p:tgtEl>
                                        <p:attrNameLst>
                                          <p:attrName>ppt_x</p:attrName>
                                        </p:attrNameLst>
                                      </p:cBhvr>
                                      <p:tavLst>
                                        <p:tav tm="0">
                                          <p:val>
                                            <p:strVal val="1+#ppt_w/2"/>
                                          </p:val>
                                        </p:tav>
                                        <p:tav tm="100000">
                                          <p:val>
                                            <p:strVal val="#ppt_x"/>
                                          </p:val>
                                        </p:tav>
                                      </p:tavLst>
                                    </p:anim>
                                    <p:anim calcmode="lin" valueType="num">
                                      <p:cBhvr additive="base">
                                        <p:cTn id="13" dur="500" fill="hold"/>
                                        <p:tgtEl>
                                          <p:spTgt spid="52261"/>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2272"/>
                                        </p:tgtEl>
                                        <p:attrNameLst>
                                          <p:attrName>style.visibility</p:attrName>
                                        </p:attrNameLst>
                                      </p:cBhvr>
                                      <p:to>
                                        <p:strVal val="visible"/>
                                      </p:to>
                                    </p:set>
                                    <p:animEffect filter="wipe(left)">
                                      <p:cBhvr>
                                        <p:cTn id="17" dur="200"/>
                                        <p:tgtEl>
                                          <p:spTgt spid="52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bldLvl="0" animBg="1"/>
      <p:bldP spid="52261" grpId="0" bldLvl="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p:cNvPicPr>
          <p:nvPr/>
        </p:nvPicPr>
        <p:blipFill>
          <a:blip r:embed="rId1"/>
          <a:stretch>
            <a:fillRect/>
          </a:stretch>
        </p:blipFill>
        <p:spPr>
          <a:xfrm>
            <a:off x="1885459" y="1337220"/>
            <a:ext cx="9922466" cy="5543694"/>
          </a:xfrm>
          <a:prstGeom prst="rect">
            <a:avLst/>
          </a:prstGeom>
          <a:noFill/>
          <a:ln w="9525">
            <a:noFill/>
          </a:ln>
        </p:spPr>
      </p:pic>
      <p:sp>
        <p:nvSpPr>
          <p:cNvPr id="53251" name="Rectangle 3"/>
          <p:cNvSpPr/>
          <p:nvPr/>
        </p:nvSpPr>
        <p:spPr>
          <a:xfrm>
            <a:off x="9163839" y="989648"/>
            <a:ext cx="3012291" cy="5875395"/>
          </a:xfrm>
          <a:prstGeom prst="rect">
            <a:avLst/>
          </a:prstGeom>
          <a:solidFill>
            <a:srgbClr val="CCECFF">
              <a:alpha val="89999"/>
            </a:srgbClr>
          </a:solidFill>
          <a:ln w="9525" cap="flat" cmpd="sng">
            <a:solidFill>
              <a:srgbClr val="CCECFF"/>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3252" name="Text Box 4"/>
          <p:cNvSpPr txBox="1"/>
          <p:nvPr/>
        </p:nvSpPr>
        <p:spPr>
          <a:xfrm>
            <a:off x="9411424" y="1327697"/>
            <a:ext cx="2418720" cy="3674110"/>
          </a:xfrm>
          <a:prstGeom prst="rect">
            <a:avLst/>
          </a:prstGeom>
          <a:noFill/>
          <a:ln w="9525">
            <a:noFill/>
          </a:ln>
        </p:spPr>
        <p:txBody>
          <a:bodyPr>
            <a:spAutoFit/>
          </a:bodyPr>
          <a:lstStyle/>
          <a:p>
            <a:pPr lvl="0" eaLnBrk="1" hangingPunct="1">
              <a:lnSpc>
                <a:spcPct val="140000"/>
              </a:lnSpc>
            </a:pPr>
            <a:r>
              <a:rPr lang="zh-CN" altLang="en-US" sz="2400" b="1" dirty="0">
                <a:latin typeface="微软雅黑" panose="020B0503020204020204" pitchFamily="34" charset="-122"/>
                <a:ea typeface="微软雅黑" panose="020B0503020204020204" pitchFamily="34" charset="-122"/>
              </a:rPr>
              <a:t>  通过作者合作网络可以看出，作者合作</a:t>
            </a:r>
            <a:r>
              <a:rPr lang="zh-CN" altLang="en-US" sz="2400" b="1" dirty="0">
                <a:solidFill>
                  <a:srgbClr val="000000"/>
                </a:solidFill>
                <a:latin typeface="微软雅黑" panose="020B0503020204020204" pitchFamily="34" charset="-122"/>
                <a:ea typeface="微软雅黑" panose="020B0503020204020204" pitchFamily="34" charset="-122"/>
              </a:rPr>
              <a:t>主要基于</a:t>
            </a:r>
            <a:r>
              <a:rPr lang="zh-CN" altLang="en-US" sz="2400" b="1" dirty="0">
                <a:solidFill>
                  <a:srgbClr val="009900"/>
                </a:solidFill>
                <a:latin typeface="微软雅黑" panose="020B0503020204020204" pitchFamily="34" charset="-122"/>
                <a:ea typeface="微软雅黑" panose="020B0503020204020204" pitchFamily="34" charset="-122"/>
              </a:rPr>
              <a:t>同机构学者</a:t>
            </a:r>
            <a:r>
              <a:rPr lang="zh-CN" altLang="en-US" sz="2400" b="1" dirty="0">
                <a:solidFill>
                  <a:srgbClr val="000000"/>
                </a:solidFill>
                <a:latin typeface="微软雅黑" panose="020B0503020204020204" pitchFamily="34" charset="-122"/>
                <a:ea typeface="微软雅黑" panose="020B0503020204020204" pitchFamily="34" charset="-122"/>
              </a:rPr>
              <a:t>之间的合作</a:t>
            </a:r>
            <a:r>
              <a:rPr lang="zh-CN" altLang="en-US" sz="2400" b="1" dirty="0">
                <a:latin typeface="微软雅黑" panose="020B0503020204020204" pitchFamily="34" charset="-122"/>
                <a:ea typeface="微软雅黑" panose="020B0503020204020204" pitchFamily="34" charset="-122"/>
              </a:rPr>
              <a:t>，说明研究还处于相对独立的阶段。</a:t>
            </a:r>
            <a:endParaRPr lang="zh-CN" altLang="en-US" sz="2400" b="1" dirty="0">
              <a:latin typeface="微软雅黑" panose="020B0503020204020204" pitchFamily="34" charset="-122"/>
              <a:ea typeface="微软雅黑" panose="020B0503020204020204" pitchFamily="34" charset="-122"/>
            </a:endParaRPr>
          </a:p>
        </p:txBody>
      </p:sp>
      <p:grpSp>
        <p:nvGrpSpPr>
          <p:cNvPr id="53253" name="Group 5"/>
          <p:cNvGrpSpPr/>
          <p:nvPr/>
        </p:nvGrpSpPr>
        <p:grpSpPr>
          <a:xfrm>
            <a:off x="-103160" y="1549889"/>
            <a:ext cx="1988619" cy="4438129"/>
            <a:chOff x="0" y="0"/>
            <a:chExt cx="3168" cy="6991"/>
          </a:xfrm>
        </p:grpSpPr>
        <p:sp>
          <p:nvSpPr>
            <p:cNvPr id="53254" name="矩形 1"/>
            <p:cNvSpPr/>
            <p:nvPr/>
          </p:nvSpPr>
          <p:spPr>
            <a:xfrm>
              <a:off x="377" y="0"/>
              <a:ext cx="2679" cy="6991"/>
            </a:xfrm>
            <a:prstGeom prst="rect">
              <a:avLst/>
            </a:prstGeom>
            <a:solidFill>
              <a:srgbClr val="F9F9F9"/>
            </a:solidFill>
            <a:ln w="9525" cap="flat" cmpd="sng">
              <a:solidFill>
                <a:srgbClr val="E2E2E2"/>
              </a:solidFill>
              <a:prstDash val="solid"/>
              <a:miter/>
              <a:headEnd type="none" w="med" len="med"/>
              <a:tailEnd type="none" w="med" len="med"/>
            </a:ln>
          </p:spPr>
          <p:txBody>
            <a:bodyPr anchor="ctr"/>
            <a:lstStyle/>
            <a:p>
              <a:pPr lvl="0" algn="ctr" eaLnBrk="1" hangingPunct="1"/>
              <a:r>
                <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3255" name="组合 6"/>
            <p:cNvGrpSpPr/>
            <p:nvPr/>
          </p:nvGrpSpPr>
          <p:grpSpPr>
            <a:xfrm>
              <a:off x="0" y="531"/>
              <a:ext cx="3168" cy="6161"/>
              <a:chOff x="0" y="0"/>
              <a:chExt cx="2016224" cy="3911451"/>
            </a:xfrm>
          </p:grpSpPr>
          <p:sp>
            <p:nvSpPr>
              <p:cNvPr id="53256" name="TextBox 36">
                <a:hlinkClick r:id="rId2" action="ppaction://hlinksldjump"/>
              </p:cNvPr>
              <p:cNvSpPr/>
              <p:nvPr/>
            </p:nvSpPr>
            <p:spPr>
              <a:xfrm>
                <a:off x="660742" y="46297"/>
                <a:ext cx="1355482" cy="417850"/>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宋体" panose="02010600030101010101" pitchFamily="2" charset="-122"/>
                  </a:rPr>
                  <a:t>总体趋势</a:t>
                </a:r>
                <a:endParaRPr lang="zh-CN" altLang="en-US" dirty="0">
                  <a:latin typeface="Arial" panose="020B0604020202020204" pitchFamily="34" charset="0"/>
                  <a:ea typeface="宋体" panose="02010600030101010101" pitchFamily="2" charset="-122"/>
                </a:endParaRPr>
              </a:p>
            </p:txBody>
          </p:sp>
          <p:sp>
            <p:nvSpPr>
              <p:cNvPr id="53257" name="矩形 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3258" name="TextBox 35"/>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01</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grpSp>
            <p:nvGrpSpPr>
              <p:cNvPr id="53259" name="组合 10"/>
              <p:cNvGrpSpPr/>
              <p:nvPr/>
            </p:nvGrpSpPr>
            <p:grpSpPr>
              <a:xfrm>
                <a:off x="0" y="676875"/>
                <a:ext cx="2016224" cy="3234576"/>
                <a:chOff x="0" y="0"/>
                <a:chExt cx="2016224" cy="3234576"/>
              </a:xfrm>
            </p:grpSpPr>
            <p:grpSp>
              <p:nvGrpSpPr>
                <p:cNvPr id="53260" name="组合 11"/>
                <p:cNvGrpSpPr/>
                <p:nvPr/>
              </p:nvGrpSpPr>
              <p:grpSpPr>
                <a:xfrm>
                  <a:off x="0" y="0"/>
                  <a:ext cx="2016224" cy="527075"/>
                  <a:chOff x="0" y="0"/>
                  <a:chExt cx="2016224" cy="527075"/>
                </a:xfrm>
              </p:grpSpPr>
              <p:sp>
                <p:nvSpPr>
                  <p:cNvPr id="53261" name="矩形 2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3262" name="TextBox 56"/>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02</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3263" name="TextBox 57">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文献互引</a:t>
                    </a:r>
                    <a:endParaRPr lang="zh-CN" altLang="en-US" dirty="0">
                      <a:latin typeface="Arial" panose="020B0604020202020204" pitchFamily="34" charset="0"/>
                      <a:ea typeface="宋体" panose="02010600030101010101" pitchFamily="2" charset="-122"/>
                    </a:endParaRPr>
                  </a:p>
                </p:txBody>
              </p:sp>
            </p:grpSp>
            <p:grpSp>
              <p:nvGrpSpPr>
                <p:cNvPr id="53264" name="组合 12"/>
                <p:cNvGrpSpPr/>
                <p:nvPr/>
              </p:nvGrpSpPr>
              <p:grpSpPr>
                <a:xfrm>
                  <a:off x="0" y="676875"/>
                  <a:ext cx="2016224" cy="527075"/>
                  <a:chOff x="0" y="0"/>
                  <a:chExt cx="2016224" cy="527075"/>
                </a:xfrm>
              </p:grpSpPr>
              <p:sp>
                <p:nvSpPr>
                  <p:cNvPr id="53265" name="矩形 25"/>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3266" name="TextBox 53"/>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03</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3267" name="TextBox 54">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文献集合</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3268" name="组合 13"/>
                <p:cNvGrpSpPr/>
                <p:nvPr/>
              </p:nvGrpSpPr>
              <p:grpSpPr>
                <a:xfrm>
                  <a:off x="0" y="1353750"/>
                  <a:ext cx="2016224" cy="527075"/>
                  <a:chOff x="0" y="0"/>
                  <a:chExt cx="2016224" cy="527075"/>
                </a:xfrm>
              </p:grpSpPr>
              <p:sp>
                <p:nvSpPr>
                  <p:cNvPr id="53269" name="矩形 22"/>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3270" name="TextBox 50"/>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04</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3271" name="TextBox 51">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dirty="0">
                      <a:latin typeface="Arial" panose="020B0604020202020204" pitchFamily="34" charset="0"/>
                      <a:ea typeface="宋体" panose="02010600030101010101" pitchFamily="2" charset="-122"/>
                    </a:endParaRPr>
                  </a:p>
                </p:txBody>
              </p:sp>
            </p:grpSp>
            <p:grpSp>
              <p:nvGrpSpPr>
                <p:cNvPr id="53272" name="组合 14"/>
                <p:cNvGrpSpPr/>
                <p:nvPr/>
              </p:nvGrpSpPr>
              <p:grpSpPr>
                <a:xfrm>
                  <a:off x="0" y="2030625"/>
                  <a:ext cx="2016224" cy="527075"/>
                  <a:chOff x="0" y="0"/>
                  <a:chExt cx="2016224" cy="527075"/>
                </a:xfrm>
              </p:grpSpPr>
              <p:sp>
                <p:nvSpPr>
                  <p:cNvPr id="53273" name="矩形 19"/>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3274" name="TextBox 47"/>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05</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3275" name="TextBox 48">
                    <a:hlinkClick r:id="rId2"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作者合作</a:t>
                    </a:r>
                    <a:endParaRPr lang="zh-CN" altLang="en-US" dirty="0">
                      <a:solidFill>
                        <a:schemeClr val="hlink"/>
                      </a:solidFill>
                      <a:latin typeface="Arial" panose="020B0604020202020204" pitchFamily="34" charset="0"/>
                      <a:ea typeface="宋体" panose="02010600030101010101" pitchFamily="2" charset="-122"/>
                    </a:endParaRPr>
                  </a:p>
                </p:txBody>
              </p:sp>
            </p:grpSp>
            <p:grpSp>
              <p:nvGrpSpPr>
                <p:cNvPr id="53276" name="组合 15"/>
                <p:cNvGrpSpPr/>
                <p:nvPr/>
              </p:nvGrpSpPr>
              <p:grpSpPr>
                <a:xfrm>
                  <a:off x="0" y="2707501"/>
                  <a:ext cx="2016224" cy="527075"/>
                  <a:chOff x="0" y="0"/>
                  <a:chExt cx="2016224" cy="527075"/>
                </a:xfrm>
              </p:grpSpPr>
              <p:sp>
                <p:nvSpPr>
                  <p:cNvPr id="53277" name="矩形 16"/>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3278" name="TextBox 44"/>
                  <p:cNvSpPr/>
                  <p:nvPr/>
                </p:nvSpPr>
                <p:spPr>
                  <a:xfrm>
                    <a:off x="0" y="0"/>
                    <a:ext cx="900120" cy="527075"/>
                  </a:xfrm>
                  <a:prstGeom prst="rect">
                    <a:avLst/>
                  </a:prstGeom>
                  <a:noFill/>
                  <a:ln w="9525">
                    <a:noFill/>
                  </a:ln>
                </p:spPr>
                <p:txBody>
                  <a:bodyPr>
                    <a:spAutoFit/>
                  </a:bodyPr>
                  <a:lstStyle/>
                  <a:p>
                    <a:pPr lvl="0" algn="ctr" eaLnBrk="1" hangingPunct="1"/>
                    <a:r>
                      <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rPr>
                      <a:t>06</a:t>
                    </a:r>
                    <a:endParaRPr lang="zh-CN" altLang="en-US" dirty="0">
                      <a:latin typeface="Arial" panose="020B0604020202020204" pitchFamily="34" charset="0"/>
                      <a:ea typeface="宋体" panose="02010600030101010101" pitchFamily="2" charset="-122"/>
                    </a:endParaRPr>
                  </a:p>
                </p:txBody>
              </p:sp>
              <p:sp>
                <p:nvSpPr>
                  <p:cNvPr id="53279" name="TextBox 45">
                    <a:hlinkClick r:id="rId2" action="ppaction://hlinksldjump"/>
                  </p:cNvPr>
                  <p:cNvSpPr/>
                  <p:nvPr/>
                </p:nvSpPr>
                <p:spPr>
                  <a:xfrm>
                    <a:off x="660742" y="46297"/>
                    <a:ext cx="1355482" cy="417850"/>
                  </a:xfrm>
                  <a:prstGeom prst="rect">
                    <a:avLst/>
                  </a:prstGeom>
                  <a:noFill/>
                  <a:ln w="9525">
                    <a:noFill/>
                  </a:ln>
                </p:spPr>
                <p:txBody>
                  <a:bodyPr>
                    <a:spAutoFit/>
                  </a:bodyPr>
                  <a:lstStyle/>
                  <a:p>
                    <a:pPr lvl="0" eaLnBrk="1" hangingPunct="1"/>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53280" name="Rectangle 32"/>
            <p:cNvSpPr/>
            <p:nvPr/>
          </p:nvSpPr>
          <p:spPr>
            <a:xfrm>
              <a:off x="1019" y="532"/>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3281" name="Rectangle 33"/>
            <p:cNvSpPr/>
            <p:nvPr/>
          </p:nvSpPr>
          <p:spPr>
            <a:xfrm>
              <a:off x="1019" y="1683"/>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3282" name="Rectangle 34"/>
            <p:cNvSpPr/>
            <p:nvPr/>
          </p:nvSpPr>
          <p:spPr>
            <a:xfrm>
              <a:off x="1019" y="2778"/>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3283" name="Rectangle 35"/>
            <p:cNvSpPr/>
            <p:nvPr/>
          </p:nvSpPr>
          <p:spPr>
            <a:xfrm>
              <a:off x="1019" y="4847"/>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3284" name="Rectangle 36"/>
            <p:cNvSpPr/>
            <p:nvPr/>
          </p:nvSpPr>
          <p:spPr>
            <a:xfrm>
              <a:off x="1019" y="3825"/>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3285" name="Rectangle 37"/>
            <p:cNvSpPr/>
            <p:nvPr/>
          </p:nvSpPr>
          <p:spPr>
            <a:xfrm>
              <a:off x="1019" y="5969"/>
              <a:ext cx="1740" cy="717"/>
            </a:xfrm>
            <a:prstGeom prst="rect">
              <a:avLst/>
            </a:prstGeom>
            <a:noFill/>
            <a:ln w="9525" cap="flat" cmpd="sng">
              <a:solidFill>
                <a:srgbClr val="C0C0C0"/>
              </a:solidFill>
              <a:prstDash val="solid"/>
              <a:miter/>
              <a:headEnd type="none" w="med" len="med"/>
              <a:tailEnd type="none" w="med" len="med"/>
            </a:ln>
          </p:spPr>
          <p:txBody>
            <a:bodyPr wrap="none" anchor="ctr"/>
            <a:lstStyle/>
            <a:p>
              <a:pPr lvl="0" algn="ctr"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各种分布</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3286"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87"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91"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92"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93"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94"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295"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296" name="组合 10"/>
          <p:cNvGrpSpPr/>
          <p:nvPr/>
        </p:nvGrpSpPr>
        <p:grpSpPr>
          <a:xfrm>
            <a:off x="935717" y="285187"/>
            <a:ext cx="4872356" cy="557068"/>
            <a:chOff x="0" y="0"/>
            <a:chExt cx="7190004" cy="557153"/>
          </a:xfrm>
        </p:grpSpPr>
        <p:sp>
          <p:nvSpPr>
            <p:cNvPr id="53297"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53298"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53300" name="TextBox 70"/>
          <p:cNvSpPr txBox="1"/>
          <p:nvPr/>
        </p:nvSpPr>
        <p:spPr>
          <a:xfrm>
            <a:off x="1395973" y="38041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选取文献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1000" fill="hold"/>
                                        <p:tgtEl>
                                          <p:spTgt spid="53251"/>
                                        </p:tgtEl>
                                        <p:attrNameLst>
                                          <p:attrName>ppt_x</p:attrName>
                                        </p:attrNameLst>
                                      </p:cBhvr>
                                      <p:tavLst>
                                        <p:tav tm="0">
                                          <p:val>
                                            <p:strVal val="1+#ppt_w/2"/>
                                          </p:val>
                                        </p:tav>
                                        <p:tav tm="100000">
                                          <p:val>
                                            <p:strVal val="#ppt_x"/>
                                          </p:val>
                                        </p:tav>
                                      </p:tavLst>
                                    </p:anim>
                                    <p:anim calcmode="lin" valueType="num">
                                      <p:cBhvr additive="base">
                                        <p:cTn id="8" dur="1000" fill="hold"/>
                                        <p:tgtEl>
                                          <p:spTgt spid="5325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1+#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3296"/>
                                        </p:tgtEl>
                                        <p:attrNameLst>
                                          <p:attrName>style.visibility</p:attrName>
                                        </p:attrNameLst>
                                      </p:cBhvr>
                                      <p:to>
                                        <p:strVal val="visible"/>
                                      </p:to>
                                    </p:set>
                                    <p:animEffect filter="wipe(left)">
                                      <p:cBhvr>
                                        <p:cTn id="17" dur="200"/>
                                        <p:tgtEl>
                                          <p:spTgt spid="53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ldLvl="0" animBg="1"/>
      <p:bldP spid="53252" grpId="0" bldLvl="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p:cNvPicPr>
          <p:nvPr/>
        </p:nvPicPr>
        <p:blipFill>
          <a:blip r:embed="rId1"/>
          <a:stretch>
            <a:fillRect/>
          </a:stretch>
        </p:blipFill>
        <p:spPr>
          <a:xfrm>
            <a:off x="2106065" y="1341981"/>
            <a:ext cx="9006717" cy="5523062"/>
          </a:xfrm>
          <a:prstGeom prst="rect">
            <a:avLst/>
          </a:prstGeom>
          <a:noFill/>
          <a:ln w="9525">
            <a:noFill/>
          </a:ln>
        </p:spPr>
      </p:pic>
      <p:pic>
        <p:nvPicPr>
          <p:cNvPr id="54275" name="Picture 3"/>
          <p:cNvPicPr>
            <a:picLocks noChangeAspect="1"/>
          </p:cNvPicPr>
          <p:nvPr/>
        </p:nvPicPr>
        <p:blipFill>
          <a:blip r:embed="rId2"/>
          <a:stretch>
            <a:fillRect/>
          </a:stretch>
        </p:blipFill>
        <p:spPr>
          <a:xfrm>
            <a:off x="1885459" y="1341981"/>
            <a:ext cx="8928950" cy="5169141"/>
          </a:xfrm>
          <a:prstGeom prst="rect">
            <a:avLst/>
          </a:prstGeom>
          <a:noFill/>
          <a:ln w="9525">
            <a:noFill/>
          </a:ln>
        </p:spPr>
      </p:pic>
      <p:grpSp>
        <p:nvGrpSpPr>
          <p:cNvPr id="54276" name="Group 4"/>
          <p:cNvGrpSpPr/>
          <p:nvPr/>
        </p:nvGrpSpPr>
        <p:grpSpPr>
          <a:xfrm>
            <a:off x="-103160" y="1549889"/>
            <a:ext cx="1988619" cy="4438129"/>
            <a:chOff x="0" y="0"/>
            <a:chExt cx="3168" cy="6991"/>
          </a:xfrm>
        </p:grpSpPr>
        <p:sp>
          <p:nvSpPr>
            <p:cNvPr id="54277" name="矩形 1"/>
            <p:cNvSpPr/>
            <p:nvPr/>
          </p:nvSpPr>
          <p:spPr>
            <a:xfrm>
              <a:off x="377" y="0"/>
              <a:ext cx="2679" cy="6991"/>
            </a:xfrm>
            <a:prstGeom prst="rect">
              <a:avLst/>
            </a:prstGeom>
            <a:solidFill>
              <a:srgbClr val="F9F9F9"/>
            </a:solidFill>
            <a:ln w="9525" cap="flat" cmpd="sng">
              <a:solidFill>
                <a:srgbClr val="E2E2E2"/>
              </a:solidFill>
              <a:prstDash val="solid"/>
              <a:miter/>
              <a:headEnd type="none" w="med" len="med"/>
              <a:tailEnd type="none" w="med" len="med"/>
            </a:ln>
          </p:spPr>
          <p:txBody>
            <a:bodyPr anchor="ctr"/>
            <a:lstStyle/>
            <a:p>
              <a:pPr lvl="0" algn="ctr" eaLnBrk="1" hangingPunct="1"/>
              <a:r>
                <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54278" name="组合 6"/>
            <p:cNvGrpSpPr/>
            <p:nvPr/>
          </p:nvGrpSpPr>
          <p:grpSpPr>
            <a:xfrm>
              <a:off x="0" y="531"/>
              <a:ext cx="3168" cy="6161"/>
              <a:chOff x="0" y="0"/>
              <a:chExt cx="2016224" cy="3911451"/>
            </a:xfrm>
          </p:grpSpPr>
          <p:sp>
            <p:nvSpPr>
              <p:cNvPr id="54279" name="TextBox 36">
                <a:hlinkClick r:id="rId3" action="ppaction://hlinksldjump"/>
              </p:cNvPr>
              <p:cNvSpPr/>
              <p:nvPr/>
            </p:nvSpPr>
            <p:spPr>
              <a:xfrm>
                <a:off x="660742" y="46297"/>
                <a:ext cx="1355482" cy="417850"/>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宋体" panose="02010600030101010101" pitchFamily="2" charset="-122"/>
                  </a:rPr>
                  <a:t>总体趋势</a:t>
                </a:r>
                <a:endParaRPr lang="zh-CN" altLang="en-US" dirty="0">
                  <a:latin typeface="Arial" panose="020B0604020202020204" pitchFamily="34" charset="0"/>
                  <a:ea typeface="宋体" panose="02010600030101010101" pitchFamily="2" charset="-122"/>
                </a:endParaRPr>
              </a:p>
            </p:txBody>
          </p:sp>
          <p:sp>
            <p:nvSpPr>
              <p:cNvPr id="54280" name="矩形 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4281" name="TextBox 35"/>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01</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grpSp>
            <p:nvGrpSpPr>
              <p:cNvPr id="54282" name="组合 10"/>
              <p:cNvGrpSpPr/>
              <p:nvPr/>
            </p:nvGrpSpPr>
            <p:grpSpPr>
              <a:xfrm>
                <a:off x="0" y="676875"/>
                <a:ext cx="2016224" cy="3234576"/>
                <a:chOff x="0" y="0"/>
                <a:chExt cx="2016224" cy="3234576"/>
              </a:xfrm>
            </p:grpSpPr>
            <p:grpSp>
              <p:nvGrpSpPr>
                <p:cNvPr id="54283" name="组合 11"/>
                <p:cNvGrpSpPr/>
                <p:nvPr/>
              </p:nvGrpSpPr>
              <p:grpSpPr>
                <a:xfrm>
                  <a:off x="0" y="0"/>
                  <a:ext cx="2016224" cy="527075"/>
                  <a:chOff x="0" y="0"/>
                  <a:chExt cx="2016224" cy="527075"/>
                </a:xfrm>
              </p:grpSpPr>
              <p:sp>
                <p:nvSpPr>
                  <p:cNvPr id="54284" name="矩形 28"/>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4285" name="TextBox 56"/>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02</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4286" name="TextBox 57">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文献互引</a:t>
                    </a:r>
                    <a:endParaRPr lang="zh-CN" altLang="en-US" dirty="0">
                      <a:latin typeface="Arial" panose="020B0604020202020204" pitchFamily="34" charset="0"/>
                      <a:ea typeface="宋体" panose="02010600030101010101" pitchFamily="2" charset="-122"/>
                    </a:endParaRPr>
                  </a:p>
                </p:txBody>
              </p:sp>
            </p:grpSp>
            <p:grpSp>
              <p:nvGrpSpPr>
                <p:cNvPr id="54287" name="组合 12"/>
                <p:cNvGrpSpPr/>
                <p:nvPr/>
              </p:nvGrpSpPr>
              <p:grpSpPr>
                <a:xfrm>
                  <a:off x="0" y="676875"/>
                  <a:ext cx="2016224" cy="527075"/>
                  <a:chOff x="0" y="0"/>
                  <a:chExt cx="2016224" cy="527075"/>
                </a:xfrm>
              </p:grpSpPr>
              <p:sp>
                <p:nvSpPr>
                  <p:cNvPr id="54288" name="矩形 25"/>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4289" name="TextBox 53"/>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03</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4290" name="TextBox 54">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文献集合</a:t>
                    </a:r>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291" name="组合 13"/>
                <p:cNvGrpSpPr/>
                <p:nvPr/>
              </p:nvGrpSpPr>
              <p:grpSpPr>
                <a:xfrm>
                  <a:off x="0" y="1353750"/>
                  <a:ext cx="2016224" cy="527075"/>
                  <a:chOff x="0" y="0"/>
                  <a:chExt cx="2016224" cy="527075"/>
                </a:xfrm>
              </p:grpSpPr>
              <p:sp>
                <p:nvSpPr>
                  <p:cNvPr id="54292" name="矩形 22"/>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4293" name="TextBox 50"/>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04</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4294" name="TextBox 51">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关键词</a:t>
                    </a:r>
                    <a:endParaRPr lang="zh-CN" altLang="en-US" dirty="0">
                      <a:latin typeface="Arial" panose="020B0604020202020204" pitchFamily="34" charset="0"/>
                      <a:ea typeface="宋体" panose="02010600030101010101" pitchFamily="2" charset="-122"/>
                    </a:endParaRPr>
                  </a:p>
                </p:txBody>
              </p:sp>
            </p:grpSp>
            <p:grpSp>
              <p:nvGrpSpPr>
                <p:cNvPr id="54295" name="组合 14"/>
                <p:cNvGrpSpPr/>
                <p:nvPr/>
              </p:nvGrpSpPr>
              <p:grpSpPr>
                <a:xfrm>
                  <a:off x="0" y="2030625"/>
                  <a:ext cx="2016224" cy="527075"/>
                  <a:chOff x="0" y="0"/>
                  <a:chExt cx="2016224" cy="527075"/>
                </a:xfrm>
              </p:grpSpPr>
              <p:sp>
                <p:nvSpPr>
                  <p:cNvPr id="54296" name="矩形 19"/>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4297" name="TextBox 47"/>
                  <p:cNvSpPr/>
                  <p:nvPr/>
                </p:nvSpPr>
                <p:spPr>
                  <a:xfrm>
                    <a:off x="0" y="0"/>
                    <a:ext cx="900120" cy="527075"/>
                  </a:xfrm>
                  <a:prstGeom prst="rect">
                    <a:avLst/>
                  </a:prstGeom>
                  <a:noFill/>
                  <a:ln w="9525">
                    <a:noFill/>
                  </a:ln>
                </p:spPr>
                <p:txBody>
                  <a:bodyPr>
                    <a:spAutoFit/>
                  </a:bodyPr>
                  <a:lstStyle/>
                  <a:p>
                    <a:pPr lvl="0" algn="ctr" eaLnBrk="1" hangingPunct="1"/>
                    <a:r>
                      <a:rPr lang="en-US" altLang="x-none" sz="2800" b="1" dirty="0">
                        <a:solidFill>
                          <a:srgbClr val="F2F2F2"/>
                        </a:solidFill>
                        <a:latin typeface="Bradley Hand ITC" panose="03070402050302030203" pitchFamily="2" charset="0"/>
                        <a:ea typeface="楷体_GB2312" pitchFamily="1" charset="-122"/>
                        <a:sym typeface="Bradley Hand ITC" panose="03070402050302030203" pitchFamily="2" charset="0"/>
                      </a:rPr>
                      <a:t>05</a:t>
                    </a:r>
                    <a:endPar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endParaRPr>
                  </a:p>
                </p:txBody>
              </p:sp>
              <p:sp>
                <p:nvSpPr>
                  <p:cNvPr id="54298" name="TextBox 48">
                    <a:hlinkClick r:id="rId3" action="ppaction://hlinksldjump"/>
                  </p:cNvPr>
                  <p:cNvSpPr/>
                  <p:nvPr/>
                </p:nvSpPr>
                <p:spPr>
                  <a:xfrm>
                    <a:off x="660742" y="46297"/>
                    <a:ext cx="1355482" cy="420929"/>
                  </a:xfrm>
                  <a:prstGeom prst="rect">
                    <a:avLst/>
                  </a:prstGeom>
                  <a:noFill/>
                  <a:ln w="9525">
                    <a:noFill/>
                  </a:ln>
                </p:spPr>
                <p:txBody>
                  <a:bodyPr>
                    <a:spAutoFit/>
                  </a:bodyPr>
                  <a:lstStyle/>
                  <a:p>
                    <a:pPr lvl="0" eaLnBrk="1" hangingPunct="1"/>
                    <a:r>
                      <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rPr>
                      <a:t>作者合作</a:t>
                    </a:r>
                    <a:endParaRPr lang="zh-CN" altLang="en-US" dirty="0">
                      <a:latin typeface="Arial" panose="020B0604020202020204" pitchFamily="34" charset="0"/>
                      <a:ea typeface="宋体" panose="02010600030101010101" pitchFamily="2" charset="-122"/>
                    </a:endParaRPr>
                  </a:p>
                </p:txBody>
              </p:sp>
            </p:grpSp>
            <p:grpSp>
              <p:nvGrpSpPr>
                <p:cNvPr id="54299" name="组合 15"/>
                <p:cNvGrpSpPr/>
                <p:nvPr/>
              </p:nvGrpSpPr>
              <p:grpSpPr>
                <a:xfrm>
                  <a:off x="0" y="2707501"/>
                  <a:ext cx="2016224" cy="527075"/>
                  <a:chOff x="0" y="0"/>
                  <a:chExt cx="2016224" cy="527075"/>
                </a:xfrm>
              </p:grpSpPr>
              <p:sp>
                <p:nvSpPr>
                  <p:cNvPr id="54300" name="矩形 16"/>
                  <p:cNvSpPr/>
                  <p:nvPr/>
                </p:nvSpPr>
                <p:spPr>
                  <a:xfrm>
                    <a:off x="241498" y="46297"/>
                    <a:ext cx="362623" cy="377008"/>
                  </a:xfrm>
                  <a:prstGeom prst="rect">
                    <a:avLst/>
                  </a:prstGeom>
                  <a:solidFill>
                    <a:srgbClr val="9BBB59"/>
                  </a:solidFill>
                  <a:ln w="9525">
                    <a:noFill/>
                  </a:ln>
                </p:spPr>
                <p:txBody>
                  <a:bodyPr anchor="ctr"/>
                  <a:lstStyle/>
                  <a:p>
                    <a:pPr lvl="0" algn="ctr" eaLnBrk="1" hangingPunct="1"/>
                    <a:endParaRPr lang="zh-CN" altLang="en-US" dirty="0">
                      <a:solidFill>
                        <a:srgbClr val="F2F2F2"/>
                      </a:solidFill>
                      <a:latin typeface="宋体" panose="02010600030101010101" pitchFamily="2" charset="-122"/>
                      <a:ea typeface="宋体" panose="02010600030101010101" pitchFamily="2" charset="-122"/>
                      <a:sym typeface="宋体" panose="02010600030101010101" pitchFamily="2" charset="-122"/>
                    </a:endParaRPr>
                  </a:p>
                </p:txBody>
              </p:sp>
              <p:sp>
                <p:nvSpPr>
                  <p:cNvPr id="54301" name="TextBox 44"/>
                  <p:cNvSpPr/>
                  <p:nvPr/>
                </p:nvSpPr>
                <p:spPr>
                  <a:xfrm>
                    <a:off x="0" y="0"/>
                    <a:ext cx="900120" cy="527075"/>
                  </a:xfrm>
                  <a:prstGeom prst="rect">
                    <a:avLst/>
                  </a:prstGeom>
                  <a:noFill/>
                  <a:ln w="9525">
                    <a:noFill/>
                  </a:ln>
                </p:spPr>
                <p:txBody>
                  <a:bodyPr>
                    <a:spAutoFit/>
                  </a:bodyPr>
                  <a:lstStyle/>
                  <a:p>
                    <a:pPr lvl="0" algn="ctr" eaLnBrk="1" hangingPunct="1"/>
                    <a:r>
                      <a:rPr lang="zh-CN" altLang="en-US" sz="2800" b="1" dirty="0">
                        <a:solidFill>
                          <a:srgbClr val="F2F2F2"/>
                        </a:solidFill>
                        <a:latin typeface="Bradley Hand ITC" panose="03070402050302030203" pitchFamily="2" charset="0"/>
                        <a:ea typeface="楷体_GB2312" pitchFamily="1" charset="-122"/>
                        <a:sym typeface="Bradley Hand ITC" panose="03070402050302030203" pitchFamily="2" charset="0"/>
                      </a:rPr>
                      <a:t>06</a:t>
                    </a:r>
                    <a:endParaRPr lang="zh-CN" altLang="en-US" dirty="0">
                      <a:latin typeface="Arial" panose="020B0604020202020204" pitchFamily="34" charset="0"/>
                      <a:ea typeface="宋体" panose="02010600030101010101" pitchFamily="2" charset="-122"/>
                    </a:endParaRPr>
                  </a:p>
                </p:txBody>
              </p:sp>
              <p:sp>
                <p:nvSpPr>
                  <p:cNvPr id="54302" name="TextBox 45">
                    <a:hlinkClick r:id="rId3" action="ppaction://hlinksldjump"/>
                  </p:cNvPr>
                  <p:cNvSpPr/>
                  <p:nvPr/>
                </p:nvSpPr>
                <p:spPr>
                  <a:xfrm>
                    <a:off x="660742" y="46297"/>
                    <a:ext cx="1355482" cy="417850"/>
                  </a:xfrm>
                  <a:prstGeom prst="rect">
                    <a:avLst/>
                  </a:prstGeom>
                  <a:noFill/>
                  <a:ln w="9525">
                    <a:noFill/>
                  </a:ln>
                </p:spPr>
                <p:txBody>
                  <a:bodyPr>
                    <a:spAutoFit/>
                  </a:bodyPr>
                  <a:lstStyle/>
                  <a:p>
                    <a:pPr lvl="0" eaLnBrk="1" hangingPunct="1"/>
                    <a:endParaRPr lang="zh-CN" altLang="en-US" sz="2000" dirty="0">
                      <a:solidFill>
                        <a:srgbClr val="BFBFB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sp>
          <p:nvSpPr>
            <p:cNvPr id="54303" name="Rectangle 31"/>
            <p:cNvSpPr/>
            <p:nvPr/>
          </p:nvSpPr>
          <p:spPr>
            <a:xfrm>
              <a:off x="1019" y="532"/>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4304" name="Rectangle 32"/>
            <p:cNvSpPr/>
            <p:nvPr/>
          </p:nvSpPr>
          <p:spPr>
            <a:xfrm>
              <a:off x="1019" y="1683"/>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4305" name="Rectangle 33"/>
            <p:cNvSpPr/>
            <p:nvPr/>
          </p:nvSpPr>
          <p:spPr>
            <a:xfrm>
              <a:off x="1019" y="2778"/>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4306" name="Rectangle 34"/>
            <p:cNvSpPr/>
            <p:nvPr/>
          </p:nvSpPr>
          <p:spPr>
            <a:xfrm>
              <a:off x="1019" y="4847"/>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4307" name="Rectangle 35"/>
            <p:cNvSpPr/>
            <p:nvPr/>
          </p:nvSpPr>
          <p:spPr>
            <a:xfrm>
              <a:off x="1019" y="3825"/>
              <a:ext cx="1740" cy="717"/>
            </a:xfrm>
            <a:prstGeom prst="rect">
              <a:avLst/>
            </a:prstGeom>
            <a:noFill/>
            <a:ln w="9525" cap="flat" cmpd="sng">
              <a:solidFill>
                <a:srgbClr val="C0C0C0"/>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4308" name="Rectangle 36"/>
            <p:cNvSpPr/>
            <p:nvPr/>
          </p:nvSpPr>
          <p:spPr>
            <a:xfrm>
              <a:off x="1019" y="5969"/>
              <a:ext cx="1740" cy="717"/>
            </a:xfrm>
            <a:prstGeom prst="rect">
              <a:avLst/>
            </a:prstGeom>
            <a:noFill/>
            <a:ln w="9525" cap="flat" cmpd="sng">
              <a:solidFill>
                <a:srgbClr val="C0C0C0"/>
              </a:solidFill>
              <a:prstDash val="solid"/>
              <a:miter/>
              <a:headEnd type="none" w="med" len="med"/>
              <a:tailEnd type="none" w="med" len="med"/>
            </a:ln>
          </p:spPr>
          <p:txBody>
            <a:bodyPr wrap="none" anchor="ctr"/>
            <a:lstStyle/>
            <a:p>
              <a:pPr lvl="0" algn="ctr" eaLnBrk="1" hangingPunct="1"/>
              <a:r>
                <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rPr>
                <a:t>各种分布</a:t>
              </a:r>
              <a:endParaRPr lang="zh-CN" altLang="en-US" sz="2000" dirty="0">
                <a:solidFill>
                  <a:schemeClr val="hlin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4309" name="Rectangle 39"/>
          <p:cNvSpPr/>
          <p:nvPr/>
        </p:nvSpPr>
        <p:spPr>
          <a:xfrm>
            <a:off x="9052743" y="989648"/>
            <a:ext cx="3012291" cy="5875395"/>
          </a:xfrm>
          <a:prstGeom prst="rect">
            <a:avLst/>
          </a:prstGeom>
          <a:solidFill>
            <a:srgbClr val="CCECFF">
              <a:alpha val="92000"/>
            </a:srgbClr>
          </a:solidFill>
          <a:ln w="9525" cap="flat" cmpd="sng">
            <a:solidFill>
              <a:srgbClr val="CCECFF"/>
            </a:solidFill>
            <a:prstDash val="solid"/>
            <a:miter/>
            <a:headEnd type="none" w="med" len="med"/>
            <a:tailEnd type="none" w="med" len="med"/>
          </a:ln>
        </p:spPr>
        <p:txBody>
          <a:bodyPr anchor="ctr"/>
          <a:lstStyle/>
          <a:p>
            <a:pPr lvl="0" eaLnBrk="1" hangingPunct="1"/>
            <a:endParaRPr lang="zh-CN" altLang="en-US" dirty="0">
              <a:latin typeface="Arial" panose="020B0604020202020204" pitchFamily="34" charset="0"/>
              <a:ea typeface="宋体" panose="02010600030101010101" pitchFamily="2" charset="-122"/>
            </a:endParaRPr>
          </a:p>
        </p:txBody>
      </p:sp>
      <p:sp>
        <p:nvSpPr>
          <p:cNvPr id="54310" name="Text Box 40"/>
          <p:cNvSpPr txBox="1"/>
          <p:nvPr/>
        </p:nvSpPr>
        <p:spPr>
          <a:xfrm>
            <a:off x="9260651" y="1103918"/>
            <a:ext cx="2734550" cy="4663440"/>
          </a:xfrm>
          <a:prstGeom prst="rect">
            <a:avLst/>
          </a:prstGeom>
          <a:noFill/>
          <a:ln w="9525">
            <a:noFill/>
          </a:ln>
        </p:spPr>
        <p:txBody>
          <a:bodyPr>
            <a:spAutoFit/>
          </a:bodyPr>
          <a:lstStyle/>
          <a:p>
            <a:pPr lvl="0" eaLnBrk="1" hangingPunct="1">
              <a:lnSpc>
                <a:spcPct val="150000"/>
              </a:lnSpc>
            </a:pPr>
            <a:r>
              <a:rPr lang="zh-CN" altLang="en-US"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微软雅黑" panose="020B0503020204020204" pitchFamily="34" charset="-122"/>
              </a:rPr>
              <a:t>从分布图中可以看出，</a:t>
            </a:r>
            <a:r>
              <a:rPr lang="zh-CN" altLang="en-US" sz="2000" b="1" dirty="0">
                <a:solidFill>
                  <a:srgbClr val="009900"/>
                </a:solidFill>
                <a:latin typeface="Arial" panose="020B0604020202020204" pitchFamily="34" charset="0"/>
                <a:ea typeface="微软雅黑" panose="020B0503020204020204" pitchFamily="34" charset="-122"/>
              </a:rPr>
              <a:t>期刊中</a:t>
            </a:r>
            <a:r>
              <a:rPr lang="zh-CN" altLang="en-US" sz="2000" b="1" dirty="0">
                <a:latin typeface="Arial" panose="020B0604020202020204" pitchFamily="34" charset="0"/>
                <a:ea typeface="微软雅黑" panose="020B0503020204020204" pitchFamily="34" charset="-122"/>
              </a:rPr>
              <a:t>含有的数据挖掘相关的文献较多，这些高价值的文献多发表在</a:t>
            </a:r>
            <a:r>
              <a:rPr lang="zh-CN" altLang="en-US" sz="2000" b="1" dirty="0">
                <a:solidFill>
                  <a:srgbClr val="009900"/>
                </a:solidFill>
                <a:latin typeface="Arial" panose="020B0604020202020204" pitchFamily="34" charset="0"/>
                <a:ea typeface="微软雅黑" panose="020B0503020204020204" pitchFamily="34" charset="-122"/>
              </a:rPr>
              <a:t>现代图书情报技术</a:t>
            </a:r>
            <a:r>
              <a:rPr lang="zh-CN" altLang="en-US" sz="2000" dirty="0">
                <a:latin typeface="Arial" panose="020B0604020202020204" pitchFamily="34" charset="0"/>
                <a:ea typeface="微软雅黑" panose="020B0503020204020204" pitchFamily="34" charset="-122"/>
              </a:rPr>
              <a:t>、</a:t>
            </a:r>
            <a:r>
              <a:rPr lang="zh-CN" altLang="en-US" sz="2000" b="1" dirty="0">
                <a:latin typeface="Arial" panose="020B0604020202020204" pitchFamily="34" charset="0"/>
                <a:ea typeface="微软雅黑" panose="020B0503020204020204" pitchFamily="34" charset="-122"/>
              </a:rPr>
              <a:t>情报杂志上，基金主要是受</a:t>
            </a:r>
            <a:r>
              <a:rPr lang="zh-CN" altLang="en-US" sz="2000" b="1" dirty="0">
                <a:solidFill>
                  <a:srgbClr val="009900"/>
                </a:solidFill>
                <a:latin typeface="Arial" panose="020B0604020202020204" pitchFamily="34" charset="0"/>
                <a:ea typeface="微软雅黑" panose="020B0503020204020204" pitchFamily="34" charset="-122"/>
              </a:rPr>
              <a:t>国家社会科学基金</a:t>
            </a:r>
            <a:r>
              <a:rPr lang="zh-CN" altLang="en-US" sz="2000" b="1" dirty="0">
                <a:latin typeface="Arial" panose="020B0604020202020204" pitchFamily="34" charset="0"/>
                <a:ea typeface="微软雅黑" panose="020B0503020204020204" pitchFamily="34" charset="-122"/>
              </a:rPr>
              <a:t>支持。在这50篇高被引文献中</a:t>
            </a:r>
            <a:r>
              <a:rPr lang="zh-CN" altLang="en-US" sz="2000" dirty="0">
                <a:latin typeface="Arial" panose="020B0604020202020204" pitchFamily="34" charset="0"/>
                <a:ea typeface="微软雅黑" panose="020B0503020204020204" pitchFamily="34" charset="-122"/>
              </a:rPr>
              <a:t>，</a:t>
            </a:r>
            <a:r>
              <a:rPr lang="zh-CN" altLang="en-US" sz="2000" b="1" dirty="0">
                <a:solidFill>
                  <a:srgbClr val="009900"/>
                </a:solidFill>
                <a:latin typeface="Arial" panose="020B0604020202020204" pitchFamily="34" charset="0"/>
                <a:ea typeface="微软雅黑" panose="020B0503020204020204" pitchFamily="34" charset="-122"/>
              </a:rPr>
              <a:t>南京大学</a:t>
            </a:r>
            <a:r>
              <a:rPr lang="zh-CN" altLang="en-US" sz="2000" b="1" dirty="0">
                <a:latin typeface="Arial" panose="020B0604020202020204" pitchFamily="34" charset="0"/>
                <a:ea typeface="微软雅黑" panose="020B0503020204020204" pitchFamily="34" charset="-122"/>
              </a:rPr>
              <a:t>篇数最多。</a:t>
            </a:r>
            <a:endParaRPr lang="zh-CN" altLang="en-US" sz="2000" b="1" dirty="0">
              <a:latin typeface="Arial" panose="020B0604020202020204" pitchFamily="34" charset="0"/>
              <a:ea typeface="微软雅黑" panose="020B0503020204020204" pitchFamily="34" charset="-122"/>
            </a:endParaRPr>
          </a:p>
        </p:txBody>
      </p:sp>
      <p:sp>
        <p:nvSpPr>
          <p:cNvPr id="54311" name="Freeform 7"/>
          <p:cNvSpPr/>
          <p:nvPr/>
        </p:nvSpPr>
        <p:spPr>
          <a:xfrm>
            <a:off x="8454411" y="765869"/>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312" name="Freeform 7"/>
          <p:cNvSpPr/>
          <p:nvPr/>
        </p:nvSpPr>
        <p:spPr>
          <a:xfrm>
            <a:off x="8357599" y="638902"/>
            <a:ext cx="695144" cy="76180"/>
          </a:xfrm>
          <a:prstGeom prst="parallelogram">
            <a:avLst>
              <a:gd name="adj" fmla="val 50780"/>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316"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317" name="Freeform 7"/>
          <p:cNvSpPr/>
          <p:nvPr/>
        </p:nvSpPr>
        <p:spPr>
          <a:xfrm>
            <a:off x="8079859" y="218324"/>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318" name="Freeform 7"/>
          <p:cNvSpPr/>
          <p:nvPr/>
        </p:nvSpPr>
        <p:spPr>
          <a:xfrm>
            <a:off x="8202064" y="235782"/>
            <a:ext cx="311069" cy="495171"/>
          </a:xfrm>
          <a:prstGeom prst="parallelogram">
            <a:avLst>
              <a:gd name="adj" fmla="val 61403"/>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319"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320"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4321" name="组合 10"/>
          <p:cNvGrpSpPr/>
          <p:nvPr/>
        </p:nvGrpSpPr>
        <p:grpSpPr>
          <a:xfrm>
            <a:off x="1031602" y="235657"/>
            <a:ext cx="4872356" cy="557068"/>
            <a:chOff x="0" y="0"/>
            <a:chExt cx="7190004" cy="557153"/>
          </a:xfrm>
        </p:grpSpPr>
        <p:sp>
          <p:nvSpPr>
            <p:cNvPr id="54322" name="直接连接符 11"/>
            <p:cNvSpPr/>
            <p:nvPr/>
          </p:nvSpPr>
          <p:spPr>
            <a:xfrm flipH="1">
              <a:off x="0" y="557153"/>
              <a:ext cx="7190004" cy="0"/>
            </a:xfrm>
            <a:prstGeom prst="line">
              <a:avLst/>
            </a:prstGeom>
            <a:ln w="9525" cap="flat" cmpd="sng">
              <a:solidFill>
                <a:srgbClr val="339966"/>
              </a:solidFill>
              <a:prstDash val="solid"/>
              <a:headEnd type="diamond" w="lg" len="lg"/>
              <a:tailEnd type="none" w="med" len="med"/>
            </a:ln>
          </p:spPr>
        </p:sp>
        <p:sp>
          <p:nvSpPr>
            <p:cNvPr id="54323" name="直接连接符 12"/>
            <p:cNvSpPr/>
            <p:nvPr/>
          </p:nvSpPr>
          <p:spPr>
            <a:xfrm flipV="1">
              <a:off x="67920" y="0"/>
              <a:ext cx="197566" cy="557152"/>
            </a:xfrm>
            <a:prstGeom prst="line">
              <a:avLst/>
            </a:prstGeom>
            <a:ln w="9525" cap="flat" cmpd="sng">
              <a:solidFill>
                <a:srgbClr val="339966"/>
              </a:solidFill>
              <a:prstDash val="solid"/>
              <a:headEnd type="none" w="med" len="med"/>
              <a:tailEnd type="oval" w="med" len="med"/>
            </a:ln>
          </p:spPr>
        </p:sp>
      </p:grpSp>
      <p:sp>
        <p:nvSpPr>
          <p:cNvPr id="54325" name="TextBox 72"/>
          <p:cNvSpPr txBox="1"/>
          <p:nvPr/>
        </p:nvSpPr>
        <p:spPr>
          <a:xfrm>
            <a:off x="1491858" y="330882"/>
            <a:ext cx="4907272"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分析文献</a:t>
            </a:r>
            <a:r>
              <a:rPr lang="en-US" altLang="x-none"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选取文献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309"/>
                                        </p:tgtEl>
                                        <p:attrNameLst>
                                          <p:attrName>style.visibility</p:attrName>
                                        </p:attrNameLst>
                                      </p:cBhvr>
                                      <p:to>
                                        <p:strVal val="visible"/>
                                      </p:to>
                                    </p:set>
                                    <p:anim calcmode="lin" valueType="num">
                                      <p:cBhvr additive="base">
                                        <p:cTn id="7" dur="1000" fill="hold"/>
                                        <p:tgtEl>
                                          <p:spTgt spid="54309"/>
                                        </p:tgtEl>
                                        <p:attrNameLst>
                                          <p:attrName>ppt_x</p:attrName>
                                        </p:attrNameLst>
                                      </p:cBhvr>
                                      <p:tavLst>
                                        <p:tav tm="0">
                                          <p:val>
                                            <p:strVal val="1+#ppt_w/2"/>
                                          </p:val>
                                        </p:tav>
                                        <p:tav tm="100000">
                                          <p:val>
                                            <p:strVal val="#ppt_x"/>
                                          </p:val>
                                        </p:tav>
                                      </p:tavLst>
                                    </p:anim>
                                    <p:anim calcmode="lin" valueType="num">
                                      <p:cBhvr additive="base">
                                        <p:cTn id="8" dur="1000" fill="hold"/>
                                        <p:tgtEl>
                                          <p:spTgt spid="5430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54310">
                                            <p:txEl>
                                              <p:pRg st="0" end="0"/>
                                            </p:txEl>
                                          </p:spTgt>
                                        </p:tgtEl>
                                        <p:attrNameLst>
                                          <p:attrName>style.visibility</p:attrName>
                                        </p:attrNameLst>
                                      </p:cBhvr>
                                      <p:to>
                                        <p:strVal val="visible"/>
                                      </p:to>
                                    </p:set>
                                    <p:anim calcmode="lin" valueType="num">
                                      <p:cBhvr additive="base">
                                        <p:cTn id="12" dur="500" fill="hold"/>
                                        <p:tgtEl>
                                          <p:spTgt spid="543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4310">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4321"/>
                                        </p:tgtEl>
                                        <p:attrNameLst>
                                          <p:attrName>style.visibility</p:attrName>
                                        </p:attrNameLst>
                                      </p:cBhvr>
                                      <p:to>
                                        <p:strVal val="visible"/>
                                      </p:to>
                                    </p:set>
                                    <p:animEffect filter="wipe(left)">
                                      <p:cBhvr>
                                        <p:cTn id="17" dur="200"/>
                                        <p:tgtEl>
                                          <p:spTgt spid="54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9"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组合 147"/>
          <p:cNvGrpSpPr/>
          <p:nvPr/>
        </p:nvGrpSpPr>
        <p:grpSpPr>
          <a:xfrm>
            <a:off x="7241877" y="4147951"/>
            <a:ext cx="4958059" cy="2628216"/>
            <a:chOff x="0" y="0"/>
            <a:chExt cx="4961447" cy="2628660"/>
          </a:xfrm>
        </p:grpSpPr>
        <p:grpSp>
          <p:nvGrpSpPr>
            <p:cNvPr id="56323" name="组合 148"/>
            <p:cNvGrpSpPr/>
            <p:nvPr/>
          </p:nvGrpSpPr>
          <p:grpSpPr>
            <a:xfrm>
              <a:off x="957588" y="0"/>
              <a:ext cx="2952832" cy="2628660"/>
              <a:chOff x="0" y="0"/>
              <a:chExt cx="2952832" cy="2628660"/>
            </a:xfrm>
          </p:grpSpPr>
          <p:grpSp>
            <p:nvGrpSpPr>
              <p:cNvPr id="56324" name="组合 150"/>
              <p:cNvGrpSpPr/>
              <p:nvPr/>
            </p:nvGrpSpPr>
            <p:grpSpPr>
              <a:xfrm rot="373283">
                <a:off x="20506" y="0"/>
                <a:ext cx="2804171" cy="1890313"/>
                <a:chOff x="0" y="0"/>
                <a:chExt cx="4741343" cy="3158161"/>
              </a:xfrm>
            </p:grpSpPr>
            <p:sp>
              <p:nvSpPr>
                <p:cNvPr id="56325" name="下弧形箭头 1"/>
                <p:cNvSpPr/>
                <p:nvPr/>
              </p:nvSpPr>
              <p:spPr>
                <a:xfrm rot="-667278" flipH="1">
                  <a:off x="661893" y="291076"/>
                  <a:ext cx="4040097" cy="2866820"/>
                </a:xfrm>
                <a:custGeom>
                  <a:avLst/>
                  <a:gdLst>
                    <a:gd name="txL" fmla="*/ 0 w 2318271"/>
                    <a:gd name="txT" fmla="*/ 0 h 1644098"/>
                    <a:gd name="txR" fmla="*/ 2318271 w 2318271"/>
                    <a:gd name="txB" fmla="*/ 1644098 h 1644098"/>
                  </a:gdLst>
                  <a:ahLst/>
                  <a:cxnLst>
                    <a:cxn ang="0">
                      <a:pos x="1582804" y="1177"/>
                    </a:cxn>
                    <a:cxn ang="0">
                      <a:pos x="1570351" y="0"/>
                    </a:cxn>
                    <a:cxn ang="0">
                      <a:pos x="1569015" y="1177"/>
                    </a:cxn>
                    <a:cxn ang="0">
                      <a:pos x="1582804" y="1177"/>
                    </a:cxn>
                    <a:cxn ang="0">
                      <a:pos x="1916888" y="84760"/>
                    </a:cxn>
                    <a:cxn ang="0">
                      <a:pos x="12742" y="1639870"/>
                    </a:cxn>
                    <a:cxn ang="0">
                      <a:pos x="0" y="1644098"/>
                    </a:cxn>
                    <a:cxn ang="0">
                      <a:pos x="136910" y="1644098"/>
                    </a:cxn>
                    <a:cxn ang="0">
                      <a:pos x="111634" y="1642896"/>
                    </a:cxn>
                    <a:cxn ang="0">
                      <a:pos x="2318271" y="209023"/>
                    </a:cxn>
                    <a:cxn ang="0">
                      <a:pos x="1916888" y="84760"/>
                    </a:cxn>
                  </a:cxnLst>
                  <a:rect l="txL" t="txT" r="txR" b="txB"/>
                  <a:pathLst>
                    <a:path w="2318271" h="1644098">
                      <a:moveTo>
                        <a:pt x="1582804" y="1177"/>
                      </a:moveTo>
                      <a:lnTo>
                        <a:pt x="1570351" y="0"/>
                      </a:lnTo>
                      <a:lnTo>
                        <a:pt x="1569015" y="1177"/>
                      </a:lnTo>
                      <a:lnTo>
                        <a:pt x="1582804" y="1177"/>
                      </a:lnTo>
                      <a:close/>
                      <a:moveTo>
                        <a:pt x="1916888" y="84760"/>
                      </a:moveTo>
                      <a:cubicBezTo>
                        <a:pt x="1678018" y="897655"/>
                        <a:pt x="890264" y="1497916"/>
                        <a:pt x="12742" y="1639870"/>
                      </a:cubicBezTo>
                      <a:lnTo>
                        <a:pt x="0" y="1644098"/>
                      </a:lnTo>
                      <a:lnTo>
                        <a:pt x="136910" y="1644098"/>
                      </a:lnTo>
                      <a:cubicBezTo>
                        <a:pt x="128470" y="1644098"/>
                        <a:pt x="120042" y="1644056"/>
                        <a:pt x="111634" y="1642896"/>
                      </a:cubicBezTo>
                      <a:cubicBezTo>
                        <a:pt x="1094352" y="1654795"/>
                        <a:pt x="1982224" y="1079419"/>
                        <a:pt x="2318271" y="209023"/>
                      </a:cubicBezTo>
                      <a:cubicBezTo>
                        <a:pt x="2155587" y="152859"/>
                        <a:pt x="2079572" y="140924"/>
                        <a:pt x="1916888" y="84760"/>
                      </a:cubicBezTo>
                      <a:close/>
                    </a:path>
                  </a:pathLst>
                </a:custGeom>
                <a:gradFill rotWithShape="1">
                  <a:gsLst>
                    <a:gs pos="0">
                      <a:srgbClr val="17638F">
                        <a:alpha val="100000"/>
                      </a:srgbClr>
                    </a:gs>
                    <a:gs pos="100000">
                      <a:srgbClr val="00B0F0">
                        <a:alpha val="100000"/>
                      </a:srgbClr>
                    </a:gs>
                  </a:gsLst>
                  <a:lin ang="3600000" scaled="1"/>
                  <a:tileRect/>
                </a:gradFill>
                <a:ln w="9525">
                  <a:noFill/>
                </a:ln>
              </p:spPr>
              <p:txBody>
                <a:bodyPr/>
                <a:lstStyle/>
                <a:p>
                  <a:endParaRPr lang="zh-CN" altLang="en-US"/>
                </a:p>
              </p:txBody>
            </p:sp>
            <p:sp>
              <p:nvSpPr>
                <p:cNvPr id="56326" name="等腰三角形 35"/>
                <p:cNvSpPr/>
                <p:nvPr/>
              </p:nvSpPr>
              <p:spPr>
                <a:xfrm rot="19789942">
                  <a:off x="-1187" y="-1662"/>
                  <a:ext cx="1291220" cy="1076715"/>
                </a:xfrm>
                <a:custGeom>
                  <a:avLst/>
                  <a:gdLst>
                    <a:gd name="txL" fmla="*/ 0 w 1291351"/>
                    <a:gd name="txT" fmla="*/ 0 h 1077428"/>
                    <a:gd name="txR" fmla="*/ 1291351 w 1291351"/>
                    <a:gd name="txB" fmla="*/ 1077428 h 1077428"/>
                  </a:gdLst>
                  <a:ahLst/>
                  <a:cxnLst>
                    <a:cxn ang="0">
                      <a:pos x="0" y="1077428"/>
                    </a:cxn>
                    <a:cxn ang="0">
                      <a:pos x="612170" y="0"/>
                    </a:cxn>
                    <a:cxn ang="0">
                      <a:pos x="1291351" y="1051828"/>
                    </a:cxn>
                    <a:cxn ang="0">
                      <a:pos x="0" y="1077428"/>
                    </a:cxn>
                  </a:cxnLst>
                  <a:rect l="txL" t="txT" r="txR" b="txB"/>
                  <a:pathLst>
                    <a:path w="1291351" h="1077428">
                      <a:moveTo>
                        <a:pt x="0" y="1077428"/>
                      </a:moveTo>
                      <a:lnTo>
                        <a:pt x="612170" y="0"/>
                      </a:lnTo>
                      <a:lnTo>
                        <a:pt x="1291351" y="1051828"/>
                      </a:lnTo>
                      <a:lnTo>
                        <a:pt x="0" y="1077428"/>
                      </a:lnTo>
                      <a:close/>
                    </a:path>
                  </a:pathLst>
                </a:custGeom>
                <a:gradFill rotWithShape="1">
                  <a:gsLst>
                    <a:gs pos="0">
                      <a:srgbClr val="00B0F0">
                        <a:alpha val="100000"/>
                      </a:srgbClr>
                    </a:gs>
                    <a:gs pos="100000">
                      <a:srgbClr val="5DD3FF">
                        <a:alpha val="100000"/>
                      </a:srgbClr>
                    </a:gs>
                  </a:gsLst>
                  <a:lin ang="2700000" scaled="1"/>
                  <a:tileRect/>
                </a:gradFill>
                <a:ln w="9525">
                  <a:noFill/>
                </a:ln>
              </p:spPr>
              <p:txBody>
                <a:bodyPr/>
                <a:lstStyle/>
                <a:p>
                  <a:endParaRPr lang="zh-CN" altLang="en-US"/>
                </a:p>
              </p:txBody>
            </p:sp>
            <p:sp>
              <p:nvSpPr>
                <p:cNvPr id="56327" name="矩形 165"/>
                <p:cNvSpPr/>
                <p:nvPr/>
              </p:nvSpPr>
              <p:spPr>
                <a:xfrm rot="1620000">
                  <a:off x="314131" y="193195"/>
                  <a:ext cx="1253639" cy="188293"/>
                </a:xfrm>
                <a:prstGeom prst="rect">
                  <a:avLst/>
                </a:prstGeom>
                <a:gradFill rotWithShape="1">
                  <a:gsLst>
                    <a:gs pos="0">
                      <a:srgbClr val="17638F"/>
                    </a:gs>
                    <a:gs pos="100000">
                      <a:srgbClr val="00B0F0"/>
                    </a:gs>
                  </a:gsLst>
                  <a:lin ang="600000" scaled="1"/>
                  <a:tileRect/>
                </a:gradFill>
                <a:ln w="9525" cap="flat" cmpd="sng">
                  <a:solidFill>
                    <a:srgbClr val="000000"/>
                  </a:solidFill>
                  <a:prstDash val="solid"/>
                  <a:miter/>
                  <a:headEnd type="none" w="med" len="med"/>
                  <a:tailEnd type="none" w="med" len="med"/>
                </a:ln>
              </p:spPr>
              <p:txBody>
                <a:bodyPr anchor="ctr"/>
                <a:lstStyle/>
                <a:p>
                  <a:pPr lvl="0" algn="ctr" eaLnBrk="1" hangingPunct="1"/>
                  <a:endParaRPr lang="zh-CN" altLang="en-US" i="1"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328" name="下弧形箭头 1"/>
                <p:cNvSpPr/>
                <p:nvPr/>
              </p:nvSpPr>
              <p:spPr>
                <a:xfrm rot="-71821" flipH="1">
                  <a:off x="1186284" y="704079"/>
                  <a:ext cx="3551527" cy="2076520"/>
                </a:xfrm>
                <a:custGeom>
                  <a:avLst/>
                  <a:gdLst>
                    <a:gd name="txL" fmla="*/ 0 w 2406256"/>
                    <a:gd name="txT" fmla="*/ 0 h 1407567"/>
                    <a:gd name="txR" fmla="*/ 2406256 w 2406256"/>
                    <a:gd name="txB" fmla="*/ 1407567 h 1407567"/>
                  </a:gdLst>
                  <a:ahLst/>
                  <a:cxnLst>
                    <a:cxn ang="0">
                      <a:pos x="2296763" y="0"/>
                    </a:cxn>
                    <a:cxn ang="0">
                      <a:pos x="6033" y="1403012"/>
                    </a:cxn>
                    <a:cxn ang="0">
                      <a:pos x="0" y="1407567"/>
                    </a:cxn>
                    <a:cxn ang="0">
                      <a:pos x="136910" y="1407567"/>
                    </a:cxn>
                    <a:cxn ang="0">
                      <a:pos x="111634" y="1406365"/>
                    </a:cxn>
                    <a:cxn ang="0">
                      <a:pos x="2406256" y="66444"/>
                    </a:cxn>
                    <a:cxn ang="0">
                      <a:pos x="2296763" y="0"/>
                    </a:cxn>
                  </a:cxnLst>
                  <a:rect l="txL" t="txT" r="txR" b="txB"/>
                  <a:pathLst>
                    <a:path w="2406256" h="1407567">
                      <a:moveTo>
                        <a:pt x="2296763" y="0"/>
                      </a:moveTo>
                      <a:cubicBezTo>
                        <a:pt x="1905601" y="754362"/>
                        <a:pt x="987513" y="1433458"/>
                        <a:pt x="6033" y="1403012"/>
                      </a:cubicBezTo>
                      <a:lnTo>
                        <a:pt x="0" y="1407567"/>
                      </a:lnTo>
                      <a:lnTo>
                        <a:pt x="136910" y="1407567"/>
                      </a:lnTo>
                      <a:cubicBezTo>
                        <a:pt x="128470" y="1407567"/>
                        <a:pt x="120042" y="1407525"/>
                        <a:pt x="111634" y="1406365"/>
                      </a:cubicBezTo>
                      <a:cubicBezTo>
                        <a:pt x="1094352" y="1418264"/>
                        <a:pt x="1929299" y="896574"/>
                        <a:pt x="2406256" y="66444"/>
                      </a:cubicBezTo>
                      <a:cubicBezTo>
                        <a:pt x="2242330" y="-36307"/>
                        <a:pt x="2437900" y="87740"/>
                        <a:pt x="2296763" y="0"/>
                      </a:cubicBezTo>
                      <a:close/>
                    </a:path>
                  </a:pathLst>
                </a:custGeom>
                <a:gradFill rotWithShape="1">
                  <a:gsLst>
                    <a:gs pos="0">
                      <a:srgbClr val="17638F">
                        <a:alpha val="100000"/>
                      </a:srgbClr>
                    </a:gs>
                    <a:gs pos="100000">
                      <a:srgbClr val="00B0F0">
                        <a:alpha val="100000"/>
                      </a:srgbClr>
                    </a:gs>
                  </a:gsLst>
                  <a:lin ang="1200000" scaled="1"/>
                  <a:tileRect/>
                </a:gradFill>
                <a:ln w="9525" cap="flat" cmpd="sng">
                  <a:solidFill>
                    <a:srgbClr val="000000"/>
                  </a:solidFill>
                  <a:prstDash val="solid"/>
                  <a:headEnd type="none" w="med" len="med"/>
                  <a:tailEnd type="none" w="med" len="med"/>
                </a:ln>
              </p:spPr>
              <p:txBody>
                <a:bodyPr/>
                <a:lstStyle/>
                <a:p>
                  <a:endParaRPr lang="zh-CN" altLang="en-US"/>
                </a:p>
              </p:txBody>
            </p:sp>
            <p:sp>
              <p:nvSpPr>
                <p:cNvPr id="56329" name="椭圆 41"/>
                <p:cNvSpPr/>
                <p:nvPr/>
              </p:nvSpPr>
              <p:spPr>
                <a:xfrm>
                  <a:off x="345189" y="103262"/>
                  <a:ext cx="1114048" cy="840687"/>
                </a:xfrm>
                <a:custGeom>
                  <a:avLst/>
                  <a:gdLst>
                    <a:gd name="txL" fmla="*/ 0 w 1114901"/>
                    <a:gd name="txT" fmla="*/ 0 h 840422"/>
                    <a:gd name="txR" fmla="*/ 1114901 w 1114901"/>
                    <a:gd name="txB" fmla="*/ 840422 h 840422"/>
                  </a:gdLst>
                  <a:ahLst/>
                  <a:cxnLst>
                    <a:cxn ang="0">
                      <a:pos x="25942" y="0"/>
                    </a:cxn>
                    <a:cxn ang="0">
                      <a:pos x="1114901" y="554408"/>
                    </a:cxn>
                    <a:cxn ang="0">
                      <a:pos x="644552" y="840422"/>
                    </a:cxn>
                    <a:cxn ang="0">
                      <a:pos x="3108" y="390599"/>
                    </a:cxn>
                    <a:cxn ang="0">
                      <a:pos x="0" y="74543"/>
                    </a:cxn>
                    <a:cxn ang="0">
                      <a:pos x="25942" y="0"/>
                    </a:cxn>
                  </a:cxnLst>
                  <a:rect l="txL" t="txT" r="txR" b="txB"/>
                  <a:pathLst>
                    <a:path w="1114901" h="840422">
                      <a:moveTo>
                        <a:pt x="25942" y="0"/>
                      </a:moveTo>
                      <a:lnTo>
                        <a:pt x="1114901" y="554408"/>
                      </a:lnTo>
                      <a:lnTo>
                        <a:pt x="644552" y="840422"/>
                      </a:lnTo>
                      <a:cubicBezTo>
                        <a:pt x="336341" y="834261"/>
                        <a:pt x="78810" y="645946"/>
                        <a:pt x="3108" y="390599"/>
                      </a:cubicBezTo>
                      <a:lnTo>
                        <a:pt x="0" y="74543"/>
                      </a:lnTo>
                      <a:lnTo>
                        <a:pt x="25942" y="0"/>
                      </a:lnTo>
                      <a:close/>
                    </a:path>
                  </a:pathLst>
                </a:custGeom>
                <a:gradFill rotWithShape="1">
                  <a:gsLst>
                    <a:gs pos="0">
                      <a:srgbClr val="FFFFFF">
                        <a:alpha val="100000"/>
                      </a:srgbClr>
                    </a:gs>
                    <a:gs pos="100000">
                      <a:srgbClr val="FFFFFF">
                        <a:alpha val="100000"/>
                      </a:srgbClr>
                    </a:gs>
                  </a:gsLst>
                  <a:lin ang="4200000" scaled="1"/>
                  <a:tileRect/>
                </a:gradFill>
                <a:ln w="9525">
                  <a:noFill/>
                </a:ln>
              </p:spPr>
              <p:txBody>
                <a:bodyPr/>
                <a:lstStyle/>
                <a:p>
                  <a:endParaRPr lang="zh-CN" altLang="en-US"/>
                </a:p>
              </p:txBody>
            </p:sp>
          </p:grpSp>
          <p:grpSp>
            <p:nvGrpSpPr>
              <p:cNvPr id="56330" name="组合 151"/>
              <p:cNvGrpSpPr/>
              <p:nvPr/>
            </p:nvGrpSpPr>
            <p:grpSpPr>
              <a:xfrm>
                <a:off x="1385403" y="260437"/>
                <a:ext cx="1567429" cy="1456408"/>
                <a:chOff x="0" y="0"/>
                <a:chExt cx="2454889" cy="2281010"/>
              </a:xfrm>
            </p:grpSpPr>
            <p:sp>
              <p:nvSpPr>
                <p:cNvPr id="56331" name="下弧形箭头 1"/>
                <p:cNvSpPr/>
                <p:nvPr/>
              </p:nvSpPr>
              <p:spPr>
                <a:xfrm rot="-21184598" flipH="1">
                  <a:off x="149821" y="636267"/>
                  <a:ext cx="2305058" cy="1645797"/>
                </a:xfrm>
                <a:custGeom>
                  <a:avLst/>
                  <a:gdLst>
                    <a:gd name="txL" fmla="*/ 0 w 2306520"/>
                    <a:gd name="txT" fmla="*/ 0 h 1644098"/>
                    <a:gd name="txR" fmla="*/ 2306520 w 2306520"/>
                    <a:gd name="txB" fmla="*/ 1644098 h 1644098"/>
                  </a:gdLst>
                  <a:ahLst/>
                  <a:cxnLst>
                    <a:cxn ang="0">
                      <a:pos x="1582804" y="1177"/>
                    </a:cxn>
                    <a:cxn ang="0">
                      <a:pos x="1570351" y="0"/>
                    </a:cxn>
                    <a:cxn ang="0">
                      <a:pos x="1569015" y="1177"/>
                    </a:cxn>
                    <a:cxn ang="0">
                      <a:pos x="1582804" y="1177"/>
                    </a:cxn>
                    <a:cxn ang="0">
                      <a:pos x="1967459" y="95576"/>
                    </a:cxn>
                    <a:cxn ang="0">
                      <a:pos x="14319" y="1643505"/>
                    </a:cxn>
                    <a:cxn ang="0">
                      <a:pos x="0" y="1644098"/>
                    </a:cxn>
                    <a:cxn ang="0">
                      <a:pos x="136910" y="1644098"/>
                    </a:cxn>
                    <a:cxn ang="0">
                      <a:pos x="111634" y="1642896"/>
                    </a:cxn>
                    <a:cxn ang="0">
                      <a:pos x="2306520" y="226786"/>
                    </a:cxn>
                    <a:cxn ang="0">
                      <a:pos x="1967459" y="95576"/>
                    </a:cxn>
                  </a:cxnLst>
                  <a:rect l="txL" t="txT" r="txR" b="txB"/>
                  <a:pathLst>
                    <a:path w="2306520" h="1644098">
                      <a:moveTo>
                        <a:pt x="1582804" y="1177"/>
                      </a:moveTo>
                      <a:lnTo>
                        <a:pt x="1570351" y="0"/>
                      </a:lnTo>
                      <a:lnTo>
                        <a:pt x="1569015" y="1177"/>
                      </a:lnTo>
                      <a:lnTo>
                        <a:pt x="1582804" y="1177"/>
                      </a:lnTo>
                      <a:close/>
                      <a:moveTo>
                        <a:pt x="1967459" y="95576"/>
                      </a:moveTo>
                      <a:cubicBezTo>
                        <a:pt x="1728589" y="908471"/>
                        <a:pt x="891841" y="1501551"/>
                        <a:pt x="14319" y="1643505"/>
                      </a:cubicBezTo>
                      <a:lnTo>
                        <a:pt x="0" y="1644098"/>
                      </a:lnTo>
                      <a:lnTo>
                        <a:pt x="136910" y="1644098"/>
                      </a:lnTo>
                      <a:cubicBezTo>
                        <a:pt x="128470" y="1644098"/>
                        <a:pt x="120042" y="1644056"/>
                        <a:pt x="111634" y="1642896"/>
                      </a:cubicBezTo>
                      <a:cubicBezTo>
                        <a:pt x="1094352" y="1654795"/>
                        <a:pt x="1970473" y="1097182"/>
                        <a:pt x="2306520" y="226786"/>
                      </a:cubicBezTo>
                      <a:lnTo>
                        <a:pt x="1967459" y="95576"/>
                      </a:lnTo>
                      <a:close/>
                    </a:path>
                  </a:pathLst>
                </a:custGeom>
                <a:gradFill rotWithShape="1">
                  <a:gsLst>
                    <a:gs pos="0">
                      <a:srgbClr val="E46C0A">
                        <a:alpha val="100000"/>
                      </a:srgbClr>
                    </a:gs>
                    <a:gs pos="100000">
                      <a:srgbClr val="FFC000">
                        <a:alpha val="100000"/>
                      </a:srgbClr>
                    </a:gs>
                  </a:gsLst>
                  <a:lin ang="3600000" scaled="1"/>
                  <a:tileRect/>
                </a:gradFill>
                <a:ln w="9525">
                  <a:noFill/>
                </a:ln>
              </p:spPr>
              <p:txBody>
                <a:bodyPr/>
                <a:lstStyle/>
                <a:p>
                  <a:endParaRPr lang="zh-CN" altLang="en-US"/>
                </a:p>
              </p:txBody>
            </p:sp>
            <p:sp>
              <p:nvSpPr>
                <p:cNvPr id="56332" name="矩形 159"/>
                <p:cNvSpPr/>
                <p:nvPr/>
              </p:nvSpPr>
              <p:spPr>
                <a:xfrm rot="2760000">
                  <a:off x="233153" y="314268"/>
                  <a:ext cx="738372" cy="109409"/>
                </a:xfrm>
                <a:prstGeom prst="rect">
                  <a:avLst/>
                </a:prstGeom>
                <a:gradFill rotWithShape="1">
                  <a:gsLst>
                    <a:gs pos="0">
                      <a:srgbClr val="E46C0A"/>
                    </a:gs>
                    <a:gs pos="100000">
                      <a:srgbClr val="FFC000"/>
                    </a:gs>
                  </a:gsLst>
                  <a:lin ang="2400000" scaled="1"/>
                  <a:tileRect/>
                </a:gradFill>
                <a:ln w="9525" cap="flat" cmpd="sng">
                  <a:solidFill>
                    <a:srgbClr val="000000"/>
                  </a:solidFill>
                  <a:prstDash val="solid"/>
                  <a:miter/>
                  <a:headEnd type="none" w="med" len="med"/>
                  <a:tailEnd type="none" w="med" len="med"/>
                </a:ln>
              </p:spPr>
              <p:txBody>
                <a:bodyPr anchor="ctr"/>
                <a:lstStyle/>
                <a:p>
                  <a:pPr lvl="0" algn="ctr" eaLnBrk="1" hangingPunct="1"/>
                  <a:endParaRPr lang="zh-CN" altLang="en-US" i="1"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333" name="下弧形箭头 1"/>
                <p:cNvSpPr/>
                <p:nvPr/>
              </p:nvSpPr>
              <p:spPr>
                <a:xfrm rot="-20589141" flipH="1">
                  <a:off x="391019" y="919682"/>
                  <a:ext cx="2038995" cy="1185869"/>
                </a:xfrm>
                <a:custGeom>
                  <a:avLst/>
                  <a:gdLst>
                    <a:gd name="txL" fmla="*/ 0 w 2406256"/>
                    <a:gd name="txT" fmla="*/ 0 h 1398358"/>
                    <a:gd name="txR" fmla="*/ 2406256 w 2406256"/>
                    <a:gd name="txB" fmla="*/ 1398358 h 1398358"/>
                  </a:gdLst>
                  <a:ahLst/>
                  <a:cxnLst>
                    <a:cxn ang="0">
                      <a:pos x="2317475" y="0"/>
                    </a:cxn>
                    <a:cxn ang="0">
                      <a:pos x="6033" y="1393803"/>
                    </a:cxn>
                    <a:cxn ang="0">
                      <a:pos x="0" y="1398358"/>
                    </a:cxn>
                    <a:cxn ang="0">
                      <a:pos x="136910" y="1398358"/>
                    </a:cxn>
                    <a:cxn ang="0">
                      <a:pos x="111634" y="1397156"/>
                    </a:cxn>
                    <a:cxn ang="0">
                      <a:pos x="2406256" y="57235"/>
                    </a:cxn>
                    <a:cxn ang="0">
                      <a:pos x="2317475" y="0"/>
                    </a:cxn>
                  </a:cxnLst>
                  <a:rect l="txL" t="txT" r="txR" b="txB"/>
                  <a:pathLst>
                    <a:path w="2406256" h="1398358">
                      <a:moveTo>
                        <a:pt x="2317475" y="0"/>
                      </a:moveTo>
                      <a:cubicBezTo>
                        <a:pt x="1948084" y="769768"/>
                        <a:pt x="987513" y="1424249"/>
                        <a:pt x="6033" y="1393803"/>
                      </a:cubicBezTo>
                      <a:lnTo>
                        <a:pt x="0" y="1398358"/>
                      </a:lnTo>
                      <a:lnTo>
                        <a:pt x="136910" y="1398358"/>
                      </a:lnTo>
                      <a:cubicBezTo>
                        <a:pt x="128470" y="1398358"/>
                        <a:pt x="120042" y="1398316"/>
                        <a:pt x="111634" y="1397156"/>
                      </a:cubicBezTo>
                      <a:cubicBezTo>
                        <a:pt x="1094352" y="1409055"/>
                        <a:pt x="1929299" y="887365"/>
                        <a:pt x="2406256" y="57235"/>
                      </a:cubicBezTo>
                      <a:cubicBezTo>
                        <a:pt x="2242467" y="-49097"/>
                        <a:pt x="2458612" y="87740"/>
                        <a:pt x="2317475" y="0"/>
                      </a:cubicBezTo>
                      <a:close/>
                    </a:path>
                  </a:pathLst>
                </a:custGeom>
                <a:gradFill rotWithShape="1">
                  <a:gsLst>
                    <a:gs pos="0">
                      <a:srgbClr val="E46C0A">
                        <a:alpha val="100000"/>
                      </a:srgbClr>
                    </a:gs>
                    <a:gs pos="100000">
                      <a:srgbClr val="FFC000">
                        <a:alpha val="100000"/>
                      </a:srgbClr>
                    </a:gs>
                  </a:gsLst>
                  <a:lin ang="4800000" scaled="1"/>
                  <a:tileRect/>
                </a:gradFill>
                <a:ln w="9525" cap="flat" cmpd="sng">
                  <a:solidFill>
                    <a:srgbClr val="000000"/>
                  </a:solidFill>
                  <a:prstDash val="solid"/>
                  <a:headEnd type="none" w="med" len="med"/>
                  <a:tailEnd type="none" w="med" len="med"/>
                </a:ln>
              </p:spPr>
              <p:txBody>
                <a:bodyPr/>
                <a:lstStyle/>
                <a:p>
                  <a:endParaRPr lang="zh-CN" altLang="en-US"/>
                </a:p>
              </p:txBody>
            </p:sp>
            <p:sp>
              <p:nvSpPr>
                <p:cNvPr id="56334" name="等腰三角形 14"/>
                <p:cNvSpPr/>
                <p:nvPr/>
              </p:nvSpPr>
              <p:spPr>
                <a:xfrm rot="20872623">
                  <a:off x="627" y="134075"/>
                  <a:ext cx="758406" cy="626497"/>
                </a:xfrm>
                <a:custGeom>
                  <a:avLst/>
                  <a:gdLst>
                    <a:gd name="txL" fmla="*/ 0 w 757572"/>
                    <a:gd name="txT" fmla="*/ 0 h 625704"/>
                    <a:gd name="txR" fmla="*/ 757572 w 757572"/>
                    <a:gd name="txB" fmla="*/ 625704 h 625704"/>
                  </a:gdLst>
                  <a:ahLst/>
                  <a:cxnLst>
                    <a:cxn ang="0">
                      <a:pos x="0" y="625704"/>
                    </a:cxn>
                    <a:cxn ang="0">
                      <a:pos x="374315" y="0"/>
                    </a:cxn>
                    <a:cxn ang="0">
                      <a:pos x="757572" y="624270"/>
                    </a:cxn>
                    <a:cxn ang="0">
                      <a:pos x="0" y="625704"/>
                    </a:cxn>
                  </a:cxnLst>
                  <a:rect l="txL" t="txT" r="txR" b="txB"/>
                  <a:pathLst>
                    <a:path w="757572" h="625704">
                      <a:moveTo>
                        <a:pt x="0" y="625704"/>
                      </a:moveTo>
                      <a:lnTo>
                        <a:pt x="374315" y="0"/>
                      </a:lnTo>
                      <a:lnTo>
                        <a:pt x="757572" y="624270"/>
                      </a:lnTo>
                      <a:lnTo>
                        <a:pt x="0" y="625704"/>
                      </a:lnTo>
                      <a:close/>
                    </a:path>
                  </a:pathLst>
                </a:custGeom>
                <a:gradFill rotWithShape="1">
                  <a:gsLst>
                    <a:gs pos="0">
                      <a:srgbClr val="FFC000">
                        <a:alpha val="100000"/>
                      </a:srgbClr>
                    </a:gs>
                    <a:gs pos="100000">
                      <a:srgbClr val="FFD966">
                        <a:alpha val="100000"/>
                      </a:srgbClr>
                    </a:gs>
                  </a:gsLst>
                  <a:lin ang="5400000" scaled="1"/>
                  <a:tileRect/>
                </a:gradFill>
                <a:ln w="9525">
                  <a:noFill/>
                </a:ln>
              </p:spPr>
              <p:txBody>
                <a:bodyPr/>
                <a:lstStyle/>
                <a:p>
                  <a:endParaRPr lang="zh-CN" altLang="en-US"/>
                </a:p>
              </p:txBody>
            </p:sp>
            <p:sp>
              <p:nvSpPr>
                <p:cNvPr id="56335" name="椭圆 44"/>
                <p:cNvSpPr/>
                <p:nvPr/>
              </p:nvSpPr>
              <p:spPr>
                <a:xfrm>
                  <a:off x="231878" y="146507"/>
                  <a:ext cx="589320" cy="609093"/>
                </a:xfrm>
                <a:custGeom>
                  <a:avLst/>
                  <a:gdLst>
                    <a:gd name="txL" fmla="*/ 0 w 588321"/>
                    <a:gd name="txT" fmla="*/ 0 h 609385"/>
                    <a:gd name="txR" fmla="*/ 588321 w 588321"/>
                    <a:gd name="txB" fmla="*/ 609385 h 609385"/>
                  </a:gdLst>
                  <a:ahLst/>
                  <a:cxnLst>
                    <a:cxn ang="0">
                      <a:pos x="82508" y="0"/>
                    </a:cxn>
                    <a:cxn ang="0">
                      <a:pos x="588321" y="529860"/>
                    </a:cxn>
                    <a:cxn ang="0">
                      <a:pos x="221480" y="609385"/>
                    </a:cxn>
                    <a:cxn ang="0">
                      <a:pos x="0" y="242836"/>
                    </a:cxn>
                    <a:cxn ang="0">
                      <a:pos x="82508" y="0"/>
                    </a:cxn>
                  </a:cxnLst>
                  <a:rect l="txL" t="txT" r="txR" b="txB"/>
                  <a:pathLst>
                    <a:path w="588321" h="609385">
                      <a:moveTo>
                        <a:pt x="82508" y="0"/>
                      </a:moveTo>
                      <a:lnTo>
                        <a:pt x="588321" y="529860"/>
                      </a:lnTo>
                      <a:lnTo>
                        <a:pt x="221480" y="609385"/>
                      </a:lnTo>
                      <a:cubicBezTo>
                        <a:pt x="105737" y="531241"/>
                        <a:pt x="22918" y="398549"/>
                        <a:pt x="0" y="242836"/>
                      </a:cubicBezTo>
                      <a:lnTo>
                        <a:pt x="82508" y="0"/>
                      </a:lnTo>
                      <a:close/>
                    </a:path>
                  </a:pathLst>
                </a:custGeom>
                <a:gradFill rotWithShape="1">
                  <a:gsLst>
                    <a:gs pos="0">
                      <a:srgbClr val="FFFFFF">
                        <a:alpha val="100000"/>
                      </a:srgbClr>
                    </a:gs>
                    <a:gs pos="100000">
                      <a:srgbClr val="FFFFFF">
                        <a:alpha val="100000"/>
                      </a:srgbClr>
                    </a:gs>
                  </a:gsLst>
                  <a:lin ang="2400000" scaled="1"/>
                  <a:tileRect/>
                </a:gradFill>
                <a:ln w="9525">
                  <a:noFill/>
                </a:ln>
              </p:spPr>
              <p:txBody>
                <a:bodyPr/>
                <a:lstStyle/>
                <a:p>
                  <a:endParaRPr lang="zh-CN" altLang="en-US"/>
                </a:p>
              </p:txBody>
            </p:sp>
          </p:grpSp>
          <p:grpSp>
            <p:nvGrpSpPr>
              <p:cNvPr id="56336" name="组合 152"/>
              <p:cNvGrpSpPr/>
              <p:nvPr/>
            </p:nvGrpSpPr>
            <p:grpSpPr>
              <a:xfrm rot="-1380000">
                <a:off x="0" y="873528"/>
                <a:ext cx="2620994" cy="1755132"/>
                <a:chOff x="0" y="0"/>
                <a:chExt cx="4742630" cy="3175873"/>
              </a:xfrm>
            </p:grpSpPr>
            <p:sp>
              <p:nvSpPr>
                <p:cNvPr id="56337" name="下弧形箭头 1"/>
                <p:cNvSpPr/>
                <p:nvPr/>
              </p:nvSpPr>
              <p:spPr>
                <a:xfrm rot="-667278" flipH="1">
                  <a:off x="659738" y="307371"/>
                  <a:ext cx="4042089" cy="2866540"/>
                </a:xfrm>
                <a:custGeom>
                  <a:avLst/>
                  <a:gdLst>
                    <a:gd name="txL" fmla="*/ 0 w 2318271"/>
                    <a:gd name="txT" fmla="*/ 0 h 1644098"/>
                    <a:gd name="txR" fmla="*/ 2318271 w 2318271"/>
                    <a:gd name="txB" fmla="*/ 1644098 h 1644098"/>
                  </a:gdLst>
                  <a:ahLst/>
                  <a:cxnLst>
                    <a:cxn ang="0">
                      <a:pos x="1582804" y="1177"/>
                    </a:cxn>
                    <a:cxn ang="0">
                      <a:pos x="1570351" y="0"/>
                    </a:cxn>
                    <a:cxn ang="0">
                      <a:pos x="1569015" y="1177"/>
                    </a:cxn>
                    <a:cxn ang="0">
                      <a:pos x="1582804" y="1177"/>
                    </a:cxn>
                    <a:cxn ang="0">
                      <a:pos x="1916888" y="84760"/>
                    </a:cxn>
                    <a:cxn ang="0">
                      <a:pos x="12742" y="1639870"/>
                    </a:cxn>
                    <a:cxn ang="0">
                      <a:pos x="0" y="1644098"/>
                    </a:cxn>
                    <a:cxn ang="0">
                      <a:pos x="136910" y="1644098"/>
                    </a:cxn>
                    <a:cxn ang="0">
                      <a:pos x="111634" y="1642896"/>
                    </a:cxn>
                    <a:cxn ang="0">
                      <a:pos x="2318271" y="209023"/>
                    </a:cxn>
                    <a:cxn ang="0">
                      <a:pos x="1916888" y="84760"/>
                    </a:cxn>
                  </a:cxnLst>
                  <a:rect l="txL" t="txT" r="txR" b="txB"/>
                  <a:pathLst>
                    <a:path w="2318271" h="1644098">
                      <a:moveTo>
                        <a:pt x="1582804" y="1177"/>
                      </a:moveTo>
                      <a:lnTo>
                        <a:pt x="1570351" y="0"/>
                      </a:lnTo>
                      <a:lnTo>
                        <a:pt x="1569015" y="1177"/>
                      </a:lnTo>
                      <a:lnTo>
                        <a:pt x="1582804" y="1177"/>
                      </a:lnTo>
                      <a:close/>
                      <a:moveTo>
                        <a:pt x="1916888" y="84760"/>
                      </a:moveTo>
                      <a:cubicBezTo>
                        <a:pt x="1678018" y="897655"/>
                        <a:pt x="890264" y="1497916"/>
                        <a:pt x="12742" y="1639870"/>
                      </a:cubicBezTo>
                      <a:lnTo>
                        <a:pt x="0" y="1644098"/>
                      </a:lnTo>
                      <a:lnTo>
                        <a:pt x="136910" y="1644098"/>
                      </a:lnTo>
                      <a:cubicBezTo>
                        <a:pt x="128470" y="1644098"/>
                        <a:pt x="120042" y="1644056"/>
                        <a:pt x="111634" y="1642896"/>
                      </a:cubicBezTo>
                      <a:cubicBezTo>
                        <a:pt x="1094352" y="1654795"/>
                        <a:pt x="1982224" y="1079419"/>
                        <a:pt x="2318271" y="209023"/>
                      </a:cubicBezTo>
                      <a:cubicBezTo>
                        <a:pt x="2155587" y="152859"/>
                        <a:pt x="2079572" y="140924"/>
                        <a:pt x="1916888" y="84760"/>
                      </a:cubicBezTo>
                      <a:close/>
                    </a:path>
                  </a:pathLst>
                </a:custGeom>
                <a:gradFill rotWithShape="1">
                  <a:gsLst>
                    <a:gs pos="0">
                      <a:srgbClr val="78B932">
                        <a:alpha val="100000"/>
                      </a:srgbClr>
                    </a:gs>
                    <a:gs pos="100000">
                      <a:srgbClr val="6DAA2D">
                        <a:alpha val="100000"/>
                      </a:srgbClr>
                    </a:gs>
                  </a:gsLst>
                  <a:lin ang="0" scaled="1"/>
                  <a:tileRect/>
                </a:gradFill>
                <a:ln w="9525">
                  <a:noFill/>
                </a:ln>
              </p:spPr>
              <p:txBody>
                <a:bodyPr/>
                <a:lstStyle/>
                <a:p>
                  <a:endParaRPr lang="zh-CN" altLang="en-US"/>
                </a:p>
              </p:txBody>
            </p:sp>
            <p:sp>
              <p:nvSpPr>
                <p:cNvPr id="56338" name="等腰三角形 35"/>
                <p:cNvSpPr/>
                <p:nvPr/>
              </p:nvSpPr>
              <p:spPr>
                <a:xfrm rot="19789942">
                  <a:off x="-1136" y="-1894"/>
                  <a:ext cx="1292779" cy="1077108"/>
                </a:xfrm>
                <a:custGeom>
                  <a:avLst/>
                  <a:gdLst>
                    <a:gd name="txL" fmla="*/ 0 w 1291351"/>
                    <a:gd name="txT" fmla="*/ 0 h 1077428"/>
                    <a:gd name="txR" fmla="*/ 1291351 w 1291351"/>
                    <a:gd name="txB" fmla="*/ 1077428 h 1077428"/>
                  </a:gdLst>
                  <a:ahLst/>
                  <a:cxnLst>
                    <a:cxn ang="0">
                      <a:pos x="0" y="1077428"/>
                    </a:cxn>
                    <a:cxn ang="0">
                      <a:pos x="612170" y="0"/>
                    </a:cxn>
                    <a:cxn ang="0">
                      <a:pos x="1291351" y="1051828"/>
                    </a:cxn>
                    <a:cxn ang="0">
                      <a:pos x="0" y="1077428"/>
                    </a:cxn>
                  </a:cxnLst>
                  <a:rect l="txL" t="txT" r="txR" b="txB"/>
                  <a:pathLst>
                    <a:path w="1291351" h="1077428">
                      <a:moveTo>
                        <a:pt x="0" y="1077428"/>
                      </a:moveTo>
                      <a:lnTo>
                        <a:pt x="612170" y="0"/>
                      </a:lnTo>
                      <a:lnTo>
                        <a:pt x="1291351" y="1051828"/>
                      </a:lnTo>
                      <a:lnTo>
                        <a:pt x="0" y="1077428"/>
                      </a:lnTo>
                      <a:close/>
                    </a:path>
                  </a:pathLst>
                </a:custGeom>
                <a:gradFill rotWithShape="1">
                  <a:gsLst>
                    <a:gs pos="0">
                      <a:srgbClr val="78B932">
                        <a:alpha val="100000"/>
                      </a:srgbClr>
                    </a:gs>
                    <a:gs pos="100000">
                      <a:srgbClr val="6DAA2D">
                        <a:alpha val="100000"/>
                      </a:srgbClr>
                    </a:gs>
                  </a:gsLst>
                  <a:lin ang="2700000" scaled="1"/>
                  <a:tileRect/>
                </a:gradFill>
                <a:ln w="9525">
                  <a:noFill/>
                </a:ln>
              </p:spPr>
              <p:txBody>
                <a:bodyPr/>
                <a:lstStyle/>
                <a:p>
                  <a:endParaRPr lang="zh-CN" altLang="en-US"/>
                </a:p>
              </p:txBody>
            </p:sp>
            <p:sp>
              <p:nvSpPr>
                <p:cNvPr id="56339" name="矩形 155"/>
                <p:cNvSpPr/>
                <p:nvPr/>
              </p:nvSpPr>
              <p:spPr>
                <a:xfrm rot="1620000">
                  <a:off x="316871" y="193735"/>
                  <a:ext cx="1252559" cy="186699"/>
                </a:xfrm>
                <a:prstGeom prst="rect">
                  <a:avLst/>
                </a:prstGeom>
                <a:gradFill rotWithShape="1">
                  <a:gsLst>
                    <a:gs pos="0">
                      <a:srgbClr val="BCE295"/>
                    </a:gs>
                    <a:gs pos="100000">
                      <a:srgbClr val="92D050"/>
                    </a:gs>
                  </a:gsLst>
                  <a:lin ang="0" scaled="1"/>
                  <a:tileRect/>
                </a:gradFill>
                <a:ln w="9525" cap="flat" cmpd="sng">
                  <a:solidFill>
                    <a:srgbClr val="000000"/>
                  </a:solidFill>
                  <a:prstDash val="solid"/>
                  <a:miter/>
                  <a:headEnd type="none" w="med" len="med"/>
                  <a:tailEnd type="none" w="med" len="med"/>
                </a:ln>
              </p:spPr>
              <p:txBody>
                <a:bodyPr anchor="ctr"/>
                <a:lstStyle/>
                <a:p>
                  <a:pPr lvl="0" algn="ctr" eaLnBrk="1" hangingPunct="1"/>
                  <a:endParaRPr lang="zh-CN" altLang="en-US" i="1"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340" name="下弧形箭头 1"/>
                <p:cNvSpPr/>
                <p:nvPr/>
              </p:nvSpPr>
              <p:spPr>
                <a:xfrm rot="-71821" flipH="1">
                  <a:off x="1187413" y="701400"/>
                  <a:ext cx="3545087" cy="2093896"/>
                </a:xfrm>
                <a:custGeom>
                  <a:avLst/>
                  <a:gdLst>
                    <a:gd name="txL" fmla="*/ 0 w 2401743"/>
                    <a:gd name="txT" fmla="*/ 0 h 1416772"/>
                    <a:gd name="txR" fmla="*/ 2401743 w 2401743"/>
                    <a:gd name="txB" fmla="*/ 1416772 h 1416772"/>
                  </a:gdLst>
                  <a:ahLst/>
                  <a:cxnLst>
                    <a:cxn ang="0">
                      <a:pos x="2292250" y="0"/>
                    </a:cxn>
                    <a:cxn ang="0">
                      <a:pos x="0" y="1415804"/>
                    </a:cxn>
                    <a:cxn ang="0">
                      <a:pos x="132397" y="1407567"/>
                    </a:cxn>
                    <a:cxn ang="0">
                      <a:pos x="107121" y="1406365"/>
                    </a:cxn>
                    <a:cxn ang="0">
                      <a:pos x="2401743" y="66444"/>
                    </a:cxn>
                    <a:cxn ang="0">
                      <a:pos x="2292250" y="0"/>
                    </a:cxn>
                  </a:cxnLst>
                  <a:rect l="txL" t="txT" r="txR" b="txB"/>
                  <a:pathLst>
                    <a:path w="2401743" h="1416772">
                      <a:moveTo>
                        <a:pt x="2292250" y="0"/>
                      </a:moveTo>
                      <a:cubicBezTo>
                        <a:pt x="1901088" y="754362"/>
                        <a:pt x="981480" y="1446250"/>
                        <a:pt x="0" y="1415804"/>
                      </a:cubicBezTo>
                      <a:lnTo>
                        <a:pt x="132397" y="1407567"/>
                      </a:lnTo>
                      <a:cubicBezTo>
                        <a:pt x="123957" y="1407567"/>
                        <a:pt x="115529" y="1407525"/>
                        <a:pt x="107121" y="1406365"/>
                      </a:cubicBezTo>
                      <a:cubicBezTo>
                        <a:pt x="1089839" y="1418264"/>
                        <a:pt x="1924786" y="896574"/>
                        <a:pt x="2401743" y="66444"/>
                      </a:cubicBezTo>
                      <a:cubicBezTo>
                        <a:pt x="2237817" y="-36307"/>
                        <a:pt x="2433387" y="87740"/>
                        <a:pt x="2292250" y="0"/>
                      </a:cubicBezTo>
                      <a:close/>
                    </a:path>
                  </a:pathLst>
                </a:custGeom>
                <a:gradFill rotWithShape="1">
                  <a:gsLst>
                    <a:gs pos="0">
                      <a:srgbClr val="E4F4D1">
                        <a:alpha val="100000"/>
                      </a:srgbClr>
                    </a:gs>
                    <a:gs pos="35999">
                      <a:srgbClr val="E4F4D1">
                        <a:alpha val="100000"/>
                      </a:srgbClr>
                    </a:gs>
                    <a:gs pos="100000">
                      <a:srgbClr val="6DAA2D">
                        <a:alpha val="100000"/>
                      </a:srgbClr>
                    </a:gs>
                  </a:gsLst>
                  <a:lin ang="0" scaled="1"/>
                  <a:tileRect/>
                </a:gradFill>
                <a:ln w="9525" cap="flat" cmpd="sng">
                  <a:solidFill>
                    <a:srgbClr val="000000"/>
                  </a:solidFill>
                  <a:prstDash val="solid"/>
                  <a:headEnd type="none" w="med" len="med"/>
                  <a:tailEnd type="none" w="med" len="med"/>
                </a:ln>
              </p:spPr>
              <p:txBody>
                <a:bodyPr/>
                <a:lstStyle/>
                <a:p>
                  <a:endParaRPr lang="zh-CN" altLang="en-US"/>
                </a:p>
              </p:txBody>
            </p:sp>
            <p:sp>
              <p:nvSpPr>
                <p:cNvPr id="56341" name="下弧形箭头 1"/>
                <p:cNvSpPr/>
                <p:nvPr/>
              </p:nvSpPr>
              <p:spPr>
                <a:xfrm rot="-71821" flipH="1">
                  <a:off x="1197430" y="708648"/>
                  <a:ext cx="3545087" cy="2091023"/>
                </a:xfrm>
                <a:custGeom>
                  <a:avLst/>
                  <a:gdLst>
                    <a:gd name="txL" fmla="*/ 0 w 2401743"/>
                    <a:gd name="txT" fmla="*/ 0 h 1416772"/>
                    <a:gd name="txR" fmla="*/ 2401743 w 2401743"/>
                    <a:gd name="txB" fmla="*/ 1416772 h 1416772"/>
                  </a:gdLst>
                  <a:ahLst/>
                  <a:cxnLst>
                    <a:cxn ang="0">
                      <a:pos x="2292250" y="0"/>
                    </a:cxn>
                    <a:cxn ang="0">
                      <a:pos x="0" y="1415804"/>
                    </a:cxn>
                    <a:cxn ang="0">
                      <a:pos x="132397" y="1407567"/>
                    </a:cxn>
                    <a:cxn ang="0">
                      <a:pos x="107121" y="1406365"/>
                    </a:cxn>
                    <a:cxn ang="0">
                      <a:pos x="2401743" y="66444"/>
                    </a:cxn>
                    <a:cxn ang="0">
                      <a:pos x="2292250" y="0"/>
                    </a:cxn>
                  </a:cxnLst>
                  <a:rect l="txL" t="txT" r="txR" b="txB"/>
                  <a:pathLst>
                    <a:path w="2401743" h="1416772">
                      <a:moveTo>
                        <a:pt x="2292250" y="0"/>
                      </a:moveTo>
                      <a:cubicBezTo>
                        <a:pt x="1901088" y="754362"/>
                        <a:pt x="981480" y="1446250"/>
                        <a:pt x="0" y="1415804"/>
                      </a:cubicBezTo>
                      <a:lnTo>
                        <a:pt x="132397" y="1407567"/>
                      </a:lnTo>
                      <a:cubicBezTo>
                        <a:pt x="123957" y="1407567"/>
                        <a:pt x="115529" y="1407525"/>
                        <a:pt x="107121" y="1406365"/>
                      </a:cubicBezTo>
                      <a:cubicBezTo>
                        <a:pt x="1089839" y="1418264"/>
                        <a:pt x="1924786" y="896574"/>
                        <a:pt x="2401743" y="66444"/>
                      </a:cubicBezTo>
                      <a:cubicBezTo>
                        <a:pt x="2237817" y="-36307"/>
                        <a:pt x="2433387" y="87740"/>
                        <a:pt x="2292250" y="0"/>
                      </a:cubicBezTo>
                      <a:close/>
                    </a:path>
                  </a:pathLst>
                </a:custGeom>
                <a:gradFill rotWithShape="1">
                  <a:gsLst>
                    <a:gs pos="0">
                      <a:srgbClr val="FFFFFF">
                        <a:alpha val="100000"/>
                      </a:srgbClr>
                    </a:gs>
                    <a:gs pos="50000">
                      <a:srgbClr val="FFFFFF">
                        <a:alpha val="100000"/>
                      </a:srgbClr>
                    </a:gs>
                    <a:gs pos="100000">
                      <a:srgbClr val="FFFFFF">
                        <a:alpha val="100000"/>
                      </a:srgbClr>
                    </a:gs>
                  </a:gsLst>
                  <a:lin ang="0" scaled="1"/>
                  <a:tileRect/>
                </a:gradFill>
                <a:ln w="9525" cap="flat" cmpd="sng">
                  <a:solidFill>
                    <a:srgbClr val="000000"/>
                  </a:solidFill>
                  <a:prstDash val="solid"/>
                  <a:headEnd type="none" w="med" len="med"/>
                  <a:tailEnd type="none" w="med" len="med"/>
                </a:ln>
              </p:spPr>
              <p:txBody>
                <a:bodyPr/>
                <a:lstStyle/>
                <a:p>
                  <a:endParaRPr lang="zh-CN" altLang="en-US"/>
                </a:p>
              </p:txBody>
            </p:sp>
          </p:grpSp>
        </p:grpSp>
        <p:sp>
          <p:nvSpPr>
            <p:cNvPr id="56342" name="椭圆 149"/>
            <p:cNvSpPr/>
            <p:nvPr/>
          </p:nvSpPr>
          <p:spPr>
            <a:xfrm>
              <a:off x="0" y="2165152"/>
              <a:ext cx="4961447" cy="288899"/>
            </a:xfrm>
            <a:prstGeom prst="ellipse">
              <a:avLst/>
            </a:prstGeom>
            <a:gradFill rotWithShape="1">
              <a:gsLst>
                <a:gs pos="0">
                  <a:srgbClr val="3F3F3F">
                    <a:alpha val="100000"/>
                  </a:srgbClr>
                </a:gs>
                <a:gs pos="35999">
                  <a:srgbClr val="7F7F7F">
                    <a:alpha val="100000"/>
                  </a:srgbClr>
                </a:gs>
                <a:gs pos="59999">
                  <a:srgbClr val="F2F2F2">
                    <a:alpha val="100000"/>
                  </a:srgbClr>
                </a:gs>
                <a:gs pos="100000">
                  <a:srgbClr val="FFFFFF">
                    <a:alpha val="100000"/>
                  </a:srgbClr>
                </a:gs>
              </a:gsLst>
              <a:path path="shape"/>
            </a:gradFill>
            <a:ln w="9525">
              <a:noFill/>
            </a:ln>
          </p:spPr>
          <p:txBody>
            <a:bodyPr anchor="ctr"/>
            <a:lstStyle/>
            <a:p>
              <a:pPr lvl="0" algn="ctr" eaLnBrk="1" hangingPunct="1"/>
              <a:endParaRPr lang="zh-CN" altLang="en-US" i="1" dirty="0">
                <a:solidFill>
                  <a:srgbClr val="FFFFFF"/>
                </a:solidFill>
                <a:latin typeface="Calibri" panose="020F0502020204030204" pitchFamily="34" charset="0"/>
                <a:ea typeface="微软雅黑" panose="020B0503020204020204" pitchFamily="34" charset="-122"/>
                <a:sym typeface="Calibri" panose="020F0502020204030204" pitchFamily="34" charset="0"/>
              </a:endParaRPr>
            </a:p>
          </p:txBody>
        </p:sp>
      </p:grpSp>
      <p:grpSp>
        <p:nvGrpSpPr>
          <p:cNvPr id="56343" name="组合 56342"/>
          <p:cNvGrpSpPr/>
          <p:nvPr/>
        </p:nvGrpSpPr>
        <p:grpSpPr>
          <a:xfrm>
            <a:off x="1101438" y="1775256"/>
            <a:ext cx="4517695" cy="1645491"/>
            <a:chOff x="0" y="0"/>
            <a:chExt cx="5337" cy="2592"/>
          </a:xfrm>
        </p:grpSpPr>
        <p:grpSp>
          <p:nvGrpSpPr>
            <p:cNvPr id="56344" name="组合 168"/>
            <p:cNvGrpSpPr/>
            <p:nvPr/>
          </p:nvGrpSpPr>
          <p:grpSpPr>
            <a:xfrm>
              <a:off x="0" y="0"/>
              <a:ext cx="947" cy="614"/>
              <a:chOff x="0" y="0"/>
              <a:chExt cx="610911" cy="385272"/>
            </a:xfrm>
          </p:grpSpPr>
          <p:grpSp>
            <p:nvGrpSpPr>
              <p:cNvPr id="56345" name="组合 169"/>
              <p:cNvGrpSpPr/>
              <p:nvPr/>
            </p:nvGrpSpPr>
            <p:grpSpPr>
              <a:xfrm>
                <a:off x="0" y="0"/>
                <a:ext cx="257270" cy="379779"/>
                <a:chOff x="0" y="0"/>
                <a:chExt cx="300038" cy="442913"/>
              </a:xfrm>
            </p:grpSpPr>
            <p:sp>
              <p:nvSpPr>
                <p:cNvPr id="56346" name="Freeform 11"/>
                <p:cNvSpPr/>
                <p:nvPr/>
              </p:nvSpPr>
              <p:spPr>
                <a:xfrm>
                  <a:off x="87060" y="394712"/>
                  <a:ext cx="129599" cy="48181"/>
                </a:xfrm>
                <a:custGeom>
                  <a:avLst/>
                  <a:gdLst>
                    <a:gd name="txL" fmla="*/ 0 w 35"/>
                    <a:gd name="txT" fmla="*/ 0 h 13"/>
                    <a:gd name="txR" fmla="*/ 35 w 35"/>
                    <a:gd name="txB" fmla="*/ 13 h 13"/>
                  </a:gdLst>
                  <a:ahLst/>
                  <a:cxnLst>
                    <a:cxn ang="0">
                      <a:pos x="31" y="0"/>
                    </a:cxn>
                    <a:cxn ang="0">
                      <a:pos x="4" y="0"/>
                    </a:cxn>
                    <a:cxn ang="0">
                      <a:pos x="0" y="3"/>
                    </a:cxn>
                    <a:cxn ang="0">
                      <a:pos x="4" y="7"/>
                    </a:cxn>
                    <a:cxn ang="0">
                      <a:pos x="10" y="7"/>
                    </a:cxn>
                    <a:cxn ang="0">
                      <a:pos x="9" y="8"/>
                    </a:cxn>
                    <a:cxn ang="0">
                      <a:pos x="17" y="13"/>
                    </a:cxn>
                    <a:cxn ang="0">
                      <a:pos x="25" y="8"/>
                    </a:cxn>
                    <a:cxn ang="0">
                      <a:pos x="25" y="7"/>
                    </a:cxn>
                    <a:cxn ang="0">
                      <a:pos x="31" y="7"/>
                    </a:cxn>
                    <a:cxn ang="0">
                      <a:pos x="35" y="3"/>
                    </a:cxn>
                    <a:cxn ang="0">
                      <a:pos x="31" y="0"/>
                    </a:cxn>
                  </a:cxnLst>
                  <a:rect l="txL" t="txT" r="txR" b="txB"/>
                  <a:pathLst>
                    <a:path w="35" h="13">
                      <a:moveTo>
                        <a:pt x="31" y="0"/>
                      </a:moveTo>
                      <a:cubicBezTo>
                        <a:pt x="4" y="0"/>
                        <a:pt x="4" y="0"/>
                        <a:pt x="4" y="0"/>
                      </a:cubicBezTo>
                      <a:cubicBezTo>
                        <a:pt x="2" y="0"/>
                        <a:pt x="0" y="1"/>
                        <a:pt x="0" y="3"/>
                      </a:cubicBezTo>
                      <a:cubicBezTo>
                        <a:pt x="0" y="6"/>
                        <a:pt x="2" y="7"/>
                        <a:pt x="4" y="7"/>
                      </a:cubicBezTo>
                      <a:cubicBezTo>
                        <a:pt x="10" y="7"/>
                        <a:pt x="10" y="7"/>
                        <a:pt x="10" y="7"/>
                      </a:cubicBezTo>
                      <a:cubicBezTo>
                        <a:pt x="10" y="7"/>
                        <a:pt x="9" y="8"/>
                        <a:pt x="9" y="8"/>
                      </a:cubicBezTo>
                      <a:cubicBezTo>
                        <a:pt x="9" y="11"/>
                        <a:pt x="13" y="13"/>
                        <a:pt x="17" y="13"/>
                      </a:cubicBezTo>
                      <a:cubicBezTo>
                        <a:pt x="22" y="13"/>
                        <a:pt x="25" y="11"/>
                        <a:pt x="25" y="8"/>
                      </a:cubicBezTo>
                      <a:cubicBezTo>
                        <a:pt x="25" y="8"/>
                        <a:pt x="25" y="7"/>
                        <a:pt x="25" y="7"/>
                      </a:cubicBezTo>
                      <a:cubicBezTo>
                        <a:pt x="31" y="7"/>
                        <a:pt x="31" y="7"/>
                        <a:pt x="31" y="7"/>
                      </a:cubicBezTo>
                      <a:cubicBezTo>
                        <a:pt x="33" y="7"/>
                        <a:pt x="35" y="6"/>
                        <a:pt x="35" y="3"/>
                      </a:cubicBezTo>
                      <a:cubicBezTo>
                        <a:pt x="35" y="1"/>
                        <a:pt x="33" y="0"/>
                        <a:pt x="31" y="0"/>
                      </a:cubicBezTo>
                      <a:close/>
                    </a:path>
                  </a:pathLst>
                </a:custGeom>
                <a:solidFill>
                  <a:srgbClr val="00B0F0">
                    <a:alpha val="100000"/>
                  </a:srgbClr>
                </a:solidFill>
                <a:ln w="9525">
                  <a:noFill/>
                </a:ln>
              </p:spPr>
              <p:txBody>
                <a:bodyPr/>
                <a:lstStyle/>
                <a:p>
                  <a:endParaRPr lang="zh-CN" altLang="en-US"/>
                </a:p>
              </p:txBody>
            </p:sp>
            <p:sp>
              <p:nvSpPr>
                <p:cNvPr id="56347" name="Freeform 12"/>
                <p:cNvSpPr/>
                <p:nvPr/>
              </p:nvSpPr>
              <p:spPr>
                <a:xfrm>
                  <a:off x="87060" y="365062"/>
                  <a:ext cx="129599" cy="16679"/>
                </a:xfrm>
                <a:custGeom>
                  <a:avLst/>
                  <a:gdLst>
                    <a:gd name="txL" fmla="*/ 0 w 35"/>
                    <a:gd name="txT" fmla="*/ 0 h 5"/>
                    <a:gd name="txR" fmla="*/ 35 w 35"/>
                    <a:gd name="txB" fmla="*/ 5 h 5"/>
                  </a:gdLst>
                  <a:ahLst/>
                  <a:cxnLst>
                    <a:cxn ang="0">
                      <a:pos x="2" y="5"/>
                    </a:cxn>
                    <a:cxn ang="0">
                      <a:pos x="32" y="5"/>
                    </a:cxn>
                    <a:cxn ang="0">
                      <a:pos x="35" y="2"/>
                    </a:cxn>
                    <a:cxn ang="0">
                      <a:pos x="32" y="0"/>
                    </a:cxn>
                    <a:cxn ang="0">
                      <a:pos x="2" y="0"/>
                    </a:cxn>
                    <a:cxn ang="0">
                      <a:pos x="0" y="2"/>
                    </a:cxn>
                    <a:cxn ang="0">
                      <a:pos x="2" y="5"/>
                    </a:cxn>
                  </a:cxnLst>
                  <a:rect l="txL" t="txT" r="txR" b="txB"/>
                  <a:pathLst>
                    <a:path w="35" h="5">
                      <a:moveTo>
                        <a:pt x="2" y="5"/>
                      </a:moveTo>
                      <a:cubicBezTo>
                        <a:pt x="32" y="5"/>
                        <a:pt x="32" y="5"/>
                        <a:pt x="32" y="5"/>
                      </a:cubicBezTo>
                      <a:cubicBezTo>
                        <a:pt x="34" y="5"/>
                        <a:pt x="35" y="4"/>
                        <a:pt x="35" y="2"/>
                      </a:cubicBezTo>
                      <a:cubicBezTo>
                        <a:pt x="35" y="1"/>
                        <a:pt x="34" y="0"/>
                        <a:pt x="32" y="0"/>
                      </a:cubicBezTo>
                      <a:cubicBezTo>
                        <a:pt x="2" y="0"/>
                        <a:pt x="2" y="0"/>
                        <a:pt x="2" y="0"/>
                      </a:cubicBezTo>
                      <a:cubicBezTo>
                        <a:pt x="1" y="0"/>
                        <a:pt x="0" y="1"/>
                        <a:pt x="0" y="2"/>
                      </a:cubicBezTo>
                      <a:cubicBezTo>
                        <a:pt x="0" y="4"/>
                        <a:pt x="1" y="5"/>
                        <a:pt x="2" y="5"/>
                      </a:cubicBezTo>
                      <a:close/>
                    </a:path>
                  </a:pathLst>
                </a:custGeom>
                <a:solidFill>
                  <a:srgbClr val="00B0F0">
                    <a:alpha val="100000"/>
                  </a:srgbClr>
                </a:solidFill>
                <a:ln w="9525">
                  <a:noFill/>
                </a:ln>
              </p:spPr>
              <p:txBody>
                <a:bodyPr/>
                <a:lstStyle/>
                <a:p>
                  <a:endParaRPr lang="zh-CN" altLang="en-US"/>
                </a:p>
              </p:txBody>
            </p:sp>
            <p:sp>
              <p:nvSpPr>
                <p:cNvPr id="56348" name="Freeform 13"/>
                <p:cNvSpPr/>
                <p:nvPr/>
              </p:nvSpPr>
              <p:spPr>
                <a:xfrm>
                  <a:off x="35221" y="94508"/>
                  <a:ext cx="235130" cy="253877"/>
                </a:xfrm>
                <a:custGeom>
                  <a:avLst/>
                  <a:gdLst>
                    <a:gd name="txL" fmla="*/ 0 w 63"/>
                    <a:gd name="txT" fmla="*/ 0 h 68"/>
                    <a:gd name="txR" fmla="*/ 63 w 63"/>
                    <a:gd name="txB" fmla="*/ 68 h 68"/>
                  </a:gdLst>
                  <a:ahLst/>
                  <a:cxnLst>
                    <a:cxn ang="0">
                      <a:pos x="31" y="0"/>
                    </a:cxn>
                    <a:cxn ang="0">
                      <a:pos x="0" y="31"/>
                    </a:cxn>
                    <a:cxn ang="0">
                      <a:pos x="14" y="68"/>
                    </a:cxn>
                    <a:cxn ang="0">
                      <a:pos x="28" y="68"/>
                    </a:cxn>
                    <a:cxn ang="0">
                      <a:pos x="28" y="37"/>
                    </a:cxn>
                    <a:cxn ang="0">
                      <a:pos x="19" y="47"/>
                    </a:cxn>
                    <a:cxn ang="0">
                      <a:pos x="19" y="35"/>
                    </a:cxn>
                    <a:cxn ang="0">
                      <a:pos x="32" y="22"/>
                    </a:cxn>
                    <a:cxn ang="0">
                      <a:pos x="46" y="35"/>
                    </a:cxn>
                    <a:cxn ang="0">
                      <a:pos x="46" y="47"/>
                    </a:cxn>
                    <a:cxn ang="0">
                      <a:pos x="36" y="37"/>
                    </a:cxn>
                    <a:cxn ang="0">
                      <a:pos x="36" y="68"/>
                    </a:cxn>
                    <a:cxn ang="0">
                      <a:pos x="50" y="68"/>
                    </a:cxn>
                    <a:cxn ang="0">
                      <a:pos x="63" y="31"/>
                    </a:cxn>
                    <a:cxn ang="0">
                      <a:pos x="31" y="0"/>
                    </a:cxn>
                  </a:cxnLst>
                  <a:rect l="txL" t="txT" r="txR" b="txB"/>
                  <a:pathLst>
                    <a:path w="63" h="68">
                      <a:moveTo>
                        <a:pt x="31" y="0"/>
                      </a:moveTo>
                      <a:cubicBezTo>
                        <a:pt x="14" y="0"/>
                        <a:pt x="0" y="13"/>
                        <a:pt x="0" y="31"/>
                      </a:cubicBezTo>
                      <a:cubicBezTo>
                        <a:pt x="0" y="45"/>
                        <a:pt x="14" y="54"/>
                        <a:pt x="14" y="68"/>
                      </a:cubicBezTo>
                      <a:cubicBezTo>
                        <a:pt x="28" y="68"/>
                        <a:pt x="28" y="68"/>
                        <a:pt x="28" y="68"/>
                      </a:cubicBezTo>
                      <a:cubicBezTo>
                        <a:pt x="28" y="37"/>
                        <a:pt x="28" y="37"/>
                        <a:pt x="28" y="37"/>
                      </a:cubicBezTo>
                      <a:cubicBezTo>
                        <a:pt x="19" y="47"/>
                        <a:pt x="19" y="47"/>
                        <a:pt x="19" y="47"/>
                      </a:cubicBezTo>
                      <a:cubicBezTo>
                        <a:pt x="19" y="35"/>
                        <a:pt x="19" y="35"/>
                        <a:pt x="19" y="35"/>
                      </a:cubicBezTo>
                      <a:cubicBezTo>
                        <a:pt x="32" y="22"/>
                        <a:pt x="32" y="22"/>
                        <a:pt x="32" y="22"/>
                      </a:cubicBezTo>
                      <a:cubicBezTo>
                        <a:pt x="46" y="35"/>
                        <a:pt x="46" y="35"/>
                        <a:pt x="46" y="35"/>
                      </a:cubicBezTo>
                      <a:cubicBezTo>
                        <a:pt x="46" y="47"/>
                        <a:pt x="46" y="47"/>
                        <a:pt x="46" y="47"/>
                      </a:cubicBezTo>
                      <a:cubicBezTo>
                        <a:pt x="36" y="37"/>
                        <a:pt x="36" y="37"/>
                        <a:pt x="36" y="37"/>
                      </a:cubicBezTo>
                      <a:cubicBezTo>
                        <a:pt x="36" y="68"/>
                        <a:pt x="36" y="68"/>
                        <a:pt x="36" y="68"/>
                      </a:cubicBezTo>
                      <a:cubicBezTo>
                        <a:pt x="50" y="68"/>
                        <a:pt x="50" y="68"/>
                        <a:pt x="50" y="68"/>
                      </a:cubicBezTo>
                      <a:cubicBezTo>
                        <a:pt x="50" y="53"/>
                        <a:pt x="63" y="45"/>
                        <a:pt x="63" y="31"/>
                      </a:cubicBezTo>
                      <a:cubicBezTo>
                        <a:pt x="63" y="13"/>
                        <a:pt x="49" y="0"/>
                        <a:pt x="31" y="0"/>
                      </a:cubicBezTo>
                      <a:close/>
                    </a:path>
                  </a:pathLst>
                </a:custGeom>
                <a:solidFill>
                  <a:srgbClr val="00B0F0">
                    <a:alpha val="100000"/>
                  </a:srgbClr>
                </a:solidFill>
                <a:ln w="9525">
                  <a:noFill/>
                </a:ln>
              </p:spPr>
              <p:txBody>
                <a:bodyPr/>
                <a:lstStyle/>
                <a:p>
                  <a:endParaRPr lang="zh-CN" altLang="en-US"/>
                </a:p>
              </p:txBody>
            </p:sp>
            <p:sp>
              <p:nvSpPr>
                <p:cNvPr id="56349" name="Freeform 14"/>
                <p:cNvSpPr/>
                <p:nvPr/>
              </p:nvSpPr>
              <p:spPr>
                <a:xfrm>
                  <a:off x="44" y="46327"/>
                  <a:ext cx="72204" cy="66712"/>
                </a:xfrm>
                <a:custGeom>
                  <a:avLst/>
                  <a:gdLst>
                    <a:gd name="txL" fmla="*/ 0 w 19"/>
                    <a:gd name="txT" fmla="*/ 0 h 18"/>
                    <a:gd name="txR" fmla="*/ 19 w 19"/>
                    <a:gd name="txB" fmla="*/ 18 h 18"/>
                  </a:gdLst>
                  <a:ahLst/>
                  <a:cxnLst>
                    <a:cxn ang="0">
                      <a:pos x="15" y="18"/>
                    </a:cxn>
                    <a:cxn ang="0">
                      <a:pos x="12" y="17"/>
                    </a:cxn>
                    <a:cxn ang="0">
                      <a:pos x="2" y="7"/>
                    </a:cxn>
                    <a:cxn ang="0">
                      <a:pos x="2" y="1"/>
                    </a:cxn>
                    <a:cxn ang="0">
                      <a:pos x="8" y="1"/>
                    </a:cxn>
                    <a:cxn ang="0">
                      <a:pos x="18" y="11"/>
                    </a:cxn>
                    <a:cxn ang="0">
                      <a:pos x="18" y="17"/>
                    </a:cxn>
                    <a:cxn ang="0">
                      <a:pos x="15" y="18"/>
                    </a:cxn>
                  </a:cxnLst>
                  <a:rect l="txL" t="txT" r="txR" b="txB"/>
                  <a:pathLst>
                    <a:path w="19" h="18">
                      <a:moveTo>
                        <a:pt x="15" y="18"/>
                      </a:moveTo>
                      <a:cubicBezTo>
                        <a:pt x="14" y="18"/>
                        <a:pt x="13" y="17"/>
                        <a:pt x="12" y="17"/>
                      </a:cubicBezTo>
                      <a:cubicBezTo>
                        <a:pt x="2" y="7"/>
                        <a:pt x="2" y="7"/>
                        <a:pt x="2" y="7"/>
                      </a:cubicBezTo>
                      <a:cubicBezTo>
                        <a:pt x="0" y="5"/>
                        <a:pt x="0" y="3"/>
                        <a:pt x="2" y="1"/>
                      </a:cubicBezTo>
                      <a:cubicBezTo>
                        <a:pt x="4" y="0"/>
                        <a:pt x="6" y="0"/>
                        <a:pt x="8" y="1"/>
                      </a:cubicBezTo>
                      <a:cubicBezTo>
                        <a:pt x="18" y="11"/>
                        <a:pt x="18" y="11"/>
                        <a:pt x="18" y="11"/>
                      </a:cubicBezTo>
                      <a:cubicBezTo>
                        <a:pt x="19" y="13"/>
                        <a:pt x="19" y="15"/>
                        <a:pt x="18" y="17"/>
                      </a:cubicBezTo>
                      <a:cubicBezTo>
                        <a:pt x="17" y="17"/>
                        <a:pt x="16" y="18"/>
                        <a:pt x="15" y="18"/>
                      </a:cubicBezTo>
                      <a:close/>
                    </a:path>
                  </a:pathLst>
                </a:custGeom>
                <a:solidFill>
                  <a:srgbClr val="00B0F0">
                    <a:alpha val="100000"/>
                  </a:srgbClr>
                </a:solidFill>
                <a:ln w="9525">
                  <a:noFill/>
                </a:ln>
              </p:spPr>
              <p:txBody>
                <a:bodyPr/>
                <a:lstStyle/>
                <a:p>
                  <a:endParaRPr lang="zh-CN" altLang="en-US"/>
                </a:p>
              </p:txBody>
            </p:sp>
            <p:sp>
              <p:nvSpPr>
                <p:cNvPr id="56350" name="Freeform 15"/>
                <p:cNvSpPr/>
                <p:nvPr/>
              </p:nvSpPr>
              <p:spPr>
                <a:xfrm>
                  <a:off x="233322" y="46327"/>
                  <a:ext cx="66651" cy="66712"/>
                </a:xfrm>
                <a:custGeom>
                  <a:avLst/>
                  <a:gdLst>
                    <a:gd name="txL" fmla="*/ 0 w 18"/>
                    <a:gd name="txT" fmla="*/ 0 h 18"/>
                    <a:gd name="txR" fmla="*/ 18 w 18"/>
                    <a:gd name="txB" fmla="*/ 18 h 18"/>
                  </a:gdLst>
                  <a:ahLst/>
                  <a:cxnLst>
                    <a:cxn ang="0">
                      <a:pos x="4" y="18"/>
                    </a:cxn>
                    <a:cxn ang="0">
                      <a:pos x="1" y="17"/>
                    </a:cxn>
                    <a:cxn ang="0">
                      <a:pos x="1" y="11"/>
                    </a:cxn>
                    <a:cxn ang="0">
                      <a:pos x="11" y="1"/>
                    </a:cxn>
                    <a:cxn ang="0">
                      <a:pos x="17" y="1"/>
                    </a:cxn>
                    <a:cxn ang="0">
                      <a:pos x="17" y="7"/>
                    </a:cxn>
                    <a:cxn ang="0">
                      <a:pos x="7" y="17"/>
                    </a:cxn>
                    <a:cxn ang="0">
                      <a:pos x="4" y="18"/>
                    </a:cxn>
                  </a:cxnLst>
                  <a:rect l="txL" t="txT" r="txR" b="txB"/>
                  <a:pathLst>
                    <a:path w="18" h="18">
                      <a:moveTo>
                        <a:pt x="4" y="18"/>
                      </a:moveTo>
                      <a:cubicBezTo>
                        <a:pt x="3" y="18"/>
                        <a:pt x="2" y="18"/>
                        <a:pt x="1" y="17"/>
                      </a:cubicBezTo>
                      <a:cubicBezTo>
                        <a:pt x="0" y="15"/>
                        <a:pt x="0" y="13"/>
                        <a:pt x="1" y="11"/>
                      </a:cubicBezTo>
                      <a:cubicBezTo>
                        <a:pt x="11" y="1"/>
                        <a:pt x="11" y="1"/>
                        <a:pt x="11" y="1"/>
                      </a:cubicBezTo>
                      <a:cubicBezTo>
                        <a:pt x="13" y="0"/>
                        <a:pt x="15" y="0"/>
                        <a:pt x="17" y="1"/>
                      </a:cubicBezTo>
                      <a:cubicBezTo>
                        <a:pt x="18" y="3"/>
                        <a:pt x="18" y="6"/>
                        <a:pt x="17" y="7"/>
                      </a:cubicBezTo>
                      <a:cubicBezTo>
                        <a:pt x="7" y="17"/>
                        <a:pt x="7" y="17"/>
                        <a:pt x="7" y="17"/>
                      </a:cubicBezTo>
                      <a:cubicBezTo>
                        <a:pt x="6" y="18"/>
                        <a:pt x="5" y="18"/>
                        <a:pt x="4" y="18"/>
                      </a:cubicBezTo>
                      <a:close/>
                    </a:path>
                  </a:pathLst>
                </a:custGeom>
                <a:solidFill>
                  <a:srgbClr val="00B0F0">
                    <a:alpha val="100000"/>
                  </a:srgbClr>
                </a:solidFill>
                <a:ln w="9525">
                  <a:noFill/>
                </a:ln>
              </p:spPr>
              <p:txBody>
                <a:bodyPr/>
                <a:lstStyle/>
                <a:p>
                  <a:endParaRPr lang="zh-CN" altLang="en-US"/>
                </a:p>
              </p:txBody>
            </p:sp>
            <p:sp>
              <p:nvSpPr>
                <p:cNvPr id="56351" name="Freeform 16"/>
                <p:cNvSpPr/>
                <p:nvPr/>
              </p:nvSpPr>
              <p:spPr>
                <a:xfrm>
                  <a:off x="135197" y="0"/>
                  <a:ext cx="29623" cy="79683"/>
                </a:xfrm>
                <a:custGeom>
                  <a:avLst/>
                  <a:gdLst>
                    <a:gd name="txL" fmla="*/ 0 w 8"/>
                    <a:gd name="txT" fmla="*/ 0 h 21"/>
                    <a:gd name="txR" fmla="*/ 8 w 8"/>
                    <a:gd name="txB" fmla="*/ 21 h 21"/>
                  </a:gdLst>
                  <a:ahLst/>
                  <a:cxnLst>
                    <a:cxn ang="0">
                      <a:pos x="4" y="21"/>
                    </a:cxn>
                    <a:cxn ang="0">
                      <a:pos x="0" y="17"/>
                    </a:cxn>
                    <a:cxn ang="0">
                      <a:pos x="0" y="4"/>
                    </a:cxn>
                    <a:cxn ang="0">
                      <a:pos x="4" y="0"/>
                    </a:cxn>
                    <a:cxn ang="0">
                      <a:pos x="8" y="4"/>
                    </a:cxn>
                    <a:cxn ang="0">
                      <a:pos x="8" y="17"/>
                    </a:cxn>
                    <a:cxn ang="0">
                      <a:pos x="4" y="21"/>
                    </a:cxn>
                  </a:cxnLst>
                  <a:rect l="txL" t="txT" r="txR" b="txB"/>
                  <a:pathLst>
                    <a:path w="8" h="21">
                      <a:moveTo>
                        <a:pt x="4" y="21"/>
                      </a:moveTo>
                      <a:cubicBezTo>
                        <a:pt x="1" y="21"/>
                        <a:pt x="0" y="19"/>
                        <a:pt x="0" y="17"/>
                      </a:cubicBezTo>
                      <a:cubicBezTo>
                        <a:pt x="0" y="4"/>
                        <a:pt x="0" y="4"/>
                        <a:pt x="0" y="4"/>
                      </a:cubicBezTo>
                      <a:cubicBezTo>
                        <a:pt x="0" y="1"/>
                        <a:pt x="1" y="0"/>
                        <a:pt x="4" y="0"/>
                      </a:cubicBezTo>
                      <a:cubicBezTo>
                        <a:pt x="6" y="0"/>
                        <a:pt x="8" y="1"/>
                        <a:pt x="8" y="4"/>
                      </a:cubicBezTo>
                      <a:cubicBezTo>
                        <a:pt x="8" y="17"/>
                        <a:pt x="8" y="17"/>
                        <a:pt x="8" y="17"/>
                      </a:cubicBezTo>
                      <a:cubicBezTo>
                        <a:pt x="8" y="19"/>
                        <a:pt x="6" y="21"/>
                        <a:pt x="4" y="21"/>
                      </a:cubicBezTo>
                      <a:close/>
                    </a:path>
                  </a:pathLst>
                </a:custGeom>
                <a:solidFill>
                  <a:srgbClr val="00B0F0">
                    <a:alpha val="100000"/>
                  </a:srgbClr>
                </a:solidFill>
                <a:ln w="9525">
                  <a:noFill/>
                </a:ln>
              </p:spPr>
              <p:txBody>
                <a:bodyPr/>
                <a:lstStyle/>
                <a:p>
                  <a:endParaRPr lang="zh-CN" altLang="en-US"/>
                </a:p>
              </p:txBody>
            </p:sp>
          </p:grpSp>
          <p:sp>
            <p:nvSpPr>
              <p:cNvPr id="56352" name="TextBox 170"/>
              <p:cNvSpPr/>
              <p:nvPr/>
            </p:nvSpPr>
            <p:spPr>
              <a:xfrm>
                <a:off x="374690" y="4766"/>
                <a:ext cx="236221" cy="380506"/>
              </a:xfrm>
              <a:prstGeom prst="rect">
                <a:avLst/>
              </a:prstGeom>
              <a:noFill/>
              <a:ln w="9525">
                <a:noFill/>
              </a:ln>
            </p:spPr>
            <p:txBody>
              <a:bodyPr wrap="none">
                <a:spAutoFit/>
              </a:bodyPr>
              <a:lstStyle/>
              <a:p>
                <a:pPr lvl="0" eaLnBrk="1" hangingPunct="1"/>
                <a:endParaRPr lang="en-US" altLang="x-none" i="1"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6353" name="直接箭头连接符 171"/>
              <p:cNvCxnSpPr/>
              <p:nvPr/>
            </p:nvCxnSpPr>
            <p:spPr>
              <a:xfrm flipV="1">
                <a:off x="360402" y="17478"/>
                <a:ext cx="0" cy="344806"/>
              </a:xfrm>
              <a:prstGeom prst="straightConnector1">
                <a:avLst/>
              </a:prstGeom>
              <a:ln w="12700" cap="flat" cmpd="sng">
                <a:solidFill>
                  <a:srgbClr val="7F7F7F"/>
                </a:solidFill>
                <a:prstDash val="solid"/>
                <a:headEnd type="none" w="med" len="med"/>
                <a:tailEnd type="none" w="med" len="med"/>
              </a:ln>
            </p:spPr>
          </p:cxnSp>
        </p:grpSp>
        <p:sp>
          <p:nvSpPr>
            <p:cNvPr id="56354" name="Text Box 37"/>
            <p:cNvSpPr txBox="1"/>
            <p:nvPr/>
          </p:nvSpPr>
          <p:spPr>
            <a:xfrm>
              <a:off x="445" y="690"/>
              <a:ext cx="4542" cy="1902"/>
            </a:xfrm>
            <a:prstGeom prst="rect">
              <a:avLst/>
            </a:prstGeom>
            <a:noFill/>
            <a:ln w="9525">
              <a:noFill/>
            </a:ln>
          </p:spPr>
          <p:txBody>
            <a:bodyPr wrap="square">
              <a:spAutoFit/>
            </a:bodyPr>
            <a:lstStyle/>
            <a:p>
              <a:pPr lvl="0" eaLnBrk="1" hangingPunct="1">
                <a:buSzPct val="80000"/>
                <a:buFont typeface="Wingdings" panose="05000000000000000000" pitchFamily="2" charset="2"/>
                <a:buChar char="l"/>
              </a:pPr>
              <a:r>
                <a:rPr lang="zh-CN" altLang="en-US" dirty="0">
                  <a:solidFill>
                    <a:srgbClr val="CC0000"/>
                  </a:solidFill>
                  <a:latin typeface="Arial" panose="020B0604020202020204" pitchFamily="34" charset="0"/>
                  <a:ea typeface="微软雅黑" panose="020B0503020204020204" pitchFamily="34" charset="-122"/>
                </a:rPr>
                <a:t>    界面的自适应性</a:t>
              </a:r>
              <a:endParaRPr lang="zh-CN" altLang="en-US" dirty="0">
                <a:solidFill>
                  <a:srgbClr val="CC0000"/>
                </a:solidFill>
                <a:latin typeface="Arial" panose="020B0604020202020204" pitchFamily="34" charset="0"/>
                <a:ea typeface="微软雅黑" panose="020B0503020204020204" pitchFamily="34" charset="-122"/>
              </a:endParaRPr>
            </a:p>
            <a:p>
              <a:pPr lvl="0" eaLnBrk="1" hangingPunct="1">
                <a:buSzPct val="80000"/>
                <a:buFont typeface="Wingdings" panose="05000000000000000000" pitchFamily="2" charset="2"/>
                <a:buChar char="l"/>
              </a:pPr>
              <a:r>
                <a:rPr lang="zh-CN" altLang="en-US" dirty="0">
                  <a:solidFill>
                    <a:srgbClr val="CC0000"/>
                  </a:solidFill>
                  <a:latin typeface="Arial" panose="020B0604020202020204" pitchFamily="34" charset="0"/>
                  <a:ea typeface="微软雅黑" panose="020B0503020204020204" pitchFamily="34" charset="-122"/>
                </a:rPr>
                <a:t>   检索的智能推荐</a:t>
              </a:r>
              <a:endParaRPr lang="zh-CN" altLang="en-US" dirty="0">
                <a:solidFill>
                  <a:srgbClr val="CC0000"/>
                </a:solidFill>
                <a:latin typeface="Arial" panose="020B0604020202020204" pitchFamily="34" charset="0"/>
                <a:ea typeface="微软雅黑" panose="020B0503020204020204" pitchFamily="34" charset="-122"/>
              </a:endParaRPr>
            </a:p>
            <a:p>
              <a:pPr lvl="0" eaLnBrk="1" hangingPunct="1">
                <a:buSzPct val="80000"/>
                <a:buFont typeface="Wingdings" panose="05000000000000000000" pitchFamily="2" charset="2"/>
                <a:buChar char="l"/>
              </a:pPr>
              <a:r>
                <a:rPr lang="zh-CN" altLang="en-US" dirty="0">
                  <a:solidFill>
                    <a:srgbClr val="CC0000"/>
                  </a:solidFill>
                  <a:latin typeface="Arial" panose="020B0604020202020204" pitchFamily="34" charset="0"/>
                  <a:ea typeface="微软雅黑" panose="020B0503020204020204" pitchFamily="34" charset="-122"/>
                </a:rPr>
                <a:t>   中英文的统一融合</a:t>
              </a:r>
              <a:endParaRPr lang="zh-CN" altLang="en-US" dirty="0">
                <a:solidFill>
                  <a:srgbClr val="CC0000"/>
                </a:solidFill>
                <a:latin typeface="Arial" panose="020B0604020202020204" pitchFamily="34" charset="0"/>
                <a:ea typeface="微软雅黑" panose="020B0503020204020204" pitchFamily="34" charset="-122"/>
              </a:endParaRPr>
            </a:p>
            <a:p>
              <a:pPr lvl="0" eaLnBrk="1" hangingPunct="1">
                <a:buSzPct val="80000"/>
                <a:buFont typeface="Wingdings" panose="05000000000000000000" pitchFamily="2" charset="2"/>
                <a:buChar char="l"/>
              </a:pPr>
              <a:r>
                <a:rPr lang="zh-CN" altLang="en-US" dirty="0">
                  <a:solidFill>
                    <a:srgbClr val="CC0000"/>
                  </a:solidFill>
                  <a:latin typeface="Arial" panose="020B0604020202020204" pitchFamily="34" charset="0"/>
                  <a:ea typeface="微软雅黑" panose="020B0503020204020204" pitchFamily="34" charset="-122"/>
                </a:rPr>
                <a:t>   简化读者的检索流程</a:t>
              </a:r>
              <a:endParaRPr lang="zh-CN" altLang="en-US" dirty="0">
                <a:solidFill>
                  <a:srgbClr val="000000"/>
                </a:solidFill>
                <a:latin typeface="Arial" panose="020B0604020202020204" pitchFamily="34" charset="0"/>
                <a:ea typeface="微软雅黑" panose="020B0503020204020204" pitchFamily="34" charset="-122"/>
              </a:endParaRPr>
            </a:p>
          </p:txBody>
        </p:sp>
        <p:sp>
          <p:nvSpPr>
            <p:cNvPr id="56355" name="Text Box 38"/>
            <p:cNvSpPr txBox="1"/>
            <p:nvPr/>
          </p:nvSpPr>
          <p:spPr>
            <a:xfrm>
              <a:off x="732" y="31"/>
              <a:ext cx="4605" cy="658"/>
            </a:xfrm>
            <a:prstGeom prst="rect">
              <a:avLst/>
            </a:prstGeom>
            <a:noFill/>
            <a:ln w="9525">
              <a:noFill/>
            </a:ln>
          </p:spPr>
          <p:txBody>
            <a:bodyPr wrap="square">
              <a:spAutoFit/>
            </a:bodyPr>
            <a:lstStyle/>
            <a:p>
              <a:pPr lvl="0" eaLnBrk="1" hangingPunct="1"/>
              <a:r>
                <a:rPr lang="zh-CN" altLang="en-US" sz="2000" dirty="0">
                  <a:latin typeface="Arial" panose="020B0604020202020204" pitchFamily="34" charset="0"/>
                  <a:ea typeface="微软雅黑" panose="020B0503020204020204" pitchFamily="34" charset="-122"/>
                </a:rPr>
                <a:t>检索与发现的智能性</a:t>
              </a:r>
              <a:endParaRPr lang="zh-CN" altLang="en-US" sz="2000" dirty="0">
                <a:latin typeface="Arial" panose="020B0604020202020204" pitchFamily="34" charset="0"/>
                <a:ea typeface="微软雅黑" panose="020B0503020204020204" pitchFamily="34" charset="-122"/>
              </a:endParaRPr>
            </a:p>
          </p:txBody>
        </p:sp>
      </p:grpSp>
      <p:grpSp>
        <p:nvGrpSpPr>
          <p:cNvPr id="56356" name="组合 56355"/>
          <p:cNvGrpSpPr/>
          <p:nvPr/>
        </p:nvGrpSpPr>
        <p:grpSpPr>
          <a:xfrm>
            <a:off x="6298191" y="2345280"/>
            <a:ext cx="5352503" cy="1568042"/>
            <a:chOff x="0" y="0"/>
            <a:chExt cx="6323" cy="2470"/>
          </a:xfrm>
        </p:grpSpPr>
        <p:grpSp>
          <p:nvGrpSpPr>
            <p:cNvPr id="56357" name="组合 181"/>
            <p:cNvGrpSpPr/>
            <p:nvPr/>
          </p:nvGrpSpPr>
          <p:grpSpPr>
            <a:xfrm>
              <a:off x="0" y="9"/>
              <a:ext cx="956" cy="606"/>
              <a:chOff x="0" y="1"/>
              <a:chExt cx="810030" cy="384662"/>
            </a:xfrm>
          </p:grpSpPr>
          <p:grpSp>
            <p:nvGrpSpPr>
              <p:cNvPr id="56358" name="组合 182"/>
              <p:cNvGrpSpPr/>
              <p:nvPr/>
            </p:nvGrpSpPr>
            <p:grpSpPr>
              <a:xfrm>
                <a:off x="0" y="31529"/>
                <a:ext cx="398837" cy="306274"/>
                <a:chOff x="0" y="0"/>
                <a:chExt cx="465138" cy="357188"/>
              </a:xfrm>
            </p:grpSpPr>
            <p:sp>
              <p:nvSpPr>
                <p:cNvPr id="56359" name="Freeform 6"/>
                <p:cNvSpPr/>
                <p:nvPr/>
              </p:nvSpPr>
              <p:spPr>
                <a:xfrm>
                  <a:off x="210952" y="68718"/>
                  <a:ext cx="99962" cy="153603"/>
                </a:xfrm>
                <a:custGeom>
                  <a:avLst/>
                  <a:gdLst>
                    <a:gd name="txL" fmla="*/ 0 w 27"/>
                    <a:gd name="txT" fmla="*/ 0 h 41"/>
                    <a:gd name="txR" fmla="*/ 27 w 27"/>
                    <a:gd name="txB" fmla="*/ 41 h 41"/>
                  </a:gdLst>
                  <a:ahLst/>
                  <a:cxnLst>
                    <a:cxn ang="0">
                      <a:pos x="21" y="19"/>
                    </a:cxn>
                    <a:cxn ang="0">
                      <a:pos x="18" y="18"/>
                    </a:cxn>
                    <a:cxn ang="0">
                      <a:pos x="14" y="17"/>
                    </a:cxn>
                    <a:cxn ang="0">
                      <a:pos x="12" y="17"/>
                    </a:cxn>
                    <a:cxn ang="0">
                      <a:pos x="9" y="16"/>
                    </a:cxn>
                    <a:cxn ang="0">
                      <a:pos x="8" y="15"/>
                    </a:cxn>
                    <a:cxn ang="0">
                      <a:pos x="7" y="13"/>
                    </a:cxn>
                    <a:cxn ang="0">
                      <a:pos x="8" y="12"/>
                    </a:cxn>
                    <a:cxn ang="0">
                      <a:pos x="9" y="10"/>
                    </a:cxn>
                    <a:cxn ang="0">
                      <a:pos x="11" y="10"/>
                    </a:cxn>
                    <a:cxn ang="0">
                      <a:pos x="14" y="10"/>
                    </a:cxn>
                    <a:cxn ang="0">
                      <a:pos x="18" y="10"/>
                    </a:cxn>
                    <a:cxn ang="0">
                      <a:pos x="22" y="11"/>
                    </a:cxn>
                    <a:cxn ang="0">
                      <a:pos x="22" y="11"/>
                    </a:cxn>
                    <a:cxn ang="0">
                      <a:pos x="23" y="12"/>
                    </a:cxn>
                    <a:cxn ang="0">
                      <a:pos x="25" y="11"/>
                    </a:cxn>
                    <a:cxn ang="0">
                      <a:pos x="25" y="10"/>
                    </a:cxn>
                    <a:cxn ang="0">
                      <a:pos x="25" y="8"/>
                    </a:cxn>
                    <a:cxn ang="0">
                      <a:pos x="22" y="6"/>
                    </a:cxn>
                    <a:cxn ang="0">
                      <a:pos x="19" y="5"/>
                    </a:cxn>
                    <a:cxn ang="0">
                      <a:pos x="15" y="5"/>
                    </a:cxn>
                    <a:cxn ang="0">
                      <a:pos x="15" y="2"/>
                    </a:cxn>
                    <a:cxn ang="0">
                      <a:pos x="13" y="0"/>
                    </a:cxn>
                    <a:cxn ang="0">
                      <a:pos x="11" y="2"/>
                    </a:cxn>
                    <a:cxn ang="0">
                      <a:pos x="11" y="5"/>
                    </a:cxn>
                    <a:cxn ang="0">
                      <a:pos x="8" y="5"/>
                    </a:cxn>
                    <a:cxn ang="0">
                      <a:pos x="4" y="7"/>
                    </a:cxn>
                    <a:cxn ang="0">
                      <a:pos x="1" y="10"/>
                    </a:cxn>
                    <a:cxn ang="0">
                      <a:pos x="0" y="13"/>
                    </a:cxn>
                    <a:cxn ang="0">
                      <a:pos x="1" y="17"/>
                    </a:cxn>
                    <a:cxn ang="0">
                      <a:pos x="3" y="19"/>
                    </a:cxn>
                    <a:cxn ang="0">
                      <a:pos x="6" y="21"/>
                    </a:cxn>
                    <a:cxn ang="0">
                      <a:pos x="9" y="22"/>
                    </a:cxn>
                    <a:cxn ang="0">
                      <a:pos x="13" y="23"/>
                    </a:cxn>
                    <a:cxn ang="0">
                      <a:pos x="17" y="24"/>
                    </a:cxn>
                    <a:cxn ang="0">
                      <a:pos x="20" y="25"/>
                    </a:cxn>
                    <a:cxn ang="0">
                      <a:pos x="21" y="27"/>
                    </a:cxn>
                    <a:cxn ang="0">
                      <a:pos x="20" y="29"/>
                    </a:cxn>
                    <a:cxn ang="0">
                      <a:pos x="19" y="31"/>
                    </a:cxn>
                    <a:cxn ang="0">
                      <a:pos x="16" y="32"/>
                    </a:cxn>
                    <a:cxn ang="0">
                      <a:pos x="14" y="32"/>
                    </a:cxn>
                    <a:cxn ang="0">
                      <a:pos x="10" y="32"/>
                    </a:cxn>
                    <a:cxn ang="0">
                      <a:pos x="7" y="31"/>
                    </a:cxn>
                    <a:cxn ang="0">
                      <a:pos x="5" y="30"/>
                    </a:cxn>
                    <a:cxn ang="0">
                      <a:pos x="3" y="29"/>
                    </a:cxn>
                    <a:cxn ang="0">
                      <a:pos x="1" y="30"/>
                    </a:cxn>
                    <a:cxn ang="0">
                      <a:pos x="0" y="31"/>
                    </a:cxn>
                    <a:cxn ang="0">
                      <a:pos x="1" y="33"/>
                    </a:cxn>
                    <a:cxn ang="0">
                      <a:pos x="4" y="35"/>
                    </a:cxn>
                    <a:cxn ang="0">
                      <a:pos x="8" y="36"/>
                    </a:cxn>
                    <a:cxn ang="0">
                      <a:pos x="11" y="37"/>
                    </a:cxn>
                    <a:cxn ang="0">
                      <a:pos x="11" y="39"/>
                    </a:cxn>
                    <a:cxn ang="0">
                      <a:pos x="13" y="41"/>
                    </a:cxn>
                    <a:cxn ang="0">
                      <a:pos x="15" y="39"/>
                    </a:cxn>
                    <a:cxn ang="0">
                      <a:pos x="15" y="37"/>
                    </a:cxn>
                    <a:cxn ang="0">
                      <a:pos x="19" y="36"/>
                    </a:cxn>
                    <a:cxn ang="0">
                      <a:pos x="23" y="34"/>
                    </a:cxn>
                    <a:cxn ang="0">
                      <a:pos x="26" y="31"/>
                    </a:cxn>
                    <a:cxn ang="0">
                      <a:pos x="27" y="27"/>
                    </a:cxn>
                    <a:cxn ang="0">
                      <a:pos x="26" y="22"/>
                    </a:cxn>
                    <a:cxn ang="0">
                      <a:pos x="21" y="19"/>
                    </a:cxn>
                  </a:cxnLst>
                  <a:rect l="txL" t="txT" r="txR" b="txB"/>
                  <a:pathLst>
                    <a:path w="27" h="41">
                      <a:moveTo>
                        <a:pt x="21" y="19"/>
                      </a:moveTo>
                      <a:cubicBezTo>
                        <a:pt x="20" y="19"/>
                        <a:pt x="19" y="19"/>
                        <a:pt x="18" y="18"/>
                      </a:cubicBezTo>
                      <a:cubicBezTo>
                        <a:pt x="17" y="18"/>
                        <a:pt x="16" y="18"/>
                        <a:pt x="14" y="17"/>
                      </a:cubicBezTo>
                      <a:cubicBezTo>
                        <a:pt x="13" y="17"/>
                        <a:pt x="13" y="17"/>
                        <a:pt x="12" y="17"/>
                      </a:cubicBezTo>
                      <a:cubicBezTo>
                        <a:pt x="11" y="17"/>
                        <a:pt x="10" y="16"/>
                        <a:pt x="9" y="16"/>
                      </a:cubicBezTo>
                      <a:cubicBezTo>
                        <a:pt x="9" y="16"/>
                        <a:pt x="8" y="15"/>
                        <a:pt x="8" y="15"/>
                      </a:cubicBezTo>
                      <a:cubicBezTo>
                        <a:pt x="7" y="14"/>
                        <a:pt x="7" y="14"/>
                        <a:pt x="7" y="13"/>
                      </a:cubicBezTo>
                      <a:cubicBezTo>
                        <a:pt x="7" y="13"/>
                        <a:pt x="7" y="12"/>
                        <a:pt x="8" y="12"/>
                      </a:cubicBezTo>
                      <a:cubicBezTo>
                        <a:pt x="8" y="11"/>
                        <a:pt x="9" y="11"/>
                        <a:pt x="9" y="10"/>
                      </a:cubicBezTo>
                      <a:cubicBezTo>
                        <a:pt x="10" y="10"/>
                        <a:pt x="10" y="10"/>
                        <a:pt x="11" y="10"/>
                      </a:cubicBezTo>
                      <a:cubicBezTo>
                        <a:pt x="12" y="10"/>
                        <a:pt x="13" y="10"/>
                        <a:pt x="14" y="10"/>
                      </a:cubicBezTo>
                      <a:cubicBezTo>
                        <a:pt x="16" y="10"/>
                        <a:pt x="17" y="10"/>
                        <a:pt x="18" y="10"/>
                      </a:cubicBezTo>
                      <a:cubicBezTo>
                        <a:pt x="20" y="10"/>
                        <a:pt x="21" y="11"/>
                        <a:pt x="22" y="11"/>
                      </a:cubicBezTo>
                      <a:cubicBezTo>
                        <a:pt x="22" y="11"/>
                        <a:pt x="22" y="11"/>
                        <a:pt x="22" y="11"/>
                      </a:cubicBezTo>
                      <a:cubicBezTo>
                        <a:pt x="22" y="12"/>
                        <a:pt x="23" y="12"/>
                        <a:pt x="23" y="12"/>
                      </a:cubicBezTo>
                      <a:cubicBezTo>
                        <a:pt x="24" y="12"/>
                        <a:pt x="24" y="11"/>
                        <a:pt x="25" y="11"/>
                      </a:cubicBezTo>
                      <a:cubicBezTo>
                        <a:pt x="25" y="11"/>
                        <a:pt x="25" y="10"/>
                        <a:pt x="25" y="10"/>
                      </a:cubicBezTo>
                      <a:cubicBezTo>
                        <a:pt x="25" y="9"/>
                        <a:pt x="25" y="9"/>
                        <a:pt x="25" y="8"/>
                      </a:cubicBezTo>
                      <a:cubicBezTo>
                        <a:pt x="24" y="7"/>
                        <a:pt x="23" y="7"/>
                        <a:pt x="22" y="6"/>
                      </a:cubicBezTo>
                      <a:cubicBezTo>
                        <a:pt x="21" y="6"/>
                        <a:pt x="20" y="5"/>
                        <a:pt x="19" y="5"/>
                      </a:cubicBezTo>
                      <a:cubicBezTo>
                        <a:pt x="18" y="5"/>
                        <a:pt x="16" y="5"/>
                        <a:pt x="15" y="5"/>
                      </a:cubicBezTo>
                      <a:cubicBezTo>
                        <a:pt x="15" y="2"/>
                        <a:pt x="15" y="2"/>
                        <a:pt x="15" y="2"/>
                      </a:cubicBezTo>
                      <a:cubicBezTo>
                        <a:pt x="15" y="1"/>
                        <a:pt x="14" y="0"/>
                        <a:pt x="13" y="0"/>
                      </a:cubicBezTo>
                      <a:cubicBezTo>
                        <a:pt x="12" y="0"/>
                        <a:pt x="11" y="1"/>
                        <a:pt x="11" y="2"/>
                      </a:cubicBezTo>
                      <a:cubicBezTo>
                        <a:pt x="11" y="5"/>
                        <a:pt x="11" y="5"/>
                        <a:pt x="11" y="5"/>
                      </a:cubicBezTo>
                      <a:cubicBezTo>
                        <a:pt x="10" y="5"/>
                        <a:pt x="9" y="5"/>
                        <a:pt x="8" y="5"/>
                      </a:cubicBezTo>
                      <a:cubicBezTo>
                        <a:pt x="7" y="6"/>
                        <a:pt x="5" y="6"/>
                        <a:pt x="4" y="7"/>
                      </a:cubicBezTo>
                      <a:cubicBezTo>
                        <a:pt x="3" y="8"/>
                        <a:pt x="2" y="9"/>
                        <a:pt x="1" y="10"/>
                      </a:cubicBezTo>
                      <a:cubicBezTo>
                        <a:pt x="1" y="11"/>
                        <a:pt x="0" y="12"/>
                        <a:pt x="0" y="13"/>
                      </a:cubicBezTo>
                      <a:cubicBezTo>
                        <a:pt x="0" y="15"/>
                        <a:pt x="1" y="16"/>
                        <a:pt x="1" y="17"/>
                      </a:cubicBezTo>
                      <a:cubicBezTo>
                        <a:pt x="2" y="18"/>
                        <a:pt x="2" y="18"/>
                        <a:pt x="3" y="19"/>
                      </a:cubicBezTo>
                      <a:cubicBezTo>
                        <a:pt x="4" y="20"/>
                        <a:pt x="4" y="20"/>
                        <a:pt x="6" y="21"/>
                      </a:cubicBezTo>
                      <a:cubicBezTo>
                        <a:pt x="7" y="21"/>
                        <a:pt x="8" y="21"/>
                        <a:pt x="9" y="22"/>
                      </a:cubicBezTo>
                      <a:cubicBezTo>
                        <a:pt x="10" y="22"/>
                        <a:pt x="11" y="22"/>
                        <a:pt x="13" y="23"/>
                      </a:cubicBezTo>
                      <a:cubicBezTo>
                        <a:pt x="14" y="23"/>
                        <a:pt x="15" y="23"/>
                        <a:pt x="17" y="24"/>
                      </a:cubicBezTo>
                      <a:cubicBezTo>
                        <a:pt x="18" y="24"/>
                        <a:pt x="19" y="25"/>
                        <a:pt x="20" y="25"/>
                      </a:cubicBezTo>
                      <a:cubicBezTo>
                        <a:pt x="20" y="26"/>
                        <a:pt x="21" y="27"/>
                        <a:pt x="21" y="27"/>
                      </a:cubicBezTo>
                      <a:cubicBezTo>
                        <a:pt x="21" y="28"/>
                        <a:pt x="20" y="29"/>
                        <a:pt x="20" y="29"/>
                      </a:cubicBezTo>
                      <a:cubicBezTo>
                        <a:pt x="20" y="30"/>
                        <a:pt x="19" y="30"/>
                        <a:pt x="19" y="31"/>
                      </a:cubicBezTo>
                      <a:cubicBezTo>
                        <a:pt x="18" y="31"/>
                        <a:pt x="17" y="32"/>
                        <a:pt x="16" y="32"/>
                      </a:cubicBezTo>
                      <a:cubicBezTo>
                        <a:pt x="16" y="32"/>
                        <a:pt x="15" y="32"/>
                        <a:pt x="14" y="32"/>
                      </a:cubicBezTo>
                      <a:cubicBezTo>
                        <a:pt x="13" y="32"/>
                        <a:pt x="11" y="32"/>
                        <a:pt x="10" y="32"/>
                      </a:cubicBezTo>
                      <a:cubicBezTo>
                        <a:pt x="9" y="31"/>
                        <a:pt x="8" y="31"/>
                        <a:pt x="7" y="31"/>
                      </a:cubicBezTo>
                      <a:cubicBezTo>
                        <a:pt x="6" y="30"/>
                        <a:pt x="5" y="30"/>
                        <a:pt x="5" y="30"/>
                      </a:cubicBezTo>
                      <a:cubicBezTo>
                        <a:pt x="4" y="29"/>
                        <a:pt x="3" y="29"/>
                        <a:pt x="3" y="29"/>
                      </a:cubicBezTo>
                      <a:cubicBezTo>
                        <a:pt x="2" y="29"/>
                        <a:pt x="2" y="29"/>
                        <a:pt x="1" y="30"/>
                      </a:cubicBezTo>
                      <a:cubicBezTo>
                        <a:pt x="1" y="30"/>
                        <a:pt x="0" y="31"/>
                        <a:pt x="0" y="31"/>
                      </a:cubicBezTo>
                      <a:cubicBezTo>
                        <a:pt x="0" y="32"/>
                        <a:pt x="1" y="33"/>
                        <a:pt x="1" y="33"/>
                      </a:cubicBezTo>
                      <a:cubicBezTo>
                        <a:pt x="2" y="34"/>
                        <a:pt x="3" y="35"/>
                        <a:pt x="4" y="35"/>
                      </a:cubicBezTo>
                      <a:cubicBezTo>
                        <a:pt x="5" y="36"/>
                        <a:pt x="7" y="36"/>
                        <a:pt x="8" y="36"/>
                      </a:cubicBezTo>
                      <a:cubicBezTo>
                        <a:pt x="9" y="37"/>
                        <a:pt x="10" y="37"/>
                        <a:pt x="11" y="37"/>
                      </a:cubicBezTo>
                      <a:cubicBezTo>
                        <a:pt x="11" y="39"/>
                        <a:pt x="11" y="39"/>
                        <a:pt x="11" y="39"/>
                      </a:cubicBezTo>
                      <a:cubicBezTo>
                        <a:pt x="11" y="40"/>
                        <a:pt x="12" y="41"/>
                        <a:pt x="13" y="41"/>
                      </a:cubicBezTo>
                      <a:cubicBezTo>
                        <a:pt x="14" y="41"/>
                        <a:pt x="15" y="40"/>
                        <a:pt x="15" y="39"/>
                      </a:cubicBezTo>
                      <a:cubicBezTo>
                        <a:pt x="15" y="37"/>
                        <a:pt x="15" y="37"/>
                        <a:pt x="15" y="37"/>
                      </a:cubicBezTo>
                      <a:cubicBezTo>
                        <a:pt x="16" y="37"/>
                        <a:pt x="18" y="36"/>
                        <a:pt x="19" y="36"/>
                      </a:cubicBezTo>
                      <a:cubicBezTo>
                        <a:pt x="21" y="36"/>
                        <a:pt x="22" y="35"/>
                        <a:pt x="23" y="34"/>
                      </a:cubicBezTo>
                      <a:cubicBezTo>
                        <a:pt x="25" y="33"/>
                        <a:pt x="26" y="32"/>
                        <a:pt x="26" y="31"/>
                      </a:cubicBezTo>
                      <a:cubicBezTo>
                        <a:pt x="27" y="30"/>
                        <a:pt x="27" y="28"/>
                        <a:pt x="27" y="27"/>
                      </a:cubicBezTo>
                      <a:cubicBezTo>
                        <a:pt x="27" y="25"/>
                        <a:pt x="27" y="23"/>
                        <a:pt x="26" y="22"/>
                      </a:cubicBezTo>
                      <a:cubicBezTo>
                        <a:pt x="25" y="21"/>
                        <a:pt x="23" y="20"/>
                        <a:pt x="21" y="19"/>
                      </a:cubicBezTo>
                      <a:close/>
                    </a:path>
                  </a:pathLst>
                </a:custGeom>
                <a:solidFill>
                  <a:srgbClr val="FFC000">
                    <a:alpha val="100000"/>
                  </a:srgbClr>
                </a:solidFill>
                <a:ln w="9525">
                  <a:noFill/>
                </a:ln>
              </p:spPr>
              <p:txBody>
                <a:bodyPr/>
                <a:lstStyle/>
                <a:p>
                  <a:endParaRPr lang="zh-CN" altLang="en-US"/>
                </a:p>
              </p:txBody>
            </p:sp>
            <p:sp>
              <p:nvSpPr>
                <p:cNvPr id="56360" name="Freeform 7"/>
                <p:cNvSpPr>
                  <a:spLocks noEditPoints="1"/>
                </p:cNvSpPr>
                <p:nvPr/>
              </p:nvSpPr>
              <p:spPr>
                <a:xfrm>
                  <a:off x="-79" y="244"/>
                  <a:ext cx="464638" cy="357175"/>
                </a:xfrm>
                <a:custGeom>
                  <a:avLst/>
                  <a:gdLst>
                    <a:gd name="txL" fmla="*/ 0 w 124"/>
                    <a:gd name="txT" fmla="*/ 0 h 95"/>
                    <a:gd name="txR" fmla="*/ 124 w 124"/>
                    <a:gd name="txB" fmla="*/ 95 h 95"/>
                  </a:gdLst>
                  <a:ahLst/>
                  <a:cxnLst>
                    <a:cxn ang="0">
                      <a:pos x="118" y="38"/>
                    </a:cxn>
                    <a:cxn ang="0">
                      <a:pos x="22" y="38"/>
                    </a:cxn>
                    <a:cxn ang="0">
                      <a:pos x="0" y="71"/>
                    </a:cxn>
                    <a:cxn ang="0">
                      <a:pos x="5" y="84"/>
                    </a:cxn>
                    <a:cxn ang="0">
                      <a:pos x="16" y="92"/>
                    </a:cxn>
                    <a:cxn ang="0">
                      <a:pos x="32" y="95"/>
                    </a:cxn>
                    <a:cxn ang="0">
                      <a:pos x="70" y="75"/>
                    </a:cxn>
                    <a:cxn ang="0">
                      <a:pos x="124" y="79"/>
                    </a:cxn>
                    <a:cxn ang="0">
                      <a:pos x="43" y="79"/>
                    </a:cxn>
                    <a:cxn ang="0">
                      <a:pos x="38" y="84"/>
                    </a:cxn>
                    <a:cxn ang="0">
                      <a:pos x="35" y="86"/>
                    </a:cxn>
                    <a:cxn ang="0">
                      <a:pos x="32" y="86"/>
                    </a:cxn>
                    <a:cxn ang="0">
                      <a:pos x="30" y="85"/>
                    </a:cxn>
                    <a:cxn ang="0">
                      <a:pos x="24" y="83"/>
                    </a:cxn>
                    <a:cxn ang="0">
                      <a:pos x="23" y="80"/>
                    </a:cxn>
                    <a:cxn ang="0">
                      <a:pos x="26" y="79"/>
                    </a:cxn>
                    <a:cxn ang="0">
                      <a:pos x="31" y="81"/>
                    </a:cxn>
                    <a:cxn ang="0">
                      <a:pos x="36" y="80"/>
                    </a:cxn>
                    <a:cxn ang="0">
                      <a:pos x="38" y="78"/>
                    </a:cxn>
                    <a:cxn ang="0">
                      <a:pos x="38" y="75"/>
                    </a:cxn>
                    <a:cxn ang="0">
                      <a:pos x="32" y="73"/>
                    </a:cxn>
                    <a:cxn ang="0">
                      <a:pos x="26" y="72"/>
                    </a:cxn>
                    <a:cxn ang="0">
                      <a:pos x="22" y="69"/>
                    </a:cxn>
                    <a:cxn ang="0">
                      <a:pos x="22" y="64"/>
                    </a:cxn>
                    <a:cxn ang="0">
                      <a:pos x="27" y="60"/>
                    </a:cxn>
                    <a:cxn ang="0">
                      <a:pos x="29" y="57"/>
                    </a:cxn>
                    <a:cxn ang="0">
                      <a:pos x="32" y="57"/>
                    </a:cxn>
                    <a:cxn ang="0">
                      <a:pos x="35" y="59"/>
                    </a:cxn>
                    <a:cxn ang="0">
                      <a:pos x="40" y="61"/>
                    </a:cxn>
                    <a:cxn ang="0">
                      <a:pos x="40" y="63"/>
                    </a:cxn>
                    <a:cxn ang="0">
                      <a:pos x="39" y="64"/>
                    </a:cxn>
                    <a:cxn ang="0">
                      <a:pos x="35" y="63"/>
                    </a:cxn>
                    <a:cxn ang="0">
                      <a:pos x="30" y="63"/>
                    </a:cxn>
                    <a:cxn ang="0">
                      <a:pos x="27" y="65"/>
                    </a:cxn>
                    <a:cxn ang="0">
                      <a:pos x="27" y="67"/>
                    </a:cxn>
                    <a:cxn ang="0">
                      <a:pos x="31" y="69"/>
                    </a:cxn>
                    <a:cxn ang="0">
                      <a:pos x="35" y="69"/>
                    </a:cxn>
                    <a:cxn ang="0">
                      <a:pos x="42" y="72"/>
                    </a:cxn>
                    <a:cxn ang="0">
                      <a:pos x="43" y="79"/>
                    </a:cxn>
                    <a:cxn ang="0">
                      <a:pos x="89" y="64"/>
                    </a:cxn>
                    <a:cxn ang="0">
                      <a:pos x="64" y="67"/>
                    </a:cxn>
                    <a:cxn ang="0">
                      <a:pos x="32" y="47"/>
                    </a:cxn>
                    <a:cxn ang="0">
                      <a:pos x="70" y="8"/>
                    </a:cxn>
                    <a:cxn ang="0">
                      <a:pos x="105" y="52"/>
                    </a:cxn>
                    <a:cxn ang="0">
                      <a:pos x="111" y="68"/>
                    </a:cxn>
                  </a:cxnLst>
                  <a:rect l="txL" t="txT" r="txR" b="txB"/>
                  <a:pathLst>
                    <a:path w="124" h="95">
                      <a:moveTo>
                        <a:pt x="113" y="55"/>
                      </a:moveTo>
                      <a:cubicBezTo>
                        <a:pt x="116" y="50"/>
                        <a:pt x="118" y="44"/>
                        <a:pt x="118" y="38"/>
                      </a:cubicBezTo>
                      <a:cubicBezTo>
                        <a:pt x="118" y="17"/>
                        <a:pt x="97" y="0"/>
                        <a:pt x="70" y="0"/>
                      </a:cubicBezTo>
                      <a:cubicBezTo>
                        <a:pt x="44" y="0"/>
                        <a:pt x="22" y="17"/>
                        <a:pt x="22" y="38"/>
                      </a:cubicBezTo>
                      <a:cubicBezTo>
                        <a:pt x="22" y="41"/>
                        <a:pt x="23" y="44"/>
                        <a:pt x="24" y="48"/>
                      </a:cubicBezTo>
                      <a:cubicBezTo>
                        <a:pt x="10" y="50"/>
                        <a:pt x="0" y="60"/>
                        <a:pt x="0" y="71"/>
                      </a:cubicBezTo>
                      <a:cubicBezTo>
                        <a:pt x="0" y="75"/>
                        <a:pt x="2" y="79"/>
                        <a:pt x="4" y="83"/>
                      </a:cubicBezTo>
                      <a:cubicBezTo>
                        <a:pt x="5" y="84"/>
                        <a:pt x="5" y="84"/>
                        <a:pt x="5" y="84"/>
                      </a:cubicBezTo>
                      <a:cubicBezTo>
                        <a:pt x="0" y="95"/>
                        <a:pt x="0" y="95"/>
                        <a:pt x="0" y="95"/>
                      </a:cubicBezTo>
                      <a:cubicBezTo>
                        <a:pt x="16" y="92"/>
                        <a:pt x="16" y="92"/>
                        <a:pt x="16" y="92"/>
                      </a:cubicBezTo>
                      <a:cubicBezTo>
                        <a:pt x="17" y="92"/>
                        <a:pt x="17" y="92"/>
                        <a:pt x="17" y="92"/>
                      </a:cubicBezTo>
                      <a:cubicBezTo>
                        <a:pt x="22" y="94"/>
                        <a:pt x="27" y="95"/>
                        <a:pt x="32" y="95"/>
                      </a:cubicBezTo>
                      <a:cubicBezTo>
                        <a:pt x="48" y="95"/>
                        <a:pt x="61" y="86"/>
                        <a:pt x="64" y="75"/>
                      </a:cubicBezTo>
                      <a:cubicBezTo>
                        <a:pt x="66" y="75"/>
                        <a:pt x="68" y="75"/>
                        <a:pt x="70" y="75"/>
                      </a:cubicBezTo>
                      <a:cubicBezTo>
                        <a:pt x="78" y="75"/>
                        <a:pt x="84" y="74"/>
                        <a:pt x="91" y="72"/>
                      </a:cubicBezTo>
                      <a:cubicBezTo>
                        <a:pt x="124" y="79"/>
                        <a:pt x="124" y="79"/>
                        <a:pt x="124" y="79"/>
                      </a:cubicBezTo>
                      <a:lnTo>
                        <a:pt x="113" y="55"/>
                      </a:lnTo>
                      <a:close/>
                      <a:moveTo>
                        <a:pt x="43" y="79"/>
                      </a:moveTo>
                      <a:cubicBezTo>
                        <a:pt x="43" y="80"/>
                        <a:pt x="42" y="81"/>
                        <a:pt x="41" y="82"/>
                      </a:cubicBezTo>
                      <a:cubicBezTo>
                        <a:pt x="40" y="82"/>
                        <a:pt x="39" y="83"/>
                        <a:pt x="38" y="84"/>
                      </a:cubicBezTo>
                      <a:cubicBezTo>
                        <a:pt x="37" y="84"/>
                        <a:pt x="36" y="84"/>
                        <a:pt x="35" y="84"/>
                      </a:cubicBezTo>
                      <a:cubicBezTo>
                        <a:pt x="35" y="86"/>
                        <a:pt x="35" y="86"/>
                        <a:pt x="35" y="86"/>
                      </a:cubicBezTo>
                      <a:cubicBezTo>
                        <a:pt x="35" y="87"/>
                        <a:pt x="35" y="88"/>
                        <a:pt x="34" y="88"/>
                      </a:cubicBezTo>
                      <a:cubicBezTo>
                        <a:pt x="33" y="88"/>
                        <a:pt x="32" y="87"/>
                        <a:pt x="32" y="86"/>
                      </a:cubicBezTo>
                      <a:cubicBezTo>
                        <a:pt x="32" y="85"/>
                        <a:pt x="32" y="85"/>
                        <a:pt x="32" y="85"/>
                      </a:cubicBezTo>
                      <a:cubicBezTo>
                        <a:pt x="31" y="85"/>
                        <a:pt x="30" y="85"/>
                        <a:pt x="30" y="85"/>
                      </a:cubicBezTo>
                      <a:cubicBezTo>
                        <a:pt x="28" y="84"/>
                        <a:pt x="27" y="84"/>
                        <a:pt x="26" y="84"/>
                      </a:cubicBezTo>
                      <a:cubicBezTo>
                        <a:pt x="25" y="84"/>
                        <a:pt x="24" y="83"/>
                        <a:pt x="24" y="83"/>
                      </a:cubicBezTo>
                      <a:cubicBezTo>
                        <a:pt x="23" y="82"/>
                        <a:pt x="23" y="82"/>
                        <a:pt x="23" y="81"/>
                      </a:cubicBezTo>
                      <a:cubicBezTo>
                        <a:pt x="23" y="81"/>
                        <a:pt x="23" y="80"/>
                        <a:pt x="23" y="80"/>
                      </a:cubicBezTo>
                      <a:cubicBezTo>
                        <a:pt x="24" y="80"/>
                        <a:pt x="24" y="79"/>
                        <a:pt x="25" y="79"/>
                      </a:cubicBezTo>
                      <a:cubicBezTo>
                        <a:pt x="25" y="79"/>
                        <a:pt x="25" y="79"/>
                        <a:pt x="26" y="79"/>
                      </a:cubicBezTo>
                      <a:cubicBezTo>
                        <a:pt x="26" y="80"/>
                        <a:pt x="27" y="80"/>
                        <a:pt x="28" y="80"/>
                      </a:cubicBezTo>
                      <a:cubicBezTo>
                        <a:pt x="29" y="80"/>
                        <a:pt x="30" y="80"/>
                        <a:pt x="31" y="81"/>
                      </a:cubicBezTo>
                      <a:cubicBezTo>
                        <a:pt x="32" y="81"/>
                        <a:pt x="33" y="81"/>
                        <a:pt x="34" y="81"/>
                      </a:cubicBezTo>
                      <a:cubicBezTo>
                        <a:pt x="34" y="81"/>
                        <a:pt x="35" y="80"/>
                        <a:pt x="36" y="80"/>
                      </a:cubicBezTo>
                      <a:cubicBezTo>
                        <a:pt x="36" y="80"/>
                        <a:pt x="37" y="80"/>
                        <a:pt x="37" y="79"/>
                      </a:cubicBezTo>
                      <a:cubicBezTo>
                        <a:pt x="38" y="79"/>
                        <a:pt x="38" y="79"/>
                        <a:pt x="38" y="78"/>
                      </a:cubicBezTo>
                      <a:cubicBezTo>
                        <a:pt x="38" y="78"/>
                        <a:pt x="39" y="77"/>
                        <a:pt x="38" y="76"/>
                      </a:cubicBezTo>
                      <a:cubicBezTo>
                        <a:pt x="38" y="76"/>
                        <a:pt x="38" y="75"/>
                        <a:pt x="38" y="75"/>
                      </a:cubicBezTo>
                      <a:cubicBezTo>
                        <a:pt x="37" y="74"/>
                        <a:pt x="36" y="74"/>
                        <a:pt x="35" y="74"/>
                      </a:cubicBezTo>
                      <a:cubicBezTo>
                        <a:pt x="34" y="74"/>
                        <a:pt x="33" y="73"/>
                        <a:pt x="32" y="73"/>
                      </a:cubicBezTo>
                      <a:cubicBezTo>
                        <a:pt x="31" y="73"/>
                        <a:pt x="30" y="73"/>
                        <a:pt x="29" y="73"/>
                      </a:cubicBezTo>
                      <a:cubicBezTo>
                        <a:pt x="28" y="73"/>
                        <a:pt x="27" y="72"/>
                        <a:pt x="26" y="72"/>
                      </a:cubicBezTo>
                      <a:cubicBezTo>
                        <a:pt x="25" y="72"/>
                        <a:pt x="24" y="72"/>
                        <a:pt x="24" y="71"/>
                      </a:cubicBezTo>
                      <a:cubicBezTo>
                        <a:pt x="23" y="71"/>
                        <a:pt x="23" y="70"/>
                        <a:pt x="22" y="69"/>
                      </a:cubicBezTo>
                      <a:cubicBezTo>
                        <a:pt x="22" y="69"/>
                        <a:pt x="22" y="68"/>
                        <a:pt x="21" y="67"/>
                      </a:cubicBezTo>
                      <a:cubicBezTo>
                        <a:pt x="21" y="66"/>
                        <a:pt x="21" y="65"/>
                        <a:pt x="22" y="64"/>
                      </a:cubicBezTo>
                      <a:cubicBezTo>
                        <a:pt x="22" y="63"/>
                        <a:pt x="23" y="62"/>
                        <a:pt x="24" y="61"/>
                      </a:cubicBezTo>
                      <a:cubicBezTo>
                        <a:pt x="25" y="61"/>
                        <a:pt x="26" y="60"/>
                        <a:pt x="27" y="60"/>
                      </a:cubicBezTo>
                      <a:cubicBezTo>
                        <a:pt x="28" y="60"/>
                        <a:pt x="29" y="59"/>
                        <a:pt x="29" y="59"/>
                      </a:cubicBezTo>
                      <a:cubicBezTo>
                        <a:pt x="29" y="57"/>
                        <a:pt x="29" y="57"/>
                        <a:pt x="29" y="57"/>
                      </a:cubicBezTo>
                      <a:cubicBezTo>
                        <a:pt x="29" y="56"/>
                        <a:pt x="30" y="55"/>
                        <a:pt x="31" y="55"/>
                      </a:cubicBezTo>
                      <a:cubicBezTo>
                        <a:pt x="31" y="55"/>
                        <a:pt x="32" y="56"/>
                        <a:pt x="32" y="57"/>
                      </a:cubicBezTo>
                      <a:cubicBezTo>
                        <a:pt x="32" y="59"/>
                        <a:pt x="32" y="59"/>
                        <a:pt x="32" y="59"/>
                      </a:cubicBezTo>
                      <a:cubicBezTo>
                        <a:pt x="33" y="59"/>
                        <a:pt x="34" y="59"/>
                        <a:pt x="35" y="59"/>
                      </a:cubicBezTo>
                      <a:cubicBezTo>
                        <a:pt x="36" y="59"/>
                        <a:pt x="38" y="59"/>
                        <a:pt x="38" y="60"/>
                      </a:cubicBezTo>
                      <a:cubicBezTo>
                        <a:pt x="39" y="60"/>
                        <a:pt x="40" y="60"/>
                        <a:pt x="40" y="61"/>
                      </a:cubicBezTo>
                      <a:cubicBezTo>
                        <a:pt x="41" y="61"/>
                        <a:pt x="41" y="62"/>
                        <a:pt x="41" y="62"/>
                      </a:cubicBezTo>
                      <a:cubicBezTo>
                        <a:pt x="41" y="63"/>
                        <a:pt x="41" y="63"/>
                        <a:pt x="40" y="63"/>
                      </a:cubicBezTo>
                      <a:cubicBezTo>
                        <a:pt x="40" y="63"/>
                        <a:pt x="40" y="64"/>
                        <a:pt x="39" y="64"/>
                      </a:cubicBezTo>
                      <a:cubicBezTo>
                        <a:pt x="39" y="64"/>
                        <a:pt x="39" y="64"/>
                        <a:pt x="39" y="64"/>
                      </a:cubicBezTo>
                      <a:cubicBezTo>
                        <a:pt x="38" y="64"/>
                        <a:pt x="38" y="64"/>
                        <a:pt x="38" y="64"/>
                      </a:cubicBezTo>
                      <a:cubicBezTo>
                        <a:pt x="37" y="63"/>
                        <a:pt x="36" y="63"/>
                        <a:pt x="35" y="63"/>
                      </a:cubicBezTo>
                      <a:cubicBezTo>
                        <a:pt x="34" y="63"/>
                        <a:pt x="33" y="63"/>
                        <a:pt x="32" y="63"/>
                      </a:cubicBezTo>
                      <a:cubicBezTo>
                        <a:pt x="31" y="63"/>
                        <a:pt x="30" y="63"/>
                        <a:pt x="30" y="63"/>
                      </a:cubicBezTo>
                      <a:cubicBezTo>
                        <a:pt x="29" y="63"/>
                        <a:pt x="28" y="64"/>
                        <a:pt x="28" y="64"/>
                      </a:cubicBezTo>
                      <a:cubicBezTo>
                        <a:pt x="28" y="64"/>
                        <a:pt x="27" y="65"/>
                        <a:pt x="27" y="65"/>
                      </a:cubicBezTo>
                      <a:cubicBezTo>
                        <a:pt x="27" y="66"/>
                        <a:pt x="27" y="66"/>
                        <a:pt x="27" y="66"/>
                      </a:cubicBezTo>
                      <a:cubicBezTo>
                        <a:pt x="27" y="67"/>
                        <a:pt x="27" y="67"/>
                        <a:pt x="27" y="67"/>
                      </a:cubicBezTo>
                      <a:cubicBezTo>
                        <a:pt x="28" y="68"/>
                        <a:pt x="28" y="68"/>
                        <a:pt x="29" y="68"/>
                      </a:cubicBezTo>
                      <a:cubicBezTo>
                        <a:pt x="29" y="68"/>
                        <a:pt x="30" y="69"/>
                        <a:pt x="31" y="69"/>
                      </a:cubicBezTo>
                      <a:cubicBezTo>
                        <a:pt x="31" y="69"/>
                        <a:pt x="32" y="69"/>
                        <a:pt x="33" y="69"/>
                      </a:cubicBezTo>
                      <a:cubicBezTo>
                        <a:pt x="34" y="69"/>
                        <a:pt x="35" y="69"/>
                        <a:pt x="35" y="69"/>
                      </a:cubicBezTo>
                      <a:cubicBezTo>
                        <a:pt x="36" y="70"/>
                        <a:pt x="37" y="70"/>
                        <a:pt x="38" y="70"/>
                      </a:cubicBezTo>
                      <a:cubicBezTo>
                        <a:pt x="40" y="70"/>
                        <a:pt x="41" y="71"/>
                        <a:pt x="42" y="72"/>
                      </a:cubicBezTo>
                      <a:cubicBezTo>
                        <a:pt x="43" y="73"/>
                        <a:pt x="44" y="74"/>
                        <a:pt x="44" y="75"/>
                      </a:cubicBezTo>
                      <a:cubicBezTo>
                        <a:pt x="44" y="77"/>
                        <a:pt x="44" y="78"/>
                        <a:pt x="43" y="79"/>
                      </a:cubicBezTo>
                      <a:close/>
                      <a:moveTo>
                        <a:pt x="90" y="64"/>
                      </a:moveTo>
                      <a:cubicBezTo>
                        <a:pt x="89" y="64"/>
                        <a:pt x="89" y="64"/>
                        <a:pt x="89" y="64"/>
                      </a:cubicBezTo>
                      <a:cubicBezTo>
                        <a:pt x="83" y="66"/>
                        <a:pt x="77" y="68"/>
                        <a:pt x="70" y="68"/>
                      </a:cubicBezTo>
                      <a:cubicBezTo>
                        <a:pt x="68" y="68"/>
                        <a:pt x="66" y="68"/>
                        <a:pt x="64" y="67"/>
                      </a:cubicBezTo>
                      <a:cubicBezTo>
                        <a:pt x="62" y="56"/>
                        <a:pt x="48" y="47"/>
                        <a:pt x="32" y="47"/>
                      </a:cubicBezTo>
                      <a:cubicBezTo>
                        <a:pt x="32" y="47"/>
                        <a:pt x="32" y="47"/>
                        <a:pt x="32" y="47"/>
                      </a:cubicBezTo>
                      <a:cubicBezTo>
                        <a:pt x="31" y="44"/>
                        <a:pt x="30" y="41"/>
                        <a:pt x="30" y="38"/>
                      </a:cubicBezTo>
                      <a:cubicBezTo>
                        <a:pt x="30" y="21"/>
                        <a:pt x="48" y="8"/>
                        <a:pt x="70" y="8"/>
                      </a:cubicBezTo>
                      <a:cubicBezTo>
                        <a:pt x="92" y="8"/>
                        <a:pt x="110" y="21"/>
                        <a:pt x="110" y="38"/>
                      </a:cubicBezTo>
                      <a:cubicBezTo>
                        <a:pt x="110" y="43"/>
                        <a:pt x="109" y="48"/>
                        <a:pt x="105" y="52"/>
                      </a:cubicBezTo>
                      <a:cubicBezTo>
                        <a:pt x="104" y="54"/>
                        <a:pt x="104" y="54"/>
                        <a:pt x="104" y="54"/>
                      </a:cubicBezTo>
                      <a:cubicBezTo>
                        <a:pt x="111" y="68"/>
                        <a:pt x="111" y="68"/>
                        <a:pt x="111" y="68"/>
                      </a:cubicBezTo>
                      <a:lnTo>
                        <a:pt x="90" y="64"/>
                      </a:lnTo>
                      <a:close/>
                    </a:path>
                  </a:pathLst>
                </a:custGeom>
                <a:solidFill>
                  <a:srgbClr val="FFC000">
                    <a:alpha val="100000"/>
                  </a:srgbClr>
                </a:solidFill>
                <a:ln w="9525">
                  <a:noFill/>
                </a:ln>
              </p:spPr>
              <p:txBody>
                <a:bodyPr/>
                <a:lstStyle/>
                <a:p>
                  <a:endParaRPr lang="zh-CN" altLang="en-US"/>
                </a:p>
              </p:txBody>
            </p:sp>
          </p:grpSp>
          <p:sp>
            <p:nvSpPr>
              <p:cNvPr id="56361" name="TextBox 183"/>
              <p:cNvSpPr/>
              <p:nvPr/>
            </p:nvSpPr>
            <p:spPr>
              <a:xfrm>
                <a:off x="499926" y="1"/>
                <a:ext cx="310104" cy="384662"/>
              </a:xfrm>
              <a:prstGeom prst="rect">
                <a:avLst/>
              </a:prstGeom>
              <a:noFill/>
              <a:ln w="9525">
                <a:noFill/>
              </a:ln>
            </p:spPr>
            <p:txBody>
              <a:bodyPr wrap="none">
                <a:spAutoFit/>
              </a:bodyPr>
              <a:lstStyle/>
              <a:p>
                <a:pPr lvl="0" eaLnBrk="1" hangingPunct="1"/>
                <a:endParaRPr lang="en-US" altLang="x-none" i="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6362" name="直接箭头连接符 184"/>
              <p:cNvCxnSpPr/>
              <p:nvPr/>
            </p:nvCxnSpPr>
            <p:spPr>
              <a:xfrm flipV="1">
                <a:off x="490402" y="11109"/>
                <a:ext cx="0" cy="347520"/>
              </a:xfrm>
              <a:prstGeom prst="straightConnector1">
                <a:avLst/>
              </a:prstGeom>
              <a:ln w="12700" cap="flat" cmpd="sng">
                <a:solidFill>
                  <a:srgbClr val="7F7F7F"/>
                </a:solidFill>
                <a:prstDash val="solid"/>
                <a:headEnd type="none" w="med" len="med"/>
                <a:tailEnd type="none" w="med" len="med"/>
              </a:ln>
            </p:spPr>
          </p:cxnSp>
        </p:grpSp>
        <p:sp>
          <p:nvSpPr>
            <p:cNvPr id="56363" name="Text Box 46"/>
            <p:cNvSpPr txBox="1"/>
            <p:nvPr/>
          </p:nvSpPr>
          <p:spPr>
            <a:xfrm>
              <a:off x="749" y="0"/>
              <a:ext cx="3314" cy="658"/>
            </a:xfrm>
            <a:prstGeom prst="rect">
              <a:avLst/>
            </a:prstGeom>
            <a:noFill/>
            <a:ln w="9525">
              <a:noFill/>
            </a:ln>
          </p:spPr>
          <p:txBody>
            <a:bodyPr>
              <a:spAutoFit/>
            </a:bodyPr>
            <a:lstStyle/>
            <a:p>
              <a:pPr lvl="0" eaLnBrk="1" hangingPunct="1"/>
              <a:r>
                <a:rPr lang="zh-CN" altLang="en-US" sz="2000" dirty="0">
                  <a:latin typeface="Arial" panose="020B0604020202020204" pitchFamily="34" charset="0"/>
                  <a:ea typeface="微软雅黑" panose="020B0503020204020204" pitchFamily="34" charset="-122"/>
                </a:rPr>
                <a:t>知网节的丰富性</a:t>
              </a:r>
              <a:endParaRPr lang="zh-CN" altLang="en-US" sz="2000" dirty="0">
                <a:latin typeface="Arial" panose="020B0604020202020204" pitchFamily="34" charset="0"/>
                <a:ea typeface="微软雅黑" panose="020B0503020204020204" pitchFamily="34" charset="-122"/>
              </a:endParaRPr>
            </a:p>
          </p:txBody>
        </p:sp>
        <p:sp>
          <p:nvSpPr>
            <p:cNvPr id="56364" name="Text Box 47"/>
            <p:cNvSpPr txBox="1"/>
            <p:nvPr/>
          </p:nvSpPr>
          <p:spPr>
            <a:xfrm>
              <a:off x="86" y="568"/>
              <a:ext cx="6237" cy="1902"/>
            </a:xfrm>
            <a:prstGeom prst="rect">
              <a:avLst/>
            </a:prstGeom>
            <a:noFill/>
            <a:ln w="9525">
              <a:noFill/>
            </a:ln>
          </p:spPr>
          <p:txBody>
            <a:bodyPr wrap="square">
              <a:spAutoFit/>
            </a:bodyPr>
            <a:lstStyle/>
            <a:p>
              <a:pPr lvl="0" eaLnBrk="1" hangingPunct="1">
                <a:buFont typeface="Wingdings" panose="05000000000000000000" pitchFamily="2" charset="2"/>
                <a:buChar char="l"/>
              </a:pPr>
              <a:r>
                <a:rPr lang="zh-CN" altLang="en-US" dirty="0">
                  <a:solidFill>
                    <a:srgbClr val="CC0000"/>
                  </a:solidFill>
                  <a:latin typeface="微软雅黑" panose="020B0503020204020204" pitchFamily="34" charset="-122"/>
                  <a:ea typeface="微软雅黑" panose="020B0503020204020204" pitchFamily="34" charset="-122"/>
                </a:rPr>
                <a:t>  不再局限于文献层面的扩展，而是从多个维度进行深层次的挖掘和信息揭示</a:t>
              </a:r>
              <a:endParaRPr lang="zh-CN" altLang="en-US" dirty="0">
                <a:solidFill>
                  <a:srgbClr val="CC0000"/>
                </a:solidFill>
                <a:latin typeface="微软雅黑" panose="020B0503020204020204" pitchFamily="34" charset="-122"/>
                <a:ea typeface="微软雅黑" panose="020B0503020204020204" pitchFamily="34" charset="-122"/>
              </a:endParaRPr>
            </a:p>
            <a:p>
              <a:pPr lvl="0" eaLnBrk="1" hangingPunct="1">
                <a:buFont typeface="Wingdings" panose="05000000000000000000" pitchFamily="2" charset="2"/>
                <a:buChar char="l"/>
              </a:pPr>
              <a:r>
                <a:rPr lang="zh-CN" altLang="en-US" dirty="0">
                  <a:solidFill>
                    <a:srgbClr val="CC0000"/>
                  </a:solidFill>
                  <a:latin typeface="微软雅黑" panose="020B0503020204020204" pitchFamily="34" charset="-122"/>
                  <a:ea typeface="微软雅黑" panose="020B0503020204020204" pitchFamily="34" charset="-122"/>
                </a:rPr>
                <a:t>由点及面，由一到多</a:t>
              </a:r>
              <a:endParaRPr lang="zh-CN" altLang="en-US" dirty="0">
                <a:solidFill>
                  <a:srgbClr val="CC0000"/>
                </a:solidFill>
                <a:latin typeface="微软雅黑" panose="020B0503020204020204" pitchFamily="34" charset="-122"/>
                <a:ea typeface="微软雅黑" panose="020B0503020204020204" pitchFamily="34" charset="-122"/>
              </a:endParaRPr>
            </a:p>
            <a:p>
              <a:pPr lvl="0" eaLnBrk="1" hangingPunct="1">
                <a:buFont typeface="Wingdings" panose="05000000000000000000" pitchFamily="2" charset="2"/>
                <a:buChar char="l"/>
              </a:pPr>
              <a:r>
                <a:rPr lang="zh-CN" altLang="en-US" dirty="0">
                  <a:solidFill>
                    <a:srgbClr val="CC0000"/>
                  </a:solidFill>
                  <a:latin typeface="微软雅黑" panose="020B0503020204020204" pitchFamily="34" charset="-122"/>
                  <a:ea typeface="微软雅黑" panose="020B0503020204020204" pitchFamily="34" charset="-122"/>
                </a:rPr>
                <a:t>开阔读者思路</a:t>
              </a:r>
              <a:endParaRPr lang="zh-CN" altLang="en-US" dirty="0">
                <a:solidFill>
                  <a:srgbClr val="CC0000"/>
                </a:solidFill>
                <a:latin typeface="微软雅黑" panose="020B0503020204020204" pitchFamily="34" charset="-122"/>
                <a:ea typeface="微软雅黑" panose="020B0503020204020204" pitchFamily="34" charset="-122"/>
              </a:endParaRPr>
            </a:p>
          </p:txBody>
        </p:sp>
      </p:grpSp>
      <p:grpSp>
        <p:nvGrpSpPr>
          <p:cNvPr id="56365" name="组合 56364"/>
          <p:cNvGrpSpPr/>
          <p:nvPr/>
        </p:nvGrpSpPr>
        <p:grpSpPr>
          <a:xfrm>
            <a:off x="1183057" y="4390065"/>
            <a:ext cx="5440885" cy="1969605"/>
            <a:chOff x="0" y="0"/>
            <a:chExt cx="6430" cy="3102"/>
          </a:xfrm>
        </p:grpSpPr>
        <p:grpSp>
          <p:nvGrpSpPr>
            <p:cNvPr id="56366" name="组合 188"/>
            <p:cNvGrpSpPr/>
            <p:nvPr/>
          </p:nvGrpSpPr>
          <p:grpSpPr>
            <a:xfrm>
              <a:off x="160" y="34"/>
              <a:ext cx="476" cy="512"/>
              <a:chOff x="0" y="0"/>
              <a:chExt cx="376237" cy="379412"/>
            </a:xfrm>
          </p:grpSpPr>
          <p:sp>
            <p:nvSpPr>
              <p:cNvPr id="56367" name="Oval 17"/>
              <p:cNvSpPr/>
              <p:nvPr/>
            </p:nvSpPr>
            <p:spPr>
              <a:xfrm>
                <a:off x="245240" y="102119"/>
                <a:ext cx="55547" cy="59259"/>
              </a:xfrm>
              <a:prstGeom prst="ellipse">
                <a:avLst/>
              </a:prstGeom>
              <a:solidFill>
                <a:srgbClr val="92D050"/>
              </a:solidFill>
              <a:ln w="9525">
                <a:noFill/>
              </a:ln>
            </p:spPr>
            <p:txBody>
              <a:bodyPr/>
              <a:lstStyle/>
              <a:p>
                <a:pPr lvl="0" eaLnBrk="1" hangingPunct="1"/>
                <a:endParaRPr lang="zh-CN" altLang="en-US" i="1" dirty="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56368" name="Freeform 18"/>
              <p:cNvSpPr/>
              <p:nvPr/>
            </p:nvSpPr>
            <p:spPr>
              <a:xfrm>
                <a:off x="215615" y="172489"/>
                <a:ext cx="114797" cy="207407"/>
              </a:xfrm>
              <a:custGeom>
                <a:avLst/>
                <a:gdLst>
                  <a:gd name="txL" fmla="*/ 0 w 31"/>
                  <a:gd name="txT" fmla="*/ 0 h 55"/>
                  <a:gd name="txR" fmla="*/ 31 w 31"/>
                  <a:gd name="txB" fmla="*/ 55 h 55"/>
                </a:gdLst>
                <a:ahLst/>
                <a:cxnLst>
                  <a:cxn ang="0">
                    <a:pos x="24" y="0"/>
                  </a:cxn>
                  <a:cxn ang="0">
                    <a:pos x="22" y="0"/>
                  </a:cxn>
                  <a:cxn ang="0">
                    <a:pos x="15" y="6"/>
                  </a:cxn>
                  <a:cxn ang="0">
                    <a:pos x="9" y="0"/>
                  </a:cxn>
                  <a:cxn ang="0">
                    <a:pos x="7" y="0"/>
                  </a:cxn>
                  <a:cxn ang="0">
                    <a:pos x="0" y="6"/>
                  </a:cxn>
                  <a:cxn ang="0">
                    <a:pos x="0" y="20"/>
                  </a:cxn>
                  <a:cxn ang="0">
                    <a:pos x="7" y="26"/>
                  </a:cxn>
                  <a:cxn ang="0">
                    <a:pos x="7" y="26"/>
                  </a:cxn>
                  <a:cxn ang="0">
                    <a:pos x="6" y="28"/>
                  </a:cxn>
                  <a:cxn ang="0">
                    <a:pos x="6" y="51"/>
                  </a:cxn>
                  <a:cxn ang="0">
                    <a:pos x="11" y="55"/>
                  </a:cxn>
                  <a:cxn ang="0">
                    <a:pos x="15" y="51"/>
                  </a:cxn>
                  <a:cxn ang="0">
                    <a:pos x="20" y="55"/>
                  </a:cxn>
                  <a:cxn ang="0">
                    <a:pos x="25" y="51"/>
                  </a:cxn>
                  <a:cxn ang="0">
                    <a:pos x="25" y="28"/>
                  </a:cxn>
                  <a:cxn ang="0">
                    <a:pos x="24" y="26"/>
                  </a:cxn>
                  <a:cxn ang="0">
                    <a:pos x="24" y="26"/>
                  </a:cxn>
                  <a:cxn ang="0">
                    <a:pos x="31" y="20"/>
                  </a:cxn>
                  <a:cxn ang="0">
                    <a:pos x="31" y="6"/>
                  </a:cxn>
                  <a:cxn ang="0">
                    <a:pos x="24" y="0"/>
                  </a:cxn>
                </a:cxnLst>
                <a:rect l="txL" t="txT" r="txR" b="txB"/>
                <a:pathLst>
                  <a:path w="31" h="55">
                    <a:moveTo>
                      <a:pt x="24" y="0"/>
                    </a:moveTo>
                    <a:cubicBezTo>
                      <a:pt x="22" y="0"/>
                      <a:pt x="22" y="0"/>
                      <a:pt x="22" y="0"/>
                    </a:cubicBezTo>
                    <a:cubicBezTo>
                      <a:pt x="15" y="6"/>
                      <a:pt x="15" y="6"/>
                      <a:pt x="15" y="6"/>
                    </a:cubicBezTo>
                    <a:cubicBezTo>
                      <a:pt x="9" y="0"/>
                      <a:pt x="9" y="0"/>
                      <a:pt x="9" y="0"/>
                    </a:cubicBezTo>
                    <a:cubicBezTo>
                      <a:pt x="7" y="0"/>
                      <a:pt x="7" y="0"/>
                      <a:pt x="7" y="0"/>
                    </a:cubicBezTo>
                    <a:cubicBezTo>
                      <a:pt x="3" y="0"/>
                      <a:pt x="0" y="3"/>
                      <a:pt x="0" y="6"/>
                    </a:cubicBezTo>
                    <a:cubicBezTo>
                      <a:pt x="0" y="20"/>
                      <a:pt x="0" y="20"/>
                      <a:pt x="0" y="20"/>
                    </a:cubicBezTo>
                    <a:cubicBezTo>
                      <a:pt x="0" y="24"/>
                      <a:pt x="3" y="26"/>
                      <a:pt x="7" y="26"/>
                    </a:cubicBezTo>
                    <a:cubicBezTo>
                      <a:pt x="7" y="26"/>
                      <a:pt x="7" y="26"/>
                      <a:pt x="7" y="26"/>
                    </a:cubicBezTo>
                    <a:cubicBezTo>
                      <a:pt x="7" y="27"/>
                      <a:pt x="6" y="28"/>
                      <a:pt x="6" y="28"/>
                    </a:cubicBezTo>
                    <a:cubicBezTo>
                      <a:pt x="6" y="51"/>
                      <a:pt x="6" y="51"/>
                      <a:pt x="6" y="51"/>
                    </a:cubicBezTo>
                    <a:cubicBezTo>
                      <a:pt x="6" y="53"/>
                      <a:pt x="8" y="55"/>
                      <a:pt x="11" y="55"/>
                    </a:cubicBezTo>
                    <a:cubicBezTo>
                      <a:pt x="13" y="55"/>
                      <a:pt x="15" y="53"/>
                      <a:pt x="15" y="51"/>
                    </a:cubicBezTo>
                    <a:cubicBezTo>
                      <a:pt x="15" y="53"/>
                      <a:pt x="18" y="55"/>
                      <a:pt x="20" y="55"/>
                    </a:cubicBezTo>
                    <a:cubicBezTo>
                      <a:pt x="23" y="55"/>
                      <a:pt x="25" y="53"/>
                      <a:pt x="25" y="51"/>
                    </a:cubicBezTo>
                    <a:cubicBezTo>
                      <a:pt x="25" y="28"/>
                      <a:pt x="25" y="28"/>
                      <a:pt x="25" y="28"/>
                    </a:cubicBezTo>
                    <a:cubicBezTo>
                      <a:pt x="25" y="28"/>
                      <a:pt x="24" y="27"/>
                      <a:pt x="24" y="26"/>
                    </a:cubicBezTo>
                    <a:cubicBezTo>
                      <a:pt x="24" y="26"/>
                      <a:pt x="24" y="26"/>
                      <a:pt x="24" y="26"/>
                    </a:cubicBezTo>
                    <a:cubicBezTo>
                      <a:pt x="28" y="26"/>
                      <a:pt x="31" y="24"/>
                      <a:pt x="31" y="20"/>
                    </a:cubicBezTo>
                    <a:cubicBezTo>
                      <a:pt x="31" y="6"/>
                      <a:pt x="31" y="6"/>
                      <a:pt x="31" y="6"/>
                    </a:cubicBezTo>
                    <a:cubicBezTo>
                      <a:pt x="31" y="3"/>
                      <a:pt x="28" y="0"/>
                      <a:pt x="24" y="0"/>
                    </a:cubicBezTo>
                    <a:close/>
                  </a:path>
                </a:pathLst>
              </a:custGeom>
              <a:solidFill>
                <a:srgbClr val="92D050">
                  <a:alpha val="100000"/>
                </a:srgbClr>
              </a:solidFill>
              <a:ln w="9525">
                <a:noFill/>
              </a:ln>
            </p:spPr>
            <p:txBody>
              <a:bodyPr/>
              <a:lstStyle/>
              <a:p>
                <a:endParaRPr lang="zh-CN" altLang="en-US"/>
              </a:p>
            </p:txBody>
          </p:sp>
          <p:sp>
            <p:nvSpPr>
              <p:cNvPr id="56369" name="Freeform 19"/>
              <p:cNvSpPr>
                <a:spLocks noEditPoints="1"/>
              </p:cNvSpPr>
              <p:nvPr/>
            </p:nvSpPr>
            <p:spPr>
              <a:xfrm>
                <a:off x="833" y="33600"/>
                <a:ext cx="194416" cy="346296"/>
              </a:xfrm>
              <a:custGeom>
                <a:avLst/>
                <a:gdLst>
                  <a:gd name="txL" fmla="*/ 0 w 52"/>
                  <a:gd name="txT" fmla="*/ 0 h 92"/>
                  <a:gd name="txR" fmla="*/ 52 w 52"/>
                  <a:gd name="txB" fmla="*/ 92 h 92"/>
                </a:gdLst>
                <a:ahLst/>
                <a:cxnLst>
                  <a:cxn ang="0">
                    <a:pos x="52" y="46"/>
                  </a:cxn>
                  <a:cxn ang="0">
                    <a:pos x="49" y="40"/>
                  </a:cxn>
                  <a:cxn ang="0">
                    <a:pos x="49" y="6"/>
                  </a:cxn>
                  <a:cxn ang="0">
                    <a:pos x="49" y="3"/>
                  </a:cxn>
                  <a:cxn ang="0">
                    <a:pos x="49" y="0"/>
                  </a:cxn>
                  <a:cxn ang="0">
                    <a:pos x="46" y="0"/>
                  </a:cxn>
                  <a:cxn ang="0">
                    <a:pos x="0" y="46"/>
                  </a:cxn>
                  <a:cxn ang="0">
                    <a:pos x="4" y="63"/>
                  </a:cxn>
                  <a:cxn ang="0">
                    <a:pos x="2" y="68"/>
                  </a:cxn>
                  <a:cxn ang="0">
                    <a:pos x="9" y="74"/>
                  </a:cxn>
                  <a:cxn ang="0">
                    <a:pos x="10" y="74"/>
                  </a:cxn>
                  <a:cxn ang="0">
                    <a:pos x="46" y="92"/>
                  </a:cxn>
                  <a:cxn ang="0">
                    <a:pos x="49" y="92"/>
                  </a:cxn>
                  <a:cxn ang="0">
                    <a:pos x="49" y="89"/>
                  </a:cxn>
                  <a:cxn ang="0">
                    <a:pos x="49" y="86"/>
                  </a:cxn>
                  <a:cxn ang="0">
                    <a:pos x="49" y="52"/>
                  </a:cxn>
                  <a:cxn ang="0">
                    <a:pos x="52" y="46"/>
                  </a:cxn>
                  <a:cxn ang="0">
                    <a:pos x="15" y="64"/>
                  </a:cxn>
                  <a:cxn ang="0">
                    <a:pos x="9" y="61"/>
                  </a:cxn>
                  <a:cxn ang="0">
                    <a:pos x="9" y="61"/>
                  </a:cxn>
                  <a:cxn ang="0">
                    <a:pos x="6" y="48"/>
                  </a:cxn>
                  <a:cxn ang="0">
                    <a:pos x="19" y="48"/>
                  </a:cxn>
                  <a:cxn ang="0">
                    <a:pos x="22" y="64"/>
                  </a:cxn>
                  <a:cxn ang="0">
                    <a:pos x="15" y="64"/>
                  </a:cxn>
                  <a:cxn ang="0">
                    <a:pos x="21" y="28"/>
                  </a:cxn>
                  <a:cxn ang="0">
                    <a:pos x="22" y="29"/>
                  </a:cxn>
                  <a:cxn ang="0">
                    <a:pos x="19" y="43"/>
                  </a:cxn>
                  <a:cxn ang="0">
                    <a:pos x="6" y="43"/>
                  </a:cxn>
                  <a:cxn ang="0">
                    <a:pos x="11" y="28"/>
                  </a:cxn>
                  <a:cxn ang="0">
                    <a:pos x="21" y="28"/>
                  </a:cxn>
                  <a:cxn ang="0">
                    <a:pos x="43" y="28"/>
                  </a:cxn>
                  <a:cxn ang="0">
                    <a:pos x="43" y="39"/>
                  </a:cxn>
                  <a:cxn ang="0">
                    <a:pos x="39" y="43"/>
                  </a:cxn>
                  <a:cxn ang="0">
                    <a:pos x="25" y="43"/>
                  </a:cxn>
                  <a:cxn ang="0">
                    <a:pos x="27" y="32"/>
                  </a:cxn>
                  <a:cxn ang="0">
                    <a:pos x="33" y="28"/>
                  </a:cxn>
                  <a:cxn ang="0">
                    <a:pos x="43" y="28"/>
                  </a:cxn>
                  <a:cxn ang="0">
                    <a:pos x="25" y="48"/>
                  </a:cxn>
                  <a:cxn ang="0">
                    <a:pos x="39" y="48"/>
                  </a:cxn>
                  <a:cxn ang="0">
                    <a:pos x="43" y="53"/>
                  </a:cxn>
                  <a:cxn ang="0">
                    <a:pos x="43" y="64"/>
                  </a:cxn>
                  <a:cxn ang="0">
                    <a:pos x="29" y="64"/>
                  </a:cxn>
                  <a:cxn ang="0">
                    <a:pos x="25" y="48"/>
                  </a:cxn>
                  <a:cxn ang="0">
                    <a:pos x="43" y="10"/>
                  </a:cxn>
                  <a:cxn ang="0">
                    <a:pos x="43" y="22"/>
                  </a:cxn>
                  <a:cxn ang="0">
                    <a:pos x="34" y="22"/>
                  </a:cxn>
                  <a:cxn ang="0">
                    <a:pos x="33" y="21"/>
                  </a:cxn>
                  <a:cxn ang="0">
                    <a:pos x="43" y="10"/>
                  </a:cxn>
                  <a:cxn ang="0">
                    <a:pos x="38" y="7"/>
                  </a:cxn>
                  <a:cxn ang="0">
                    <a:pos x="28" y="18"/>
                  </a:cxn>
                  <a:cxn ang="0">
                    <a:pos x="27" y="18"/>
                  </a:cxn>
                  <a:cxn ang="0">
                    <a:pos x="21" y="22"/>
                  </a:cxn>
                  <a:cxn ang="0">
                    <a:pos x="14" y="22"/>
                  </a:cxn>
                  <a:cxn ang="0">
                    <a:pos x="38" y="7"/>
                  </a:cxn>
                  <a:cxn ang="0">
                    <a:pos x="15" y="71"/>
                  </a:cxn>
                  <a:cxn ang="0">
                    <a:pos x="16" y="69"/>
                  </a:cxn>
                  <a:cxn ang="0">
                    <a:pos x="25" y="69"/>
                  </a:cxn>
                  <a:cxn ang="0">
                    <a:pos x="38" y="85"/>
                  </a:cxn>
                  <a:cxn ang="0">
                    <a:pos x="15" y="71"/>
                  </a:cxn>
                  <a:cxn ang="0">
                    <a:pos x="32" y="69"/>
                  </a:cxn>
                  <a:cxn ang="0">
                    <a:pos x="43" y="69"/>
                  </a:cxn>
                  <a:cxn ang="0">
                    <a:pos x="43" y="82"/>
                  </a:cxn>
                  <a:cxn ang="0">
                    <a:pos x="32" y="69"/>
                  </a:cxn>
                </a:cxnLst>
                <a:rect l="txL" t="txT" r="txR" b="txB"/>
                <a:pathLst>
                  <a:path w="52" h="92">
                    <a:moveTo>
                      <a:pt x="52" y="46"/>
                    </a:moveTo>
                    <a:cubicBezTo>
                      <a:pt x="52" y="44"/>
                      <a:pt x="51" y="42"/>
                      <a:pt x="49" y="40"/>
                    </a:cubicBezTo>
                    <a:cubicBezTo>
                      <a:pt x="49" y="6"/>
                      <a:pt x="49" y="6"/>
                      <a:pt x="49" y="6"/>
                    </a:cubicBezTo>
                    <a:cubicBezTo>
                      <a:pt x="49" y="3"/>
                      <a:pt x="49" y="3"/>
                      <a:pt x="49" y="3"/>
                    </a:cubicBezTo>
                    <a:cubicBezTo>
                      <a:pt x="49" y="0"/>
                      <a:pt x="49" y="0"/>
                      <a:pt x="49" y="0"/>
                    </a:cubicBezTo>
                    <a:cubicBezTo>
                      <a:pt x="46" y="0"/>
                      <a:pt x="46" y="0"/>
                      <a:pt x="46" y="0"/>
                    </a:cubicBezTo>
                    <a:cubicBezTo>
                      <a:pt x="21" y="0"/>
                      <a:pt x="0" y="21"/>
                      <a:pt x="0" y="46"/>
                    </a:cubicBezTo>
                    <a:cubicBezTo>
                      <a:pt x="0" y="52"/>
                      <a:pt x="2" y="58"/>
                      <a:pt x="4" y="63"/>
                    </a:cubicBezTo>
                    <a:cubicBezTo>
                      <a:pt x="3" y="64"/>
                      <a:pt x="2" y="66"/>
                      <a:pt x="2" y="68"/>
                    </a:cubicBezTo>
                    <a:cubicBezTo>
                      <a:pt x="2" y="71"/>
                      <a:pt x="5" y="74"/>
                      <a:pt x="9" y="74"/>
                    </a:cubicBezTo>
                    <a:cubicBezTo>
                      <a:pt x="10" y="74"/>
                      <a:pt x="10" y="74"/>
                      <a:pt x="10" y="74"/>
                    </a:cubicBezTo>
                    <a:cubicBezTo>
                      <a:pt x="19" y="85"/>
                      <a:pt x="32" y="92"/>
                      <a:pt x="46" y="92"/>
                    </a:cubicBezTo>
                    <a:cubicBezTo>
                      <a:pt x="49" y="92"/>
                      <a:pt x="49" y="92"/>
                      <a:pt x="49" y="92"/>
                    </a:cubicBezTo>
                    <a:cubicBezTo>
                      <a:pt x="49" y="89"/>
                      <a:pt x="49" y="89"/>
                      <a:pt x="49" y="89"/>
                    </a:cubicBezTo>
                    <a:cubicBezTo>
                      <a:pt x="49" y="86"/>
                      <a:pt x="49" y="86"/>
                      <a:pt x="49" y="86"/>
                    </a:cubicBezTo>
                    <a:cubicBezTo>
                      <a:pt x="49" y="52"/>
                      <a:pt x="49" y="52"/>
                      <a:pt x="49" y="52"/>
                    </a:cubicBezTo>
                    <a:cubicBezTo>
                      <a:pt x="51" y="50"/>
                      <a:pt x="52" y="48"/>
                      <a:pt x="52" y="46"/>
                    </a:cubicBezTo>
                    <a:close/>
                    <a:moveTo>
                      <a:pt x="15" y="64"/>
                    </a:moveTo>
                    <a:cubicBezTo>
                      <a:pt x="14" y="62"/>
                      <a:pt x="12" y="61"/>
                      <a:pt x="9" y="61"/>
                    </a:cubicBezTo>
                    <a:cubicBezTo>
                      <a:pt x="9" y="61"/>
                      <a:pt x="9" y="61"/>
                      <a:pt x="9" y="61"/>
                    </a:cubicBezTo>
                    <a:cubicBezTo>
                      <a:pt x="7" y="57"/>
                      <a:pt x="7" y="53"/>
                      <a:pt x="6" y="48"/>
                    </a:cubicBezTo>
                    <a:cubicBezTo>
                      <a:pt x="19" y="48"/>
                      <a:pt x="19" y="48"/>
                      <a:pt x="19" y="48"/>
                    </a:cubicBezTo>
                    <a:cubicBezTo>
                      <a:pt x="19" y="54"/>
                      <a:pt x="21" y="59"/>
                      <a:pt x="22" y="64"/>
                    </a:cubicBezTo>
                    <a:lnTo>
                      <a:pt x="15" y="64"/>
                    </a:lnTo>
                    <a:close/>
                    <a:moveTo>
                      <a:pt x="21" y="28"/>
                    </a:moveTo>
                    <a:cubicBezTo>
                      <a:pt x="21" y="28"/>
                      <a:pt x="22" y="29"/>
                      <a:pt x="22" y="29"/>
                    </a:cubicBezTo>
                    <a:cubicBezTo>
                      <a:pt x="21" y="34"/>
                      <a:pt x="20" y="38"/>
                      <a:pt x="19" y="43"/>
                    </a:cubicBezTo>
                    <a:cubicBezTo>
                      <a:pt x="6" y="43"/>
                      <a:pt x="6" y="43"/>
                      <a:pt x="6" y="43"/>
                    </a:cubicBezTo>
                    <a:cubicBezTo>
                      <a:pt x="7" y="37"/>
                      <a:pt x="8" y="32"/>
                      <a:pt x="11" y="28"/>
                    </a:cubicBezTo>
                    <a:lnTo>
                      <a:pt x="21" y="28"/>
                    </a:lnTo>
                    <a:close/>
                    <a:moveTo>
                      <a:pt x="43" y="28"/>
                    </a:moveTo>
                    <a:cubicBezTo>
                      <a:pt x="43" y="39"/>
                      <a:pt x="43" y="39"/>
                      <a:pt x="43" y="39"/>
                    </a:cubicBezTo>
                    <a:cubicBezTo>
                      <a:pt x="42" y="40"/>
                      <a:pt x="40" y="41"/>
                      <a:pt x="39" y="43"/>
                    </a:cubicBezTo>
                    <a:cubicBezTo>
                      <a:pt x="25" y="43"/>
                      <a:pt x="25" y="43"/>
                      <a:pt x="25" y="43"/>
                    </a:cubicBezTo>
                    <a:cubicBezTo>
                      <a:pt x="25" y="39"/>
                      <a:pt x="26" y="35"/>
                      <a:pt x="27" y="32"/>
                    </a:cubicBezTo>
                    <a:cubicBezTo>
                      <a:pt x="30" y="32"/>
                      <a:pt x="32" y="30"/>
                      <a:pt x="33" y="28"/>
                    </a:cubicBezTo>
                    <a:lnTo>
                      <a:pt x="43" y="28"/>
                    </a:lnTo>
                    <a:close/>
                    <a:moveTo>
                      <a:pt x="25" y="48"/>
                    </a:moveTo>
                    <a:cubicBezTo>
                      <a:pt x="39" y="48"/>
                      <a:pt x="39" y="48"/>
                      <a:pt x="39" y="48"/>
                    </a:cubicBezTo>
                    <a:cubicBezTo>
                      <a:pt x="39" y="50"/>
                      <a:pt x="41" y="52"/>
                      <a:pt x="43" y="53"/>
                    </a:cubicBezTo>
                    <a:cubicBezTo>
                      <a:pt x="43" y="64"/>
                      <a:pt x="43" y="64"/>
                      <a:pt x="43" y="64"/>
                    </a:cubicBezTo>
                    <a:cubicBezTo>
                      <a:pt x="29" y="64"/>
                      <a:pt x="29" y="64"/>
                      <a:pt x="29" y="64"/>
                    </a:cubicBezTo>
                    <a:cubicBezTo>
                      <a:pt x="26" y="59"/>
                      <a:pt x="25" y="54"/>
                      <a:pt x="25" y="48"/>
                    </a:cubicBezTo>
                    <a:close/>
                    <a:moveTo>
                      <a:pt x="43" y="10"/>
                    </a:moveTo>
                    <a:cubicBezTo>
                      <a:pt x="43" y="22"/>
                      <a:pt x="43" y="22"/>
                      <a:pt x="43" y="22"/>
                    </a:cubicBezTo>
                    <a:cubicBezTo>
                      <a:pt x="34" y="22"/>
                      <a:pt x="34" y="22"/>
                      <a:pt x="34" y="22"/>
                    </a:cubicBezTo>
                    <a:cubicBezTo>
                      <a:pt x="33" y="22"/>
                      <a:pt x="33" y="21"/>
                      <a:pt x="33" y="21"/>
                    </a:cubicBezTo>
                    <a:cubicBezTo>
                      <a:pt x="36" y="17"/>
                      <a:pt x="39" y="13"/>
                      <a:pt x="43" y="10"/>
                    </a:cubicBezTo>
                    <a:close/>
                    <a:moveTo>
                      <a:pt x="38" y="7"/>
                    </a:moveTo>
                    <a:cubicBezTo>
                      <a:pt x="34" y="10"/>
                      <a:pt x="31" y="14"/>
                      <a:pt x="28" y="18"/>
                    </a:cubicBezTo>
                    <a:cubicBezTo>
                      <a:pt x="28" y="18"/>
                      <a:pt x="27" y="18"/>
                      <a:pt x="27" y="18"/>
                    </a:cubicBezTo>
                    <a:cubicBezTo>
                      <a:pt x="24" y="18"/>
                      <a:pt x="22" y="20"/>
                      <a:pt x="21" y="22"/>
                    </a:cubicBezTo>
                    <a:cubicBezTo>
                      <a:pt x="14" y="22"/>
                      <a:pt x="14" y="22"/>
                      <a:pt x="14" y="22"/>
                    </a:cubicBezTo>
                    <a:cubicBezTo>
                      <a:pt x="20" y="15"/>
                      <a:pt x="28" y="9"/>
                      <a:pt x="38" y="7"/>
                    </a:cubicBezTo>
                    <a:close/>
                    <a:moveTo>
                      <a:pt x="15" y="71"/>
                    </a:moveTo>
                    <a:cubicBezTo>
                      <a:pt x="15" y="71"/>
                      <a:pt x="16" y="70"/>
                      <a:pt x="16" y="69"/>
                    </a:cubicBezTo>
                    <a:cubicBezTo>
                      <a:pt x="25" y="69"/>
                      <a:pt x="25" y="69"/>
                      <a:pt x="25" y="69"/>
                    </a:cubicBezTo>
                    <a:cubicBezTo>
                      <a:pt x="28" y="75"/>
                      <a:pt x="33" y="81"/>
                      <a:pt x="38" y="85"/>
                    </a:cubicBezTo>
                    <a:cubicBezTo>
                      <a:pt x="29" y="83"/>
                      <a:pt x="21" y="78"/>
                      <a:pt x="15" y="71"/>
                    </a:cubicBezTo>
                    <a:close/>
                    <a:moveTo>
                      <a:pt x="32" y="69"/>
                    </a:moveTo>
                    <a:cubicBezTo>
                      <a:pt x="43" y="69"/>
                      <a:pt x="43" y="69"/>
                      <a:pt x="43" y="69"/>
                    </a:cubicBezTo>
                    <a:cubicBezTo>
                      <a:pt x="43" y="82"/>
                      <a:pt x="43" y="82"/>
                      <a:pt x="43" y="82"/>
                    </a:cubicBezTo>
                    <a:cubicBezTo>
                      <a:pt x="39" y="79"/>
                      <a:pt x="35" y="74"/>
                      <a:pt x="32" y="69"/>
                    </a:cubicBezTo>
                    <a:close/>
                  </a:path>
                </a:pathLst>
              </a:custGeom>
              <a:solidFill>
                <a:srgbClr val="92D050">
                  <a:alpha val="100000"/>
                </a:srgbClr>
              </a:solidFill>
              <a:ln w="9525">
                <a:noFill/>
              </a:ln>
            </p:spPr>
            <p:txBody>
              <a:bodyPr/>
              <a:lstStyle/>
              <a:p>
                <a:endParaRPr lang="zh-CN" altLang="en-US"/>
              </a:p>
            </p:txBody>
          </p:sp>
          <p:sp>
            <p:nvSpPr>
              <p:cNvPr id="56370" name="Freeform 20"/>
              <p:cNvSpPr/>
              <p:nvPr/>
            </p:nvSpPr>
            <p:spPr>
              <a:xfrm>
                <a:off x="193396" y="267"/>
                <a:ext cx="183306" cy="329629"/>
              </a:xfrm>
              <a:custGeom>
                <a:avLst/>
                <a:gdLst>
                  <a:gd name="txL" fmla="*/ 0 w 49"/>
                  <a:gd name="txT" fmla="*/ 0 h 88"/>
                  <a:gd name="txR" fmla="*/ 49 w 49"/>
                  <a:gd name="txB" fmla="*/ 88 h 88"/>
                </a:gdLst>
                <a:ahLst/>
                <a:cxnLst>
                  <a:cxn ang="0">
                    <a:pos x="12" y="13"/>
                  </a:cxn>
                  <a:cxn ang="0">
                    <a:pos x="44" y="55"/>
                  </a:cxn>
                  <a:cxn ang="0">
                    <a:pos x="37" y="79"/>
                  </a:cxn>
                  <a:cxn ang="0">
                    <a:pos x="37" y="88"/>
                  </a:cxn>
                  <a:cxn ang="0">
                    <a:pos x="49" y="55"/>
                  </a:cxn>
                  <a:cxn ang="0">
                    <a:pos x="11" y="7"/>
                  </a:cxn>
                  <a:cxn ang="0">
                    <a:pos x="19" y="1"/>
                  </a:cxn>
                  <a:cxn ang="0">
                    <a:pos x="11" y="0"/>
                  </a:cxn>
                  <a:cxn ang="0">
                    <a:pos x="0" y="9"/>
                  </a:cxn>
                  <a:cxn ang="0">
                    <a:pos x="9" y="19"/>
                  </a:cxn>
                  <a:cxn ang="0">
                    <a:pos x="17" y="20"/>
                  </a:cxn>
                  <a:cxn ang="0">
                    <a:pos x="12" y="13"/>
                  </a:cxn>
                </a:cxnLst>
                <a:rect l="txL" t="txT" r="txR" b="txB"/>
                <a:pathLst>
                  <a:path w="49" h="88">
                    <a:moveTo>
                      <a:pt x="12" y="13"/>
                    </a:moveTo>
                    <a:cubicBezTo>
                      <a:pt x="30" y="18"/>
                      <a:pt x="44" y="35"/>
                      <a:pt x="44" y="55"/>
                    </a:cubicBezTo>
                    <a:cubicBezTo>
                      <a:pt x="44" y="64"/>
                      <a:pt x="41" y="72"/>
                      <a:pt x="37" y="79"/>
                    </a:cubicBezTo>
                    <a:cubicBezTo>
                      <a:pt x="37" y="88"/>
                      <a:pt x="37" y="88"/>
                      <a:pt x="37" y="88"/>
                    </a:cubicBezTo>
                    <a:cubicBezTo>
                      <a:pt x="45" y="79"/>
                      <a:pt x="49" y="68"/>
                      <a:pt x="49" y="55"/>
                    </a:cubicBezTo>
                    <a:cubicBezTo>
                      <a:pt x="49" y="32"/>
                      <a:pt x="33" y="12"/>
                      <a:pt x="11" y="7"/>
                    </a:cubicBezTo>
                    <a:cubicBezTo>
                      <a:pt x="19" y="1"/>
                      <a:pt x="19" y="1"/>
                      <a:pt x="19" y="1"/>
                    </a:cubicBezTo>
                    <a:cubicBezTo>
                      <a:pt x="11" y="0"/>
                      <a:pt x="11" y="0"/>
                      <a:pt x="11" y="0"/>
                    </a:cubicBezTo>
                    <a:cubicBezTo>
                      <a:pt x="0" y="9"/>
                      <a:pt x="0" y="9"/>
                      <a:pt x="0" y="9"/>
                    </a:cubicBezTo>
                    <a:cubicBezTo>
                      <a:pt x="9" y="19"/>
                      <a:pt x="9" y="19"/>
                      <a:pt x="9" y="19"/>
                    </a:cubicBezTo>
                    <a:cubicBezTo>
                      <a:pt x="17" y="20"/>
                      <a:pt x="17" y="20"/>
                      <a:pt x="17" y="20"/>
                    </a:cubicBezTo>
                    <a:lnTo>
                      <a:pt x="12" y="13"/>
                    </a:lnTo>
                    <a:close/>
                  </a:path>
                </a:pathLst>
              </a:custGeom>
              <a:solidFill>
                <a:srgbClr val="92D050">
                  <a:alpha val="100000"/>
                </a:srgbClr>
              </a:solidFill>
              <a:ln w="9525">
                <a:noFill/>
              </a:ln>
            </p:spPr>
            <p:txBody>
              <a:bodyPr/>
              <a:lstStyle/>
              <a:p>
                <a:endParaRPr lang="zh-CN" altLang="en-US"/>
              </a:p>
            </p:txBody>
          </p:sp>
        </p:grpSp>
        <p:sp>
          <p:nvSpPr>
            <p:cNvPr id="56371" name="TextBox 189"/>
            <p:cNvSpPr/>
            <p:nvPr/>
          </p:nvSpPr>
          <p:spPr>
            <a:xfrm>
              <a:off x="816" y="0"/>
              <a:ext cx="366" cy="606"/>
            </a:xfrm>
            <a:prstGeom prst="rect">
              <a:avLst/>
            </a:prstGeom>
            <a:noFill/>
            <a:ln w="9525">
              <a:noFill/>
            </a:ln>
          </p:spPr>
          <p:txBody>
            <a:bodyPr wrap="none">
              <a:spAutoFit/>
            </a:bodyPr>
            <a:lstStyle/>
            <a:p>
              <a:pPr lvl="0" eaLnBrk="1" hangingPunct="1"/>
              <a:endParaRPr lang="en-US" altLang="x-none" i="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56372" name="直接箭头连接符 190"/>
            <p:cNvCxnSpPr/>
            <p:nvPr/>
          </p:nvCxnSpPr>
          <p:spPr>
            <a:xfrm flipV="1">
              <a:off x="800" y="16"/>
              <a:ext cx="0" cy="547"/>
            </a:xfrm>
            <a:prstGeom prst="straightConnector1">
              <a:avLst/>
            </a:prstGeom>
            <a:ln w="12700" cap="flat" cmpd="sng">
              <a:solidFill>
                <a:srgbClr val="7F7F7F"/>
              </a:solidFill>
              <a:prstDash val="solid"/>
              <a:headEnd type="none" w="med" len="med"/>
              <a:tailEnd type="none" w="med" len="med"/>
            </a:ln>
          </p:spPr>
        </p:cxnSp>
        <p:sp>
          <p:nvSpPr>
            <p:cNvPr id="56373" name="Text Box 57"/>
            <p:cNvSpPr txBox="1"/>
            <p:nvPr/>
          </p:nvSpPr>
          <p:spPr>
            <a:xfrm>
              <a:off x="981" y="5"/>
              <a:ext cx="4339" cy="658"/>
            </a:xfrm>
            <a:prstGeom prst="rect">
              <a:avLst/>
            </a:prstGeom>
            <a:noFill/>
            <a:ln w="9525">
              <a:noFill/>
            </a:ln>
          </p:spPr>
          <p:txBody>
            <a:bodyPr wrap="square">
              <a:spAutoFit/>
            </a:bodyPr>
            <a:lstStyle/>
            <a:p>
              <a:pPr lvl="0" eaLnBrk="1" hangingPunct="1"/>
              <a:r>
                <a:rPr lang="zh-CN" altLang="en-US" sz="2000" dirty="0">
                  <a:latin typeface="Arial" panose="020B0604020202020204" pitchFamily="34" charset="0"/>
                  <a:ea typeface="微软雅黑" panose="020B0503020204020204" pitchFamily="34" charset="-122"/>
                </a:rPr>
                <a:t>文献的可视化分析</a:t>
              </a:r>
              <a:endParaRPr lang="zh-CN" altLang="en-US" sz="2000" dirty="0">
                <a:latin typeface="Arial" panose="020B0604020202020204" pitchFamily="34" charset="0"/>
                <a:ea typeface="微软雅黑" panose="020B0503020204020204" pitchFamily="34" charset="-122"/>
              </a:endParaRPr>
            </a:p>
          </p:txBody>
        </p:sp>
        <p:sp>
          <p:nvSpPr>
            <p:cNvPr id="56374" name="Text Box 58"/>
            <p:cNvSpPr txBox="1"/>
            <p:nvPr/>
          </p:nvSpPr>
          <p:spPr>
            <a:xfrm>
              <a:off x="0" y="768"/>
              <a:ext cx="6430" cy="2334"/>
            </a:xfrm>
            <a:prstGeom prst="rect">
              <a:avLst/>
            </a:prstGeom>
            <a:noFill/>
            <a:ln w="9525">
              <a:noFill/>
            </a:ln>
          </p:spPr>
          <p:txBody>
            <a:bodyPr wrap="none">
              <a:spAutoFit/>
            </a:bodyPr>
            <a:lstStyle/>
            <a:p>
              <a:pPr lvl="0" eaLnBrk="1" hangingPunct="1"/>
              <a:r>
                <a:rPr lang="zh-CN" altLang="en-US" dirty="0">
                  <a:solidFill>
                    <a:srgbClr val="CC0000"/>
                  </a:solidFill>
                  <a:latin typeface="微软雅黑" panose="020B0503020204020204" pitchFamily="34" charset="-122"/>
                  <a:ea typeface="微软雅黑" panose="020B0503020204020204" pitchFamily="34" charset="-122"/>
                </a:rPr>
                <a:t>通过对检索结果的全部文献及部分文献，从多角</a:t>
              </a:r>
              <a:endParaRPr lang="zh-CN" altLang="en-US" dirty="0">
                <a:solidFill>
                  <a:srgbClr val="CC0000"/>
                </a:solidFill>
                <a:latin typeface="微软雅黑" panose="020B0503020204020204" pitchFamily="34" charset="-122"/>
                <a:ea typeface="微软雅黑" panose="020B0503020204020204" pitchFamily="34" charset="-122"/>
              </a:endParaRPr>
            </a:p>
            <a:p>
              <a:pPr lvl="0" eaLnBrk="1" hangingPunct="1"/>
              <a:r>
                <a:rPr lang="zh-CN" altLang="en-US" dirty="0">
                  <a:solidFill>
                    <a:srgbClr val="CC0000"/>
                  </a:solidFill>
                  <a:latin typeface="微软雅黑" panose="020B0503020204020204" pitchFamily="34" charset="-122"/>
                  <a:ea typeface="微软雅黑" panose="020B0503020204020204" pitchFamily="34" charset="-122"/>
                </a:rPr>
                <a:t>度、多指标进行可视化分析，用图表展示，立体、</a:t>
              </a:r>
              <a:endParaRPr lang="zh-CN" altLang="en-US" dirty="0">
                <a:solidFill>
                  <a:srgbClr val="CC0000"/>
                </a:solidFill>
                <a:latin typeface="微软雅黑" panose="020B0503020204020204" pitchFamily="34" charset="-122"/>
                <a:ea typeface="微软雅黑" panose="020B0503020204020204" pitchFamily="34" charset="-122"/>
              </a:endParaRPr>
            </a:p>
            <a:p>
              <a:pPr lvl="0" eaLnBrk="1" hangingPunct="1"/>
              <a:r>
                <a:rPr lang="zh-CN" altLang="en-US" dirty="0">
                  <a:solidFill>
                    <a:srgbClr val="CC0000"/>
                  </a:solidFill>
                  <a:latin typeface="微软雅黑" panose="020B0503020204020204" pitchFamily="34" charset="-122"/>
                  <a:ea typeface="微软雅黑" panose="020B0503020204020204" pitchFamily="34" charset="-122"/>
                </a:rPr>
                <a:t>直观，从而分析、揭示了某一检索主题的研究脉络、</a:t>
              </a:r>
              <a:endParaRPr lang="zh-CN" altLang="en-US" dirty="0">
                <a:solidFill>
                  <a:srgbClr val="CC0000"/>
                </a:solidFill>
                <a:latin typeface="微软雅黑" panose="020B0503020204020204" pitchFamily="34" charset="-122"/>
                <a:ea typeface="微软雅黑" panose="020B0503020204020204" pitchFamily="34" charset="-122"/>
              </a:endParaRPr>
            </a:p>
            <a:p>
              <a:pPr lvl="0" eaLnBrk="1" hangingPunct="1"/>
              <a:r>
                <a:rPr lang="zh-CN" altLang="en-US" dirty="0">
                  <a:solidFill>
                    <a:srgbClr val="CC0000"/>
                  </a:solidFill>
                  <a:latin typeface="微软雅黑" panose="020B0503020204020204" pitchFamily="34" charset="-122"/>
                  <a:ea typeface="微软雅黑" panose="020B0503020204020204" pitchFamily="34" charset="-122"/>
                </a:rPr>
                <a:t>发展趋势、最新动态及研究空白点等，提高广大科研</a:t>
              </a:r>
              <a:endParaRPr lang="zh-CN" altLang="en-US" dirty="0">
                <a:solidFill>
                  <a:srgbClr val="CC0000"/>
                </a:solidFill>
                <a:latin typeface="微软雅黑" panose="020B0503020204020204" pitchFamily="34" charset="-122"/>
                <a:ea typeface="微软雅黑" panose="020B0503020204020204" pitchFamily="34" charset="-122"/>
              </a:endParaRPr>
            </a:p>
            <a:p>
              <a:pPr lvl="0" eaLnBrk="1" hangingPunct="1"/>
              <a:r>
                <a:rPr lang="zh-CN" altLang="en-US" dirty="0">
                  <a:solidFill>
                    <a:srgbClr val="CC0000"/>
                  </a:solidFill>
                  <a:latin typeface="微软雅黑" panose="020B0503020204020204" pitchFamily="34" charset="-122"/>
                  <a:ea typeface="微软雅黑" panose="020B0503020204020204" pitchFamily="34" charset="-122"/>
                </a:rPr>
                <a:t>工作者分析文献、利用文献的效率。</a:t>
              </a:r>
              <a:endParaRPr lang="zh-CN" altLang="en-US" dirty="0">
                <a:solidFill>
                  <a:srgbClr val="CC0000"/>
                </a:solidFill>
                <a:latin typeface="微软雅黑" panose="020B0503020204020204" pitchFamily="34" charset="-122"/>
                <a:ea typeface="微软雅黑" panose="020B0503020204020204" pitchFamily="34" charset="-122"/>
              </a:endParaRPr>
            </a:p>
          </p:txBody>
        </p:sp>
      </p:grpSp>
      <p:sp>
        <p:nvSpPr>
          <p:cNvPr id="56375" name="文本框 56374"/>
          <p:cNvSpPr txBox="1"/>
          <p:nvPr/>
        </p:nvSpPr>
        <p:spPr>
          <a:xfrm>
            <a:off x="252347" y="213562"/>
            <a:ext cx="1917201" cy="473710"/>
          </a:xfrm>
          <a:prstGeom prst="rect">
            <a:avLst/>
          </a:prstGeom>
          <a:solidFill>
            <a:srgbClr val="FF9900">
              <a:alpha val="100000"/>
            </a:srgbClr>
          </a:solidFill>
          <a:ln w="9525" cap="flat" cmpd="sng">
            <a:solidFill>
              <a:schemeClr val="bg1"/>
            </a:solidFill>
            <a:prstDash val="solid"/>
            <a:miter/>
            <a:headEnd type="none" w="med" len="med"/>
            <a:tailEnd type="none" w="med" len="med"/>
          </a:ln>
        </p:spPr>
        <p:txBody>
          <a:bodyPr vert="horz" wrap="square" lIns="90146" tIns="46977" rIns="90146" bIns="46977" anchor="t">
            <a:spAutoFit/>
          </a:bodyPr>
          <a:lstStyle/>
          <a:p>
            <a:pPr lvl="0" eaLnBrk="0" latinLnBrk="0" hangingPunct="0"/>
            <a:r>
              <a:rPr lang="zh-CN" altLang="en-US" sz="2500" dirty="0">
                <a:solidFill>
                  <a:schemeClr val="bg1"/>
                </a:solidFill>
                <a:latin typeface="Arial" panose="020B0604020202020204" pitchFamily="34" charset="0"/>
                <a:ea typeface="宋体" panose="02010600030101010101" pitchFamily="2" charset="-122"/>
              </a:rPr>
              <a:t>  总    结</a:t>
            </a:r>
            <a:endParaRPr lang="zh-CN" altLang="en-US"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43"/>
                                        </p:tgtEl>
                                        <p:attrNameLst>
                                          <p:attrName>style.visibility</p:attrName>
                                        </p:attrNameLst>
                                      </p:cBhvr>
                                      <p:to>
                                        <p:strVal val="visible"/>
                                      </p:to>
                                    </p:set>
                                    <p:anim calcmode="lin" valueType="num">
                                      <p:cBhvr additive="base">
                                        <p:cTn id="7" dur="500" fill="hold"/>
                                        <p:tgtEl>
                                          <p:spTgt spid="56343"/>
                                        </p:tgtEl>
                                        <p:attrNameLst>
                                          <p:attrName>ppt_x</p:attrName>
                                        </p:attrNameLst>
                                      </p:cBhvr>
                                      <p:tavLst>
                                        <p:tav tm="0">
                                          <p:val>
                                            <p:strVal val="#ppt_x"/>
                                          </p:val>
                                        </p:tav>
                                        <p:tav tm="100000">
                                          <p:val>
                                            <p:strVal val="#ppt_x"/>
                                          </p:val>
                                        </p:tav>
                                      </p:tavLst>
                                    </p:anim>
                                    <p:anim calcmode="lin" valueType="num">
                                      <p:cBhvr additive="base">
                                        <p:cTn id="8" dur="500" fill="hold"/>
                                        <p:tgtEl>
                                          <p:spTgt spid="563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56"/>
                                        </p:tgtEl>
                                        <p:attrNameLst>
                                          <p:attrName>style.visibility</p:attrName>
                                        </p:attrNameLst>
                                      </p:cBhvr>
                                      <p:to>
                                        <p:strVal val="visible"/>
                                      </p:to>
                                    </p:set>
                                    <p:anim calcmode="lin" valueType="num">
                                      <p:cBhvr additive="base">
                                        <p:cTn id="13" dur="500" fill="hold"/>
                                        <p:tgtEl>
                                          <p:spTgt spid="56356"/>
                                        </p:tgtEl>
                                        <p:attrNameLst>
                                          <p:attrName>ppt_x</p:attrName>
                                        </p:attrNameLst>
                                      </p:cBhvr>
                                      <p:tavLst>
                                        <p:tav tm="0">
                                          <p:val>
                                            <p:strVal val="#ppt_x"/>
                                          </p:val>
                                        </p:tav>
                                        <p:tav tm="100000">
                                          <p:val>
                                            <p:strVal val="#ppt_x"/>
                                          </p:val>
                                        </p:tav>
                                      </p:tavLst>
                                    </p:anim>
                                    <p:anim calcmode="lin" valueType="num">
                                      <p:cBhvr additive="base">
                                        <p:cTn id="14" dur="500" fill="hold"/>
                                        <p:tgtEl>
                                          <p:spTgt spid="5635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65"/>
                                        </p:tgtEl>
                                        <p:attrNameLst>
                                          <p:attrName>style.visibility</p:attrName>
                                        </p:attrNameLst>
                                      </p:cBhvr>
                                      <p:to>
                                        <p:strVal val="visible"/>
                                      </p:to>
                                    </p:set>
                                    <p:anim calcmode="lin" valueType="num">
                                      <p:cBhvr additive="base">
                                        <p:cTn id="19" dur="500" fill="hold"/>
                                        <p:tgtEl>
                                          <p:spTgt spid="56365"/>
                                        </p:tgtEl>
                                        <p:attrNameLst>
                                          <p:attrName>ppt_x</p:attrName>
                                        </p:attrNameLst>
                                      </p:cBhvr>
                                      <p:tavLst>
                                        <p:tav tm="0">
                                          <p:val>
                                            <p:strVal val="#ppt_x"/>
                                          </p:val>
                                        </p:tav>
                                        <p:tav tm="100000">
                                          <p:val>
                                            <p:strVal val="#ppt_x"/>
                                          </p:val>
                                        </p:tav>
                                      </p:tavLst>
                                    </p:anim>
                                    <p:anim calcmode="lin" valueType="num">
                                      <p:cBhvr additive="base">
                                        <p:cTn id="20" dur="500" fill="hold"/>
                                        <p:tgtEl>
                                          <p:spTgt spid="56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26"/>
          <p:cNvSpPr/>
          <p:nvPr/>
        </p:nvSpPr>
        <p:spPr>
          <a:xfrm>
            <a:off x="396642" y="2491889"/>
            <a:ext cx="5220760" cy="2947129"/>
          </a:xfrm>
          <a:prstGeom prst="rect">
            <a:avLst/>
          </a:prstGeom>
          <a:solidFill>
            <a:srgbClr val="92D050">
              <a:alpha val="41176"/>
            </a:srgbClr>
          </a:solidFill>
          <a:ln w="9525">
            <a:noFill/>
          </a:ln>
        </p:spPr>
        <p:txBody>
          <a:bodyPr anchor="ct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indent="0" algn="ctr" eaLnBrk="1" hangingPunct="1">
              <a:lnSpc>
                <a:spcPct val="100000"/>
              </a:lnSpc>
              <a:spcBef>
                <a:spcPct val="0"/>
              </a:spcBef>
              <a:buClr>
                <a:srgbClr val="000000"/>
              </a:buClr>
              <a:buNone/>
            </a:pPr>
            <a:endParaRPr lang="zh-CN" altLang="en-US" sz="174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11268" name="Picture 4" descr="xpic1613"/>
          <p:cNvPicPr>
            <a:picLocks noChangeAspect="1"/>
          </p:cNvPicPr>
          <p:nvPr/>
        </p:nvPicPr>
        <p:blipFill>
          <a:blip r:embed="rId1"/>
          <a:stretch>
            <a:fillRect/>
          </a:stretch>
        </p:blipFill>
        <p:spPr>
          <a:xfrm>
            <a:off x="853446" y="2491464"/>
            <a:ext cx="4307932" cy="2692457"/>
          </a:xfrm>
          <a:prstGeom prst="rect">
            <a:avLst/>
          </a:prstGeom>
          <a:blipFill rotWithShape="1">
            <a:blip r:embed="rId2"/>
            <a:stretch>
              <a:fillRect/>
            </a:stretch>
          </a:blipFill>
          <a:ln w="28575" cap="flat" cmpd="sng">
            <a:solidFill>
              <a:schemeClr val="bg1"/>
            </a:solidFill>
            <a:prstDash val="solid"/>
            <a:miter/>
            <a:headEnd type="none" w="med" len="med"/>
            <a:tailEnd type="none" w="med" len="med"/>
          </a:ln>
        </p:spPr>
      </p:pic>
      <p:sp>
        <p:nvSpPr>
          <p:cNvPr id="11269" name="Text Box 19"/>
          <p:cNvSpPr txBox="1"/>
          <p:nvPr/>
        </p:nvSpPr>
        <p:spPr>
          <a:xfrm>
            <a:off x="6335737" y="2295780"/>
            <a:ext cx="4878641" cy="360099"/>
          </a:xfrm>
          <a:prstGeom prst="rect">
            <a:avLst/>
          </a:prstGeom>
          <a:noFill/>
          <a:ln w="9525">
            <a:noFill/>
          </a:ln>
        </p:spPr>
        <p:txBody>
          <a:bodyPr>
            <a:spAutoFit/>
          </a:bodyPr>
          <a:lstStyle>
            <a:lvl1pPr marL="357505" indent="-357505" algn="just" rtl="0" eaLnBrk="0" fontAlgn="base" hangingPunct="0">
              <a:lnSpc>
                <a:spcPct val="110000"/>
              </a:lnSpc>
              <a:spcBef>
                <a:spcPts val="1800"/>
              </a:spcBef>
              <a:spcAft>
                <a:spcPct val="0"/>
              </a:spcAft>
              <a:buClr>
                <a:srgbClr val="1F6E76"/>
              </a:buClr>
              <a:buSzPct val="70000"/>
              <a:buFont typeface="Wingdings 2" panose="05020102010507070707" pitchFamily="18" charset="2"/>
              <a:buChar char=""/>
              <a:defRPr sz="2000" kern="1200">
                <a:solidFill>
                  <a:schemeClr val="accent1"/>
                </a:solidFill>
                <a:latin typeface="+mn-lt"/>
                <a:ea typeface="+mn-ea"/>
                <a:cs typeface="+mn-cs"/>
              </a:defRPr>
            </a:lvl1pPr>
            <a:lvl2pPr marL="357505" indent="-357505" algn="just" rtl="0" eaLnBrk="0" fontAlgn="base" hangingPunct="0">
              <a:lnSpc>
                <a:spcPct val="130000"/>
              </a:lnSpc>
              <a:spcBef>
                <a:spcPct val="0"/>
              </a:spcBef>
              <a:spcAft>
                <a:spcPts val="600"/>
              </a:spcAft>
              <a:buClr>
                <a:srgbClr val="9ADEE5"/>
              </a:buClr>
              <a:buFont typeface="幼圆" panose="02010509060101010101" pitchFamily="1" charset="-122"/>
              <a:buChar char=" "/>
              <a:defRPr sz="1600" kern="1200">
                <a:solidFill>
                  <a:srgbClr val="646464"/>
                </a:solidFill>
                <a:latin typeface="幼圆" panose="02010509060101010101" pitchFamily="1" charset="-122"/>
                <a:ea typeface="幼圆" panose="02010509060101010101" pitchFamily="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幼圆" panose="02010509060101010101" pitchFamily="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幼圆" panose="02010509060101010101" pitchFamily="1" charset="-122"/>
                <a:cs typeface="+mn-cs"/>
              </a:defRPr>
            </a:lvl5pPr>
          </a:lstStyle>
          <a:p>
            <a:pPr marL="0" indent="0" algn="l" eaLnBrk="1" hangingPunct="1">
              <a:lnSpc>
                <a:spcPct val="100000"/>
              </a:lnSpc>
              <a:spcBef>
                <a:spcPct val="0"/>
              </a:spcBef>
              <a:buClr>
                <a:srgbClr val="000000"/>
              </a:buClr>
              <a:buNone/>
            </a:pPr>
            <a:endParaRPr lang="zh-CN" altLang="en-US" sz="1740" dirty="0">
              <a:solidFill>
                <a:schemeClr val="tx1"/>
              </a:solidFill>
              <a:ea typeface="宋体" panose="02010600030101010101" pitchFamily="2" charset="-122"/>
            </a:endParaRPr>
          </a:p>
        </p:txBody>
      </p:sp>
      <p:sp>
        <p:nvSpPr>
          <p:cNvPr id="4" name="TextBox 3"/>
          <p:cNvSpPr txBox="1"/>
          <p:nvPr/>
        </p:nvSpPr>
        <p:spPr>
          <a:xfrm>
            <a:off x="644909" y="702445"/>
            <a:ext cx="4401517" cy="565128"/>
          </a:xfrm>
          <a:prstGeom prst="rect">
            <a:avLst/>
          </a:prstGeom>
          <a:noFill/>
        </p:spPr>
        <p:txBody>
          <a:bodyPr wrap="square" rtlCol="0">
            <a:spAutoFit/>
          </a:bodyPr>
          <a:lstStyle/>
          <a:p>
            <a:r>
              <a:rPr lang="zh-CN" altLang="en-US" sz="3090" b="1" dirty="0">
                <a:solidFill>
                  <a:schemeClr val="tx2"/>
                </a:solidFill>
                <a:latin typeface="微软雅黑" panose="020B0503020204020204" pitchFamily="34" charset="-122"/>
                <a:ea typeface="微软雅黑" panose="020B0503020204020204" pitchFamily="34" charset="-122"/>
              </a:rPr>
              <a:t>实例一：文献检索</a:t>
            </a:r>
            <a:endParaRPr lang="zh-CN" altLang="en-US" sz="3090" b="1" dirty="0">
              <a:solidFill>
                <a:schemeClr val="tx2"/>
              </a:solidFill>
              <a:latin typeface="微软雅黑" panose="020B0503020204020204" pitchFamily="34" charset="-122"/>
              <a:ea typeface="微软雅黑" panose="020B0503020204020204" pitchFamily="34" charset="-122"/>
            </a:endParaRPr>
          </a:p>
        </p:txBody>
      </p:sp>
      <p:sp>
        <p:nvSpPr>
          <p:cNvPr id="11288" name="Round Same Side Corner Rectangle 6"/>
          <p:cNvSpPr/>
          <p:nvPr/>
        </p:nvSpPr>
        <p:spPr>
          <a:xfrm>
            <a:off x="5683250" y="2063750"/>
            <a:ext cx="2752090" cy="378417"/>
          </a:xfrm>
          <a:custGeom>
            <a:avLst/>
            <a:gdLst>
              <a:gd name="txL" fmla="*/ 0 w 4334"/>
              <a:gd name="txT" fmla="*/ 0 h 680"/>
              <a:gd name="txR" fmla="*/ 4334 w 4334"/>
              <a:gd name="txB" fmla="*/ 680 h 680"/>
            </a:gdLst>
            <a:ahLst/>
            <a:cxnLst/>
            <a:rect l="txL" t="txT" r="txR" b="txB"/>
            <a:pathLst>
              <a:path w="4334" h="680">
                <a:moveTo>
                  <a:pt x="283" y="0"/>
                </a:moveTo>
                <a:lnTo>
                  <a:pt x="4050" y="0"/>
                </a:lnTo>
                <a:arcTo wR="283" hR="283" stAng="-5400000" swAng="5400000"/>
                <a:lnTo>
                  <a:pt x="4334" y="680"/>
                </a:lnTo>
                <a:arcTo wR="0" hR="0" stAng="-16200000" swAng="0"/>
                <a:lnTo>
                  <a:pt x="0" y="680"/>
                </a:lnTo>
                <a:arcTo wR="0" hR="0" stAng="-16200000" swAng="0"/>
                <a:lnTo>
                  <a:pt x="0" y="283"/>
                </a:lnTo>
                <a:arcTo wR="283" hR="283" stAng="-10800000" swAng="5400000"/>
                <a:close/>
              </a:path>
            </a:pathLst>
          </a:custGeom>
          <a:gradFill rotWithShape="1">
            <a:gsLst>
              <a:gs pos="0">
                <a:srgbClr val="7BABFF">
                  <a:alpha val="100000"/>
                </a:srgbClr>
              </a:gs>
              <a:gs pos="32999">
                <a:srgbClr val="7BABFF">
                  <a:alpha val="100000"/>
                </a:srgbClr>
              </a:gs>
              <a:gs pos="100000">
                <a:srgbClr val="2676FF">
                  <a:alpha val="100000"/>
                </a:srgbClr>
              </a:gs>
            </a:gsLst>
            <a:lin ang="5400000" scaled="1"/>
            <a:tileRect/>
          </a:gradFill>
          <a:ln w="3175" cap="flat" cmpd="sng">
            <a:solidFill>
              <a:srgbClr val="D7D7D7"/>
            </a:solidFill>
            <a:prstDash val="solid"/>
            <a:miter/>
            <a:headEnd type="none" w="med" len="med"/>
            <a:tailEnd type="none" w="med" len="med"/>
          </a:ln>
        </p:spPr>
        <p:txBody>
          <a:bodyPr vert="horz" wrap="square" lIns="0" tIns="0" rIns="0" bIns="0" anchor="ctr"/>
          <a:p>
            <a:pPr lvl="0" eaLnBrk="0" hangingPunct="0">
              <a:lnSpc>
                <a:spcPct val="100000"/>
              </a:lnSpc>
            </a:pPr>
            <a:r>
              <a:rPr lang="zh-CN" altLang="en-US" sz="2400" dirty="0">
                <a:solidFill>
                  <a:schemeClr val="bg1"/>
                </a:solidFill>
                <a:latin typeface="Arial" panose="020B0604020202020204" pitchFamily="34" charset="0"/>
                <a:ea typeface="微软雅黑" panose="020B0503020204020204" pitchFamily="34" charset="-122"/>
              </a:rPr>
              <a:t>      案例</a:t>
            </a:r>
            <a:endParaRPr lang="zh-CN" altLang="en-US" sz="2400" dirty="0">
              <a:solidFill>
                <a:schemeClr val="bg1"/>
              </a:solidFill>
              <a:latin typeface="Arial" panose="020B0604020202020204" pitchFamily="34" charset="0"/>
              <a:ea typeface="微软雅黑" panose="020B0503020204020204" pitchFamily="34" charset="-122"/>
            </a:endParaRPr>
          </a:p>
        </p:txBody>
      </p:sp>
      <p:sp>
        <p:nvSpPr>
          <p:cNvPr id="11286" name="矩形 77"/>
          <p:cNvSpPr/>
          <p:nvPr/>
        </p:nvSpPr>
        <p:spPr>
          <a:xfrm>
            <a:off x="5683250" y="2442167"/>
            <a:ext cx="5664835" cy="3069633"/>
          </a:xfrm>
          <a:prstGeom prst="rect">
            <a:avLst/>
          </a:prstGeom>
          <a:solidFill>
            <a:srgbClr val="F2F2F2">
              <a:alpha val="81000"/>
            </a:srgbClr>
          </a:solidFill>
          <a:ln w="3175" cap="flat" cmpd="sng">
            <a:solidFill>
              <a:srgbClr val="00B0F0"/>
            </a:solidFill>
            <a:prstDash val="dash"/>
            <a:miter/>
            <a:headEnd type="none" w="med" len="med"/>
            <a:tailEnd type="none" w="med" len="med"/>
          </a:ln>
        </p:spPr>
        <p:txBody>
          <a:bodyPr vert="horz" wrap="square" anchor="ctr"/>
          <a:p>
            <a:pPr lvl="0" algn="ctr" eaLnBrk="0" hangingPunct="0">
              <a:lnSpc>
                <a:spcPct val="100000"/>
              </a:lnSpc>
            </a:pPr>
            <a:endParaRPr>
              <a:solidFill>
                <a:srgbClr val="00B0F0"/>
              </a:solidFill>
              <a:latin typeface="Calibri" panose="020F0502020204030204" pitchFamily="34" charset="0"/>
              <a:ea typeface="Calibri" panose="020F0502020204030204" pitchFamily="34" charset="0"/>
              <a:sym typeface="Calibri" panose="020F0502020204030204" pitchFamily="34" charset="0"/>
            </a:endParaRPr>
          </a:p>
        </p:txBody>
      </p:sp>
      <p:sp>
        <p:nvSpPr>
          <p:cNvPr id="11289" name="文本框 11288"/>
          <p:cNvSpPr txBox="1"/>
          <p:nvPr/>
        </p:nvSpPr>
        <p:spPr>
          <a:xfrm>
            <a:off x="6066790" y="2709405"/>
            <a:ext cx="4498340" cy="1845310"/>
          </a:xfrm>
          <a:prstGeom prst="rect">
            <a:avLst/>
          </a:prstGeom>
          <a:noFill/>
          <a:ln w="9525">
            <a:noFill/>
          </a:ln>
        </p:spPr>
        <p:txBody>
          <a:bodyPr vert="horz" wrap="square" anchor="t">
            <a:spAutoFit/>
          </a:bodyPr>
          <a:p>
            <a:pPr lvl="0" algn="l" eaLnBrk="1" latinLnBrk="0" hangingPunct="1">
              <a:lnSpc>
                <a:spcPct val="150000"/>
              </a:lnSpc>
            </a:pPr>
            <a:r>
              <a:rPr lang="zh-CN" altLang="en-US" sz="2800" dirty="0">
                <a:latin typeface="微软雅黑" panose="020B0503020204020204" pitchFamily="34" charset="-122"/>
                <a:ea typeface="微软雅黑" panose="020B0503020204020204" pitchFamily="34" charset="-122"/>
              </a:rPr>
              <a:t>   </a:t>
            </a:r>
            <a:r>
              <a:rPr lang="zh-CN" altLang="en-US" sz="2400" dirty="0">
                <a:solidFill>
                  <a:schemeClr val="accent1"/>
                </a:solidFill>
                <a:latin typeface="微软雅黑" panose="020B0503020204020204" pitchFamily="34" charset="-122"/>
                <a:ea typeface="微软雅黑" panose="020B0503020204020204" pitchFamily="34" charset="-122"/>
              </a:rPr>
              <a:t>我们以</a:t>
            </a:r>
            <a:r>
              <a:rPr lang="zh-CN" altLang="en-US" sz="24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“临床医学”</a:t>
            </a:r>
            <a:r>
              <a:rPr lang="zh-CN" altLang="en-US" sz="2400" dirty="0">
                <a:solidFill>
                  <a:schemeClr val="accent1"/>
                </a:solidFill>
                <a:latin typeface="微软雅黑" panose="020B0503020204020204" pitchFamily="34" charset="-122"/>
                <a:ea typeface="微软雅黑" panose="020B0503020204020204" pitchFamily="34" charset="-122"/>
              </a:rPr>
              <a:t>为例，来具体体验下新平台带给我们的便捷、专业及贴心</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11" descr="11"/>
          <p:cNvPicPr>
            <a:picLocks noChangeAspect="1"/>
          </p:cNvPicPr>
          <p:nvPr/>
        </p:nvPicPr>
        <p:blipFill>
          <a:blip r:embed="rId1"/>
          <a:stretch>
            <a:fillRect/>
          </a:stretch>
        </p:blipFill>
        <p:spPr>
          <a:xfrm>
            <a:off x="-12065" y="-635"/>
            <a:ext cx="12216765" cy="6866255"/>
          </a:xfrm>
          <a:prstGeom prst="rect">
            <a:avLst/>
          </a:prstGeom>
          <a:solidFill>
            <a:srgbClr val="1B3C4B"/>
          </a:solidFill>
          <a:ln w="9525">
            <a:noFill/>
          </a:ln>
        </p:spPr>
      </p:pic>
      <p:sp>
        <p:nvSpPr>
          <p:cNvPr id="12290" name="文本框 4"/>
          <p:cNvSpPr txBox="1"/>
          <p:nvPr/>
        </p:nvSpPr>
        <p:spPr>
          <a:xfrm>
            <a:off x="3900488" y="3595688"/>
            <a:ext cx="3649662" cy="398780"/>
          </a:xfrm>
          <a:prstGeom prst="rect">
            <a:avLst/>
          </a:prstGeom>
          <a:noFill/>
          <a:ln w="9525">
            <a:noFill/>
          </a:ln>
        </p:spPr>
        <p:txBody>
          <a:bodyPr anchor="t">
            <a:spAutoFit/>
          </a:bodyPr>
          <a:p>
            <a:pPr algn="r">
              <a:buFont typeface="Arial" panose="020B0604020202020204" pitchFamily="34" charset="0"/>
            </a:pPr>
            <a:r>
              <a:rPr lang="zh-CN" altLang="en-US" sz="2000" dirty="0">
                <a:solidFill>
                  <a:srgbClr val="FFC000"/>
                </a:solidFill>
                <a:latin typeface="Arial" panose="020B0604020202020204" pitchFamily="34" charset="0"/>
                <a:ea typeface="宋体" panose="02010600030101010101" pitchFamily="2" charset="-122"/>
              </a:rPr>
              <a:t>全球文献整合，学术热点速递</a:t>
            </a:r>
            <a:endParaRPr lang="zh-CN" altLang="en-US" sz="2000" dirty="0">
              <a:solidFill>
                <a:srgbClr val="FFC000"/>
              </a:solidFill>
              <a:latin typeface="Arial" panose="020B0604020202020204" pitchFamily="34" charset="0"/>
              <a:ea typeface="宋体" panose="02010600030101010101" pitchFamily="2" charset="-122"/>
            </a:endParaRPr>
          </a:p>
        </p:txBody>
      </p:sp>
      <p:pic>
        <p:nvPicPr>
          <p:cNvPr id="12291" name="图片 4" descr="ziti5"/>
          <p:cNvPicPr>
            <a:picLocks noChangeAspect="1"/>
          </p:cNvPicPr>
          <p:nvPr/>
        </p:nvPicPr>
        <p:blipFill>
          <a:blip r:embed="rId2"/>
          <a:stretch>
            <a:fillRect/>
          </a:stretch>
        </p:blipFill>
        <p:spPr>
          <a:xfrm>
            <a:off x="1214438" y="1812925"/>
            <a:ext cx="7100887" cy="1257300"/>
          </a:xfrm>
          <a:prstGeom prst="rect">
            <a:avLst/>
          </a:prstGeom>
          <a:noFill/>
          <a:ln w="9525">
            <a:noFill/>
          </a:ln>
        </p:spPr>
      </p:pic>
      <p:pic>
        <p:nvPicPr>
          <p:cNvPr id="12293" name="图片 2"/>
          <p:cNvPicPr>
            <a:picLocks noChangeAspect="1"/>
          </p:cNvPicPr>
          <p:nvPr/>
        </p:nvPicPr>
        <p:blipFill>
          <a:blip r:embed="rId3"/>
          <a:stretch>
            <a:fillRect/>
          </a:stretch>
        </p:blipFill>
        <p:spPr>
          <a:xfrm>
            <a:off x="7377113" y="519113"/>
            <a:ext cx="4140200" cy="5581650"/>
          </a:xfrm>
          <a:prstGeom prst="rect">
            <a:avLst/>
          </a:prstGeom>
          <a:noFill/>
          <a:ln w="9525">
            <a:noFill/>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 name="标题 5121"/>
          <p:cNvSpPr>
            <a:spLocks noGrp="1"/>
          </p:cNvSpPr>
          <p:nvPr/>
        </p:nvSpPr>
        <p:spPr>
          <a:xfrm>
            <a:off x="1574800" y="406400"/>
            <a:ext cx="6413500" cy="628650"/>
          </a:xfrm>
          <a:prstGeom prst="rect">
            <a:avLst/>
          </a:prstGeom>
          <a:ln w="9525">
            <a:noFill/>
            <a:miter/>
          </a:ln>
        </p:spPr>
        <p:txBody>
          <a:bodyPr anchor="ctr">
            <a:normAutofit fontScale="9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r>
              <a:rPr kumimoji="0" lang="zh-CN" altLang="en-US" sz="3600" b="0" i="0"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产品目标</a:t>
            </a:r>
            <a:endPar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endParaRPr>
          </a:p>
        </p:txBody>
      </p:sp>
      <p:grpSp>
        <p:nvGrpSpPr>
          <p:cNvPr id="14338" name="组合 16"/>
          <p:cNvGrpSpPr/>
          <p:nvPr/>
        </p:nvGrpSpPr>
        <p:grpSpPr>
          <a:xfrm>
            <a:off x="2014538" y="1308100"/>
            <a:ext cx="7606673" cy="2147888"/>
            <a:chOff x="470" y="6685"/>
            <a:chExt cx="12128" cy="3383"/>
          </a:xfrm>
        </p:grpSpPr>
        <p:sp>
          <p:nvSpPr>
            <p:cNvPr id="14339" name="Freeform 4"/>
            <p:cNvSpPr/>
            <p:nvPr/>
          </p:nvSpPr>
          <p:spPr>
            <a:xfrm rot="-5400000">
              <a:off x="4365" y="7462"/>
              <a:ext cx="3124" cy="1570"/>
            </a:xfrm>
            <a:custGeom>
              <a:avLst/>
              <a:gdLst/>
              <a:ahLst/>
              <a:cxnLst>
                <a:cxn ang="0">
                  <a:pos x="191077" y="56762"/>
                </a:cxn>
                <a:cxn ang="0">
                  <a:pos x="186254" y="46282"/>
                </a:cxn>
                <a:cxn ang="0">
                  <a:pos x="179527" y="36418"/>
                </a:cxn>
                <a:cxn ang="0">
                  <a:pos x="171274" y="27366"/>
                </a:cxn>
                <a:cxn ang="0">
                  <a:pos x="161402" y="19375"/>
                </a:cxn>
                <a:cxn ang="0">
                  <a:pos x="150223" y="12633"/>
                </a:cxn>
                <a:cxn ang="0">
                  <a:pos x="137995" y="7225"/>
                </a:cxn>
                <a:cxn ang="0">
                  <a:pos x="124756" y="3267"/>
                </a:cxn>
                <a:cxn ang="0">
                  <a:pos x="111223" y="878"/>
                </a:cxn>
                <a:cxn ang="0">
                  <a:pos x="97141" y="0"/>
                </a:cxn>
                <a:cxn ang="0">
                  <a:pos x="83365" y="878"/>
                </a:cxn>
                <a:cxn ang="0">
                  <a:pos x="69512" y="3161"/>
                </a:cxn>
                <a:cxn ang="0">
                  <a:pos x="56449" y="7137"/>
                </a:cxn>
                <a:cxn ang="0">
                  <a:pos x="44087" y="12503"/>
                </a:cxn>
                <a:cxn ang="0">
                  <a:pos x="33018" y="19159"/>
                </a:cxn>
                <a:cxn ang="0">
                  <a:pos x="23027" y="27163"/>
                </a:cxn>
                <a:cxn ang="0">
                  <a:pos x="14656" y="36036"/>
                </a:cxn>
                <a:cxn ang="0">
                  <a:pos x="7915" y="45939"/>
                </a:cxn>
                <a:cxn ang="0">
                  <a:pos x="2969" y="56469"/>
                </a:cxn>
                <a:cxn ang="0">
                  <a:pos x="0" y="67342"/>
                </a:cxn>
                <a:cxn ang="0">
                  <a:pos x="28436" y="52314"/>
                </a:cxn>
                <a:cxn ang="0">
                  <a:pos x="53075" y="63568"/>
                </a:cxn>
                <a:cxn ang="0">
                  <a:pos x="58161" y="56916"/>
                </a:cxn>
                <a:cxn ang="0">
                  <a:pos x="64900" y="51167"/>
                </a:cxn>
                <a:cxn ang="0">
                  <a:pos x="72656" y="46718"/>
                </a:cxn>
                <a:cxn ang="0">
                  <a:pos x="81511" y="43413"/>
                </a:cxn>
                <a:cxn ang="0">
                  <a:pos x="91024" y="41647"/>
                </a:cxn>
                <a:cxn ang="0">
                  <a:pos x="100779" y="41418"/>
                </a:cxn>
                <a:cxn ang="0">
                  <a:pos x="110370" y="42778"/>
                </a:cxn>
                <a:cxn ang="0">
                  <a:pos x="119449" y="45534"/>
                </a:cxn>
                <a:cxn ang="0">
                  <a:pos x="127673" y="49686"/>
                </a:cxn>
                <a:cxn ang="0">
                  <a:pos x="134670" y="55192"/>
                </a:cxn>
                <a:cxn ang="0">
                  <a:pos x="140249" y="61660"/>
                </a:cxn>
                <a:cxn ang="0">
                  <a:pos x="125018" y="62207"/>
                </a:cxn>
                <a:cxn ang="0">
                  <a:pos x="206046" y="62207"/>
                </a:cxn>
              </a:cxnLst>
              <a:pathLst>
                <a:path w="1717" h="887">
                  <a:moveTo>
                    <a:pt x="1606" y="646"/>
                  </a:moveTo>
                  <a:lnTo>
                    <a:pt x="1591" y="589"/>
                  </a:lnTo>
                  <a:lnTo>
                    <a:pt x="1573" y="534"/>
                  </a:lnTo>
                  <a:lnTo>
                    <a:pt x="1551" y="480"/>
                  </a:lnTo>
                  <a:lnTo>
                    <a:pt x="1525" y="428"/>
                  </a:lnTo>
                  <a:lnTo>
                    <a:pt x="1495" y="378"/>
                  </a:lnTo>
                  <a:lnTo>
                    <a:pt x="1463" y="330"/>
                  </a:lnTo>
                  <a:lnTo>
                    <a:pt x="1426" y="284"/>
                  </a:lnTo>
                  <a:lnTo>
                    <a:pt x="1386" y="241"/>
                  </a:lnTo>
                  <a:lnTo>
                    <a:pt x="1344" y="201"/>
                  </a:lnTo>
                  <a:lnTo>
                    <a:pt x="1298" y="165"/>
                  </a:lnTo>
                  <a:lnTo>
                    <a:pt x="1251" y="131"/>
                  </a:lnTo>
                  <a:lnTo>
                    <a:pt x="1201" y="102"/>
                  </a:lnTo>
                  <a:lnTo>
                    <a:pt x="1149" y="75"/>
                  </a:lnTo>
                  <a:lnTo>
                    <a:pt x="1095" y="52"/>
                  </a:lnTo>
                  <a:lnTo>
                    <a:pt x="1039" y="34"/>
                  </a:lnTo>
                  <a:lnTo>
                    <a:pt x="983" y="20"/>
                  </a:lnTo>
                  <a:lnTo>
                    <a:pt x="926" y="9"/>
                  </a:lnTo>
                  <a:lnTo>
                    <a:pt x="867" y="2"/>
                  </a:lnTo>
                  <a:lnTo>
                    <a:pt x="809" y="0"/>
                  </a:lnTo>
                  <a:lnTo>
                    <a:pt x="752" y="2"/>
                  </a:lnTo>
                  <a:lnTo>
                    <a:pt x="694" y="9"/>
                  </a:lnTo>
                  <a:lnTo>
                    <a:pt x="636" y="19"/>
                  </a:lnTo>
                  <a:lnTo>
                    <a:pt x="579" y="33"/>
                  </a:lnTo>
                  <a:lnTo>
                    <a:pt x="523" y="51"/>
                  </a:lnTo>
                  <a:lnTo>
                    <a:pt x="470" y="74"/>
                  </a:lnTo>
                  <a:lnTo>
                    <a:pt x="418" y="99"/>
                  </a:lnTo>
                  <a:lnTo>
                    <a:pt x="367" y="130"/>
                  </a:lnTo>
                  <a:lnTo>
                    <a:pt x="320" y="163"/>
                  </a:lnTo>
                  <a:lnTo>
                    <a:pt x="275" y="199"/>
                  </a:lnTo>
                  <a:lnTo>
                    <a:pt x="231" y="239"/>
                  </a:lnTo>
                  <a:lnTo>
                    <a:pt x="192" y="282"/>
                  </a:lnTo>
                  <a:lnTo>
                    <a:pt x="155" y="326"/>
                  </a:lnTo>
                  <a:lnTo>
                    <a:pt x="122" y="374"/>
                  </a:lnTo>
                  <a:lnTo>
                    <a:pt x="93" y="425"/>
                  </a:lnTo>
                  <a:lnTo>
                    <a:pt x="66" y="477"/>
                  </a:lnTo>
                  <a:lnTo>
                    <a:pt x="44" y="530"/>
                  </a:lnTo>
                  <a:lnTo>
                    <a:pt x="25" y="586"/>
                  </a:lnTo>
                  <a:lnTo>
                    <a:pt x="11" y="643"/>
                  </a:lnTo>
                  <a:lnTo>
                    <a:pt x="0" y="699"/>
                  </a:lnTo>
                  <a:lnTo>
                    <a:pt x="120" y="623"/>
                  </a:lnTo>
                  <a:lnTo>
                    <a:pt x="237" y="543"/>
                  </a:lnTo>
                  <a:lnTo>
                    <a:pt x="426" y="697"/>
                  </a:lnTo>
                  <a:lnTo>
                    <a:pt x="442" y="660"/>
                  </a:lnTo>
                  <a:lnTo>
                    <a:pt x="461" y="624"/>
                  </a:lnTo>
                  <a:lnTo>
                    <a:pt x="484" y="591"/>
                  </a:lnTo>
                  <a:lnTo>
                    <a:pt x="510" y="560"/>
                  </a:lnTo>
                  <a:lnTo>
                    <a:pt x="540" y="531"/>
                  </a:lnTo>
                  <a:lnTo>
                    <a:pt x="572" y="506"/>
                  </a:lnTo>
                  <a:lnTo>
                    <a:pt x="605" y="485"/>
                  </a:lnTo>
                  <a:lnTo>
                    <a:pt x="641" y="466"/>
                  </a:lnTo>
                  <a:lnTo>
                    <a:pt x="679" y="451"/>
                  </a:lnTo>
                  <a:lnTo>
                    <a:pt x="718" y="440"/>
                  </a:lnTo>
                  <a:lnTo>
                    <a:pt x="758" y="432"/>
                  </a:lnTo>
                  <a:lnTo>
                    <a:pt x="798" y="429"/>
                  </a:lnTo>
                  <a:lnTo>
                    <a:pt x="839" y="430"/>
                  </a:lnTo>
                  <a:lnTo>
                    <a:pt x="879" y="435"/>
                  </a:lnTo>
                  <a:lnTo>
                    <a:pt x="919" y="444"/>
                  </a:lnTo>
                  <a:lnTo>
                    <a:pt x="958" y="456"/>
                  </a:lnTo>
                  <a:lnTo>
                    <a:pt x="995" y="473"/>
                  </a:lnTo>
                  <a:lnTo>
                    <a:pt x="1030" y="493"/>
                  </a:lnTo>
                  <a:lnTo>
                    <a:pt x="1063" y="516"/>
                  </a:lnTo>
                  <a:lnTo>
                    <a:pt x="1094" y="543"/>
                  </a:lnTo>
                  <a:lnTo>
                    <a:pt x="1121" y="573"/>
                  </a:lnTo>
                  <a:lnTo>
                    <a:pt x="1146" y="605"/>
                  </a:lnTo>
                  <a:lnTo>
                    <a:pt x="1168" y="640"/>
                  </a:lnTo>
                  <a:lnTo>
                    <a:pt x="1171" y="646"/>
                  </a:lnTo>
                  <a:lnTo>
                    <a:pt x="1041" y="646"/>
                  </a:lnTo>
                  <a:lnTo>
                    <a:pt x="1382" y="886"/>
                  </a:lnTo>
                  <a:lnTo>
                    <a:pt x="1716" y="646"/>
                  </a:lnTo>
                  <a:lnTo>
                    <a:pt x="1606" y="646"/>
                  </a:lnTo>
                </a:path>
              </a:pathLst>
            </a:custGeom>
            <a:solidFill>
              <a:srgbClr val="FF3646"/>
            </a:solidFill>
            <a:ln w="12700" cap="flat" cmpd="sng">
              <a:solidFill>
                <a:schemeClr val="bg1"/>
              </a:solidFill>
              <a:prstDash val="solid"/>
              <a:miter/>
              <a:headEnd type="none" w="med" len="med"/>
              <a:tailEnd type="none" w="med" len="med"/>
            </a:ln>
          </p:spPr>
          <p:txBody>
            <a:bodyPr/>
            <a:p>
              <a:endParaRPr lang="zh-CN" altLang="en-US"/>
            </a:p>
          </p:txBody>
        </p:sp>
        <p:sp>
          <p:nvSpPr>
            <p:cNvPr id="14340" name="Freeform 5"/>
            <p:cNvSpPr/>
            <p:nvPr/>
          </p:nvSpPr>
          <p:spPr>
            <a:xfrm rot="-5400000">
              <a:off x="5602" y="7484"/>
              <a:ext cx="3230" cy="1938"/>
            </a:xfrm>
            <a:custGeom>
              <a:avLst/>
              <a:gdLst/>
              <a:ahLst/>
              <a:cxnLst>
                <a:cxn ang="0">
                  <a:pos x="163421" y="25514"/>
                </a:cxn>
                <a:cxn ang="0">
                  <a:pos x="162762" y="33617"/>
                </a:cxn>
                <a:cxn ang="0">
                  <a:pos x="160058" y="41279"/>
                </a:cxn>
                <a:cxn ang="0">
                  <a:pos x="155456" y="48544"/>
                </a:cxn>
                <a:cxn ang="0">
                  <a:pos x="149271" y="54767"/>
                </a:cxn>
                <a:cxn ang="0">
                  <a:pos x="141627" y="60051"/>
                </a:cxn>
                <a:cxn ang="0">
                  <a:pos x="132634" y="63802"/>
                </a:cxn>
                <a:cxn ang="0">
                  <a:pos x="123067" y="66044"/>
                </a:cxn>
                <a:cxn ang="0">
                  <a:pos x="113112" y="66634"/>
                </a:cxn>
                <a:cxn ang="0">
                  <a:pos x="103069" y="65639"/>
                </a:cxn>
                <a:cxn ang="0">
                  <a:pos x="93574" y="63039"/>
                </a:cxn>
                <a:cxn ang="0">
                  <a:pos x="84822" y="59009"/>
                </a:cxn>
                <a:cxn ang="0">
                  <a:pos x="77482" y="53533"/>
                </a:cxn>
                <a:cxn ang="0">
                  <a:pos x="71604" y="46990"/>
                </a:cxn>
                <a:cxn ang="0">
                  <a:pos x="67374" y="39650"/>
                </a:cxn>
                <a:cxn ang="0">
                  <a:pos x="65107" y="31785"/>
                </a:cxn>
                <a:cxn ang="0">
                  <a:pos x="65015" y="23668"/>
                </a:cxn>
                <a:cxn ang="0">
                  <a:pos x="45344" y="0"/>
                </a:cxn>
                <a:cxn ang="0">
                  <a:pos x="16079" y="22900"/>
                </a:cxn>
                <a:cxn ang="0">
                  <a:pos x="16501" y="34385"/>
                </a:cxn>
                <a:cxn ang="0">
                  <a:pos x="18883" y="45517"/>
                </a:cxn>
                <a:cxn ang="0">
                  <a:pos x="23381" y="56299"/>
                </a:cxn>
                <a:cxn ang="0">
                  <a:pos x="29670" y="66545"/>
                </a:cxn>
                <a:cxn ang="0">
                  <a:pos x="37700" y="75886"/>
                </a:cxn>
                <a:cxn ang="0">
                  <a:pos x="47372" y="84274"/>
                </a:cxn>
                <a:cxn ang="0">
                  <a:pos x="58518" y="91382"/>
                </a:cxn>
                <a:cxn ang="0">
                  <a:pos x="70598" y="97158"/>
                </a:cxn>
                <a:cxn ang="0">
                  <a:pos x="83671" y="101399"/>
                </a:cxn>
                <a:cxn ang="0">
                  <a:pos x="97513" y="104165"/>
                </a:cxn>
                <a:cxn ang="0">
                  <a:pos x="111560" y="105302"/>
                </a:cxn>
                <a:cxn ang="0">
                  <a:pos x="125794" y="104776"/>
                </a:cxn>
                <a:cxn ang="0">
                  <a:pos x="139579" y="102725"/>
                </a:cxn>
                <a:cxn ang="0">
                  <a:pos x="153069" y="98893"/>
                </a:cxn>
                <a:cxn ang="0">
                  <a:pos x="165532" y="93688"/>
                </a:cxn>
                <a:cxn ang="0">
                  <a:pos x="177028" y="87040"/>
                </a:cxn>
                <a:cxn ang="0">
                  <a:pos x="187156" y="79134"/>
                </a:cxn>
                <a:cxn ang="0">
                  <a:pos x="195813" y="70069"/>
                </a:cxn>
                <a:cxn ang="0">
                  <a:pos x="202893" y="60274"/>
                </a:cxn>
                <a:cxn ang="0">
                  <a:pos x="208044" y="49668"/>
                </a:cxn>
                <a:cxn ang="0">
                  <a:pos x="211272" y="38519"/>
                </a:cxn>
                <a:cxn ang="0">
                  <a:pos x="212463" y="27136"/>
                </a:cxn>
                <a:cxn ang="0">
                  <a:pos x="211514" y="15766"/>
                </a:cxn>
                <a:cxn ang="0">
                  <a:pos x="162886" y="21389"/>
                </a:cxn>
              </a:cxnLst>
              <a:pathLst>
                <a:path w="1776" h="1095">
                  <a:moveTo>
                    <a:pt x="1361" y="222"/>
                  </a:moveTo>
                  <a:lnTo>
                    <a:pt x="1365" y="265"/>
                  </a:lnTo>
                  <a:lnTo>
                    <a:pt x="1365" y="306"/>
                  </a:lnTo>
                  <a:lnTo>
                    <a:pt x="1360" y="349"/>
                  </a:lnTo>
                  <a:lnTo>
                    <a:pt x="1351" y="389"/>
                  </a:lnTo>
                  <a:lnTo>
                    <a:pt x="1337" y="429"/>
                  </a:lnTo>
                  <a:lnTo>
                    <a:pt x="1321" y="468"/>
                  </a:lnTo>
                  <a:lnTo>
                    <a:pt x="1299" y="504"/>
                  </a:lnTo>
                  <a:lnTo>
                    <a:pt x="1275" y="539"/>
                  </a:lnTo>
                  <a:lnTo>
                    <a:pt x="1247" y="569"/>
                  </a:lnTo>
                  <a:lnTo>
                    <a:pt x="1216" y="597"/>
                  </a:lnTo>
                  <a:lnTo>
                    <a:pt x="1183" y="624"/>
                  </a:lnTo>
                  <a:lnTo>
                    <a:pt x="1146" y="644"/>
                  </a:lnTo>
                  <a:lnTo>
                    <a:pt x="1108" y="663"/>
                  </a:lnTo>
                  <a:lnTo>
                    <a:pt x="1069" y="676"/>
                  </a:lnTo>
                  <a:lnTo>
                    <a:pt x="1028" y="686"/>
                  </a:lnTo>
                  <a:lnTo>
                    <a:pt x="986" y="691"/>
                  </a:lnTo>
                  <a:lnTo>
                    <a:pt x="945" y="692"/>
                  </a:lnTo>
                  <a:lnTo>
                    <a:pt x="902" y="689"/>
                  </a:lnTo>
                  <a:lnTo>
                    <a:pt x="861" y="682"/>
                  </a:lnTo>
                  <a:lnTo>
                    <a:pt x="820" y="670"/>
                  </a:lnTo>
                  <a:lnTo>
                    <a:pt x="782" y="655"/>
                  </a:lnTo>
                  <a:lnTo>
                    <a:pt x="744" y="636"/>
                  </a:lnTo>
                  <a:lnTo>
                    <a:pt x="709" y="613"/>
                  </a:lnTo>
                  <a:lnTo>
                    <a:pt x="676" y="585"/>
                  </a:lnTo>
                  <a:lnTo>
                    <a:pt x="647" y="556"/>
                  </a:lnTo>
                  <a:lnTo>
                    <a:pt x="621" y="523"/>
                  </a:lnTo>
                  <a:lnTo>
                    <a:pt x="598" y="488"/>
                  </a:lnTo>
                  <a:lnTo>
                    <a:pt x="578" y="451"/>
                  </a:lnTo>
                  <a:lnTo>
                    <a:pt x="563" y="412"/>
                  </a:lnTo>
                  <a:lnTo>
                    <a:pt x="552" y="372"/>
                  </a:lnTo>
                  <a:lnTo>
                    <a:pt x="544" y="330"/>
                  </a:lnTo>
                  <a:lnTo>
                    <a:pt x="542" y="288"/>
                  </a:lnTo>
                  <a:lnTo>
                    <a:pt x="543" y="246"/>
                  </a:lnTo>
                  <a:lnTo>
                    <a:pt x="680" y="246"/>
                  </a:lnTo>
                  <a:lnTo>
                    <a:pt x="379" y="0"/>
                  </a:lnTo>
                  <a:lnTo>
                    <a:pt x="0" y="237"/>
                  </a:lnTo>
                  <a:lnTo>
                    <a:pt x="134" y="238"/>
                  </a:lnTo>
                  <a:lnTo>
                    <a:pt x="134" y="297"/>
                  </a:lnTo>
                  <a:lnTo>
                    <a:pt x="138" y="357"/>
                  </a:lnTo>
                  <a:lnTo>
                    <a:pt x="146" y="415"/>
                  </a:lnTo>
                  <a:lnTo>
                    <a:pt x="158" y="473"/>
                  </a:lnTo>
                  <a:lnTo>
                    <a:pt x="175" y="530"/>
                  </a:lnTo>
                  <a:lnTo>
                    <a:pt x="195" y="585"/>
                  </a:lnTo>
                  <a:lnTo>
                    <a:pt x="219" y="640"/>
                  </a:lnTo>
                  <a:lnTo>
                    <a:pt x="248" y="691"/>
                  </a:lnTo>
                  <a:lnTo>
                    <a:pt x="280" y="741"/>
                  </a:lnTo>
                  <a:lnTo>
                    <a:pt x="315" y="788"/>
                  </a:lnTo>
                  <a:lnTo>
                    <a:pt x="355" y="833"/>
                  </a:lnTo>
                  <a:lnTo>
                    <a:pt x="396" y="875"/>
                  </a:lnTo>
                  <a:lnTo>
                    <a:pt x="441" y="914"/>
                  </a:lnTo>
                  <a:lnTo>
                    <a:pt x="489" y="949"/>
                  </a:lnTo>
                  <a:lnTo>
                    <a:pt x="538" y="980"/>
                  </a:lnTo>
                  <a:lnTo>
                    <a:pt x="590" y="1009"/>
                  </a:lnTo>
                  <a:lnTo>
                    <a:pt x="645" y="1033"/>
                  </a:lnTo>
                  <a:lnTo>
                    <a:pt x="699" y="1053"/>
                  </a:lnTo>
                  <a:lnTo>
                    <a:pt x="757" y="1070"/>
                  </a:lnTo>
                  <a:lnTo>
                    <a:pt x="815" y="1082"/>
                  </a:lnTo>
                  <a:lnTo>
                    <a:pt x="873" y="1089"/>
                  </a:lnTo>
                  <a:lnTo>
                    <a:pt x="932" y="1094"/>
                  </a:lnTo>
                  <a:lnTo>
                    <a:pt x="992" y="1093"/>
                  </a:lnTo>
                  <a:lnTo>
                    <a:pt x="1051" y="1088"/>
                  </a:lnTo>
                  <a:lnTo>
                    <a:pt x="1108" y="1080"/>
                  </a:lnTo>
                  <a:lnTo>
                    <a:pt x="1166" y="1067"/>
                  </a:lnTo>
                  <a:lnTo>
                    <a:pt x="1223" y="1049"/>
                  </a:lnTo>
                  <a:lnTo>
                    <a:pt x="1279" y="1027"/>
                  </a:lnTo>
                  <a:lnTo>
                    <a:pt x="1332" y="1002"/>
                  </a:lnTo>
                  <a:lnTo>
                    <a:pt x="1383" y="973"/>
                  </a:lnTo>
                  <a:lnTo>
                    <a:pt x="1432" y="940"/>
                  </a:lnTo>
                  <a:lnTo>
                    <a:pt x="1479" y="904"/>
                  </a:lnTo>
                  <a:lnTo>
                    <a:pt x="1523" y="865"/>
                  </a:lnTo>
                  <a:lnTo>
                    <a:pt x="1564" y="822"/>
                  </a:lnTo>
                  <a:lnTo>
                    <a:pt x="1602" y="776"/>
                  </a:lnTo>
                  <a:lnTo>
                    <a:pt x="1636" y="728"/>
                  </a:lnTo>
                  <a:lnTo>
                    <a:pt x="1668" y="678"/>
                  </a:lnTo>
                  <a:lnTo>
                    <a:pt x="1695" y="626"/>
                  </a:lnTo>
                  <a:lnTo>
                    <a:pt x="1719" y="571"/>
                  </a:lnTo>
                  <a:lnTo>
                    <a:pt x="1738" y="516"/>
                  </a:lnTo>
                  <a:lnTo>
                    <a:pt x="1754" y="459"/>
                  </a:lnTo>
                  <a:lnTo>
                    <a:pt x="1765" y="400"/>
                  </a:lnTo>
                  <a:lnTo>
                    <a:pt x="1772" y="342"/>
                  </a:lnTo>
                  <a:lnTo>
                    <a:pt x="1775" y="282"/>
                  </a:lnTo>
                  <a:lnTo>
                    <a:pt x="1774" y="223"/>
                  </a:lnTo>
                  <a:lnTo>
                    <a:pt x="1767" y="164"/>
                  </a:lnTo>
                  <a:lnTo>
                    <a:pt x="1529" y="342"/>
                  </a:lnTo>
                  <a:lnTo>
                    <a:pt x="1361" y="222"/>
                  </a:lnTo>
                </a:path>
              </a:pathLst>
            </a:custGeom>
            <a:solidFill>
              <a:srgbClr val="FCA808"/>
            </a:solidFill>
            <a:ln w="9525" cap="flat" cmpd="sng">
              <a:solidFill>
                <a:schemeClr val="bg1"/>
              </a:solidFill>
              <a:prstDash val="solid"/>
              <a:miter/>
              <a:headEnd type="none" w="med" len="med"/>
              <a:tailEnd type="none" w="med" len="med"/>
            </a:ln>
          </p:spPr>
          <p:txBody>
            <a:bodyPr/>
            <a:p>
              <a:endParaRPr lang="zh-CN" altLang="en-US"/>
            </a:p>
          </p:txBody>
        </p:sp>
        <p:sp>
          <p:nvSpPr>
            <p:cNvPr id="14341" name="文本框 6"/>
            <p:cNvSpPr txBox="1"/>
            <p:nvPr/>
          </p:nvSpPr>
          <p:spPr>
            <a:xfrm>
              <a:off x="5852" y="8080"/>
              <a:ext cx="1749" cy="580"/>
            </a:xfrm>
            <a:prstGeom prst="rect">
              <a:avLst/>
            </a:prstGeom>
            <a:noFill/>
            <a:ln w="9525">
              <a:noFill/>
            </a:ln>
          </p:spPr>
          <p:txBody>
            <a:bodyPr wrap="none" anchor="t">
              <a:spAutoFit/>
            </a:bodyPr>
            <a:p>
              <a:pPr>
                <a:buFont typeface="Arial" panose="020B0604020202020204" pitchFamily="34" charset="0"/>
              </a:pPr>
              <a:r>
                <a:rPr lang="zh-CN" altLang="en-US" b="1" dirty="0">
                  <a:latin typeface="微软雅黑" panose="020B0503020204020204" pitchFamily="34" charset="-122"/>
                  <a:ea typeface="微软雅黑" panose="020B0503020204020204" pitchFamily="34" charset="-122"/>
                  <a:sym typeface="宋体" panose="02010600030101010101" pitchFamily="2" charset="-122"/>
                </a:rPr>
                <a:t>核心价值</a:t>
              </a:r>
              <a:endParaRPr lang="zh-CN" altLang="en-US" b="1"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4342" name="文本框 8"/>
            <p:cNvSpPr txBox="1"/>
            <p:nvPr/>
          </p:nvSpPr>
          <p:spPr>
            <a:xfrm>
              <a:off x="2157" y="7474"/>
              <a:ext cx="2843" cy="580"/>
            </a:xfrm>
            <a:prstGeom prst="rect">
              <a:avLst/>
            </a:prstGeom>
            <a:noFill/>
            <a:ln w="9525">
              <a:noFill/>
            </a:ln>
          </p:spPr>
          <p:txBody>
            <a:bodyPr wrap="none" anchor="t">
              <a:spAutoFit/>
            </a:bodyPr>
            <a:p>
              <a:pPr>
                <a:buFont typeface="Arial" panose="020B0604020202020204" pitchFamily="34" charset="0"/>
              </a:pPr>
              <a:r>
                <a:rPr lang="zh-CN" altLang="en-US" dirty="0">
                  <a:solidFill>
                    <a:srgbClr val="C00000"/>
                  </a:solidFill>
                  <a:latin typeface="微软雅黑" panose="020B0503020204020204" pitchFamily="34" charset="-122"/>
                  <a:ea typeface="微软雅黑" panose="020B0503020204020204" pitchFamily="34" charset="-122"/>
                </a:rPr>
                <a:t>精准的知识服务</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14343" name="文本框 11"/>
            <p:cNvSpPr txBox="1"/>
            <p:nvPr/>
          </p:nvSpPr>
          <p:spPr>
            <a:xfrm>
              <a:off x="470" y="8119"/>
              <a:ext cx="4503" cy="531"/>
            </a:xfrm>
            <a:prstGeom prst="rect">
              <a:avLst/>
            </a:prstGeom>
            <a:noFill/>
            <a:ln w="9525">
              <a:noFill/>
            </a:ln>
          </p:spPr>
          <p:txBody>
            <a:bodyPr wrap="none" anchor="t">
              <a:spAutoFit/>
            </a:bodyPr>
            <a:p>
              <a:pPr>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rPr>
                <a:t>解决个人学习、工作中的问题</a:t>
              </a:r>
              <a:endParaRPr lang="zh-CN" altLang="en-US" sz="1600" dirty="0">
                <a:solidFill>
                  <a:srgbClr val="595959"/>
                </a:solidFill>
                <a:latin typeface="微软雅黑" panose="020B0503020204020204" pitchFamily="34" charset="-122"/>
                <a:ea typeface="微软雅黑" panose="020B0503020204020204" pitchFamily="34" charset="-122"/>
              </a:endParaRPr>
            </a:p>
          </p:txBody>
        </p:sp>
        <p:sp>
          <p:nvSpPr>
            <p:cNvPr id="14344" name="文本框 12"/>
            <p:cNvSpPr txBox="1"/>
            <p:nvPr/>
          </p:nvSpPr>
          <p:spPr>
            <a:xfrm>
              <a:off x="8209" y="7452"/>
              <a:ext cx="3789" cy="580"/>
            </a:xfrm>
            <a:prstGeom prst="rect">
              <a:avLst/>
            </a:prstGeom>
            <a:noFill/>
            <a:ln w="9525">
              <a:noFill/>
            </a:ln>
          </p:spPr>
          <p:txBody>
            <a:bodyPr wrap="none" anchor="t">
              <a:spAutoFit/>
            </a:bodyPr>
            <a:p>
              <a:pPr>
                <a:buFont typeface="Arial" panose="020B0604020202020204" pitchFamily="34" charset="0"/>
              </a:pPr>
              <a:r>
                <a:rPr lang="en-US" altLang="zh-CN" dirty="0">
                  <a:latin typeface="微软雅黑" panose="020B0503020204020204" pitchFamily="34" charset="-122"/>
                  <a:ea typeface="微软雅黑" panose="020B0503020204020204" pitchFamily="34" charset="-122"/>
                </a:rPr>
                <a:t>  </a:t>
              </a:r>
              <a:r>
                <a:rPr lang="zh-CN" altLang="en-US" dirty="0">
                  <a:solidFill>
                    <a:schemeClr val="accent2"/>
                  </a:solidFill>
                  <a:latin typeface="微软雅黑" panose="020B0503020204020204" pitchFamily="34" charset="-122"/>
                  <a:ea typeface="微软雅黑" panose="020B0503020204020204" pitchFamily="34" charset="-122"/>
                </a:rPr>
                <a:t>转移、并融合差异化</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4345" name="文本框 13"/>
            <p:cNvSpPr txBox="1"/>
            <p:nvPr/>
          </p:nvSpPr>
          <p:spPr>
            <a:xfrm>
              <a:off x="8419" y="8097"/>
              <a:ext cx="4179" cy="919"/>
            </a:xfrm>
            <a:prstGeom prst="rect">
              <a:avLst/>
            </a:prstGeom>
            <a:noFill/>
            <a:ln w="9525">
              <a:noFill/>
            </a:ln>
          </p:spPr>
          <p:txBody>
            <a:bodyPr wrap="none" anchor="t">
              <a:spAutoFit/>
            </a:bodyPr>
            <a:p>
              <a:pPr>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rPr>
                <a:t>多平台融合服务不间断跨终</a:t>
              </a:r>
              <a:endParaRPr lang="zh-CN" altLang="en-US" sz="1600" dirty="0">
                <a:solidFill>
                  <a:srgbClr val="595959"/>
                </a:solidFill>
                <a:latin typeface="微软雅黑" panose="020B0503020204020204" pitchFamily="34" charset="-122"/>
                <a:ea typeface="微软雅黑" panose="020B0503020204020204" pitchFamily="34" charset="-122"/>
              </a:endParaRPr>
            </a:p>
            <a:p>
              <a:pPr>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rPr>
                <a:t>端使用</a:t>
              </a:r>
              <a:endParaRPr lang="zh-CN" altLang="en-US" sz="1600" dirty="0">
                <a:solidFill>
                  <a:srgbClr val="595959"/>
                </a:solidFill>
                <a:latin typeface="微软雅黑" panose="020B0503020204020204" pitchFamily="34" charset="-122"/>
                <a:ea typeface="微软雅黑" panose="020B0503020204020204" pitchFamily="34" charset="-122"/>
              </a:endParaRPr>
            </a:p>
          </p:txBody>
        </p:sp>
      </p:grpSp>
      <p:sp>
        <p:nvSpPr>
          <p:cNvPr id="14346" name="矩形 2"/>
          <p:cNvSpPr/>
          <p:nvPr/>
        </p:nvSpPr>
        <p:spPr>
          <a:xfrm>
            <a:off x="2014538" y="3824288"/>
            <a:ext cx="8043862" cy="1986280"/>
          </a:xfrm>
          <a:prstGeom prst="rect">
            <a:avLst/>
          </a:prstGeom>
          <a:noFill/>
          <a:ln w="9525">
            <a:noFill/>
          </a:ln>
        </p:spPr>
        <p:txBody>
          <a:bodyPr anchor="t">
            <a:spAutoFit/>
          </a:bodyPr>
          <a:p>
            <a:pPr>
              <a:lnSpc>
                <a:spcPct val="150000"/>
              </a:lnSpc>
              <a:spcBef>
                <a:spcPct val="20000"/>
              </a:spcBef>
            </a:pPr>
            <a:r>
              <a:rPr lang="en-US" altLang="zh-CN"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       </a:t>
            </a: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面向</a:t>
            </a:r>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机构、学生、学者</a:t>
            </a: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，打造全球性的、综合性的，</a:t>
            </a:r>
            <a:r>
              <a:rPr lang="zh-CN" altLang="en-US" sz="1600" dirty="0">
                <a:solidFill>
                  <a:srgbClr val="404040"/>
                </a:solidFill>
                <a:latin typeface="微软雅黑" panose="020B0503020204020204" pitchFamily="34" charset="-122"/>
                <a:ea typeface="微软雅黑" panose="020B0503020204020204" pitchFamily="34" charset="-122"/>
              </a:rPr>
              <a:t>反映学术研究与产业应用前沿，支持</a:t>
            </a:r>
            <a:r>
              <a:rPr lang="zh-CN" altLang="en-US" sz="1600" dirty="0">
                <a:solidFill>
                  <a:srgbClr val="C00000"/>
                </a:solidFill>
                <a:latin typeface="微软雅黑" panose="020B0503020204020204" pitchFamily="34" charset="-122"/>
                <a:ea typeface="微软雅黑" panose="020B0503020204020204" pitchFamily="34" charset="-122"/>
              </a:rPr>
              <a:t>知识定制</a:t>
            </a:r>
            <a:r>
              <a:rPr lang="zh-CN" altLang="en-US" sz="1600" dirty="0">
                <a:solidFill>
                  <a:srgbClr val="404040"/>
                </a:solidFill>
                <a:latin typeface="微软雅黑" panose="020B0503020204020204" pitchFamily="34" charset="-122"/>
                <a:ea typeface="微软雅黑" panose="020B0503020204020204" pitchFamily="34" charset="-122"/>
              </a:rPr>
              <a:t>的，</a:t>
            </a: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为用户提供个性服务的</a:t>
            </a:r>
            <a:r>
              <a:rPr lang="zh-CN" altLang="en-US" sz="1600" dirty="0">
                <a:solidFill>
                  <a:srgbClr val="C00000"/>
                </a:solidFill>
                <a:latin typeface="微软雅黑" panose="020B0503020204020204" pitchFamily="34" charset="-122"/>
                <a:ea typeface="微软雅黑" panose="020B0503020204020204" pitchFamily="34" charset="-122"/>
              </a:rPr>
              <a:t>移动</a:t>
            </a:r>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知识</a:t>
            </a:r>
            <a:r>
              <a:rPr lang="zh-CN" altLang="en-US" sz="1600" dirty="0">
                <a:solidFill>
                  <a:srgbClr val="C00000"/>
                </a:solidFill>
                <a:latin typeface="微软雅黑" panose="020B0503020204020204" pitchFamily="34" charset="-122"/>
                <a:ea typeface="微软雅黑" panose="020B0503020204020204" pitchFamily="34" charset="-122"/>
              </a:rPr>
              <a:t>传播服务平台</a:t>
            </a:r>
            <a:r>
              <a:rPr lang="zh-CN" altLang="en-US" sz="1600" dirty="0">
                <a:solidFill>
                  <a:srgbClr val="404040"/>
                </a:solidFill>
                <a:latin typeface="微软雅黑" panose="020B0503020204020204" pitchFamily="34" charset="-122"/>
                <a:ea typeface="微软雅黑" panose="020B0503020204020204" pitchFamily="34" charset="-122"/>
              </a:rPr>
              <a:t>，实现任何时间、任何地点获取知识服务。</a:t>
            </a:r>
            <a:endPar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spcBef>
                <a:spcPct val="20000"/>
              </a:spcBef>
            </a:pP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       基于</a:t>
            </a:r>
            <a:r>
              <a:rPr lang="en-US" altLang="zh-CN"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CNKI</a:t>
            </a: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网站，为用户提供</a:t>
            </a:r>
            <a:r>
              <a:rPr lang="zh-CN" altLang="en-US" sz="1600"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定制服务，个性化推送</a:t>
            </a:r>
            <a:r>
              <a:rPr lang="zh-CN" altLang="en-US"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，简约搜索等实时掌握全球最新科技动态。</a:t>
            </a:r>
            <a:endParaRPr lang="en-US" altLang="zh-CN" sz="1600"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4821238" y="2600325"/>
            <a:ext cx="2241550" cy="2241550"/>
          </a:xfrm>
          <a:prstGeom prst="ellipse">
            <a:avLst/>
          </a:prstGeom>
          <a:solidFill>
            <a:srgbClr val="EDF5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1">
                <a:ln>
                  <a:noFill/>
                </a:ln>
                <a:solidFill>
                  <a:srgbClr val="869BB1"/>
                </a:solidFill>
                <a:effectLst/>
                <a:uLnTx/>
                <a:uFillTx/>
                <a:latin typeface="微软雅黑" panose="020B0503020204020204" pitchFamily="34" charset="-122"/>
                <a:ea typeface="微软雅黑" panose="020B0503020204020204" pitchFamily="34" charset="-122"/>
                <a:cs typeface="+mn-cs"/>
              </a:rPr>
              <a:t>产品特点</a:t>
            </a:r>
            <a:endParaRPr kumimoji="0" lang="zh-CN" altLang="en-US" sz="1800" b="0" i="0" u="none" strike="noStrike" kern="1200" cap="none" spc="0" normalizeH="0" baseline="0" noProof="1">
              <a:ln>
                <a:noFill/>
              </a:ln>
              <a:solidFill>
                <a:srgbClr val="869BB1"/>
              </a:solidFill>
              <a:effectLst/>
              <a:uLnTx/>
              <a:uFillTx/>
              <a:latin typeface="微软雅黑" panose="020B0503020204020204" pitchFamily="34" charset="-122"/>
              <a:ea typeface="微软雅黑" panose="020B0503020204020204" pitchFamily="34" charset="-122"/>
              <a:cs typeface="+mn-cs"/>
            </a:endParaRPr>
          </a:p>
        </p:txBody>
      </p:sp>
      <p:sp>
        <p:nvSpPr>
          <p:cNvPr id="2" name="椭圆 1"/>
          <p:cNvSpPr/>
          <p:nvPr/>
        </p:nvSpPr>
        <p:spPr>
          <a:xfrm>
            <a:off x="4695825" y="2235200"/>
            <a:ext cx="984250" cy="984250"/>
          </a:xfrm>
          <a:prstGeom prst="ellipse">
            <a:avLst/>
          </a:prstGeom>
          <a:solidFill>
            <a:srgbClr val="56B1EA"/>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检索</a:t>
            </a: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下载</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椭圆 15"/>
          <p:cNvSpPr/>
          <p:nvPr/>
        </p:nvSpPr>
        <p:spPr>
          <a:xfrm>
            <a:off x="4238625" y="3736975"/>
            <a:ext cx="984250" cy="984250"/>
          </a:xfrm>
          <a:prstGeom prst="ellipse">
            <a:avLst/>
          </a:prstGeom>
          <a:solidFill>
            <a:srgbClr val="FCA808"/>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统一集中管理</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椭圆 16"/>
          <p:cNvSpPr/>
          <p:nvPr/>
        </p:nvSpPr>
        <p:spPr>
          <a:xfrm>
            <a:off x="6273800" y="2185988"/>
            <a:ext cx="998538" cy="985838"/>
          </a:xfrm>
          <a:prstGeom prst="ellipse">
            <a:avLst/>
          </a:prstGeom>
          <a:solidFill>
            <a:srgbClr val="FF3646"/>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个性化定制</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椭圆 17"/>
          <p:cNvSpPr/>
          <p:nvPr/>
        </p:nvSpPr>
        <p:spPr>
          <a:xfrm>
            <a:off x="5502275" y="4365625"/>
            <a:ext cx="984250" cy="984250"/>
          </a:xfrm>
          <a:prstGeom prst="ellipse">
            <a:avLst/>
          </a:prstGeom>
          <a:solidFill>
            <a:srgbClr val="9891F6"/>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跨平台云同步</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486" name="文本框 10"/>
          <p:cNvSpPr txBox="1"/>
          <p:nvPr/>
        </p:nvSpPr>
        <p:spPr>
          <a:xfrm>
            <a:off x="2114550" y="1700213"/>
            <a:ext cx="2533650" cy="1370965"/>
          </a:xfrm>
          <a:prstGeom prst="rect">
            <a:avLst/>
          </a:prstGeom>
          <a:noFill/>
          <a:ln w="9525">
            <a:noFill/>
          </a:ln>
        </p:spPr>
        <p:txBody>
          <a:bodyPr anchor="t">
            <a:spAutoFit/>
          </a:bodyPr>
          <a:p>
            <a:pPr>
              <a:lnSpc>
                <a:spcPct val="130000"/>
              </a:lnSpc>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rPr>
              <a:t>知识资源丰富，检索并下载文献、出版物，提供多维度筛选分组和高级检索，快速定位查找内容</a:t>
            </a:r>
            <a:endPar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endParaRPr>
          </a:p>
        </p:txBody>
      </p:sp>
      <p:sp>
        <p:nvSpPr>
          <p:cNvPr id="20487" name="文本框 13"/>
          <p:cNvSpPr txBox="1"/>
          <p:nvPr/>
        </p:nvSpPr>
        <p:spPr>
          <a:xfrm>
            <a:off x="7445375" y="1500188"/>
            <a:ext cx="2601913" cy="1370965"/>
          </a:xfrm>
          <a:prstGeom prst="rect">
            <a:avLst/>
          </a:prstGeom>
          <a:noFill/>
          <a:ln w="9525">
            <a:noFill/>
          </a:ln>
        </p:spPr>
        <p:txBody>
          <a:bodyPr anchor="t">
            <a:spAutoFit/>
          </a:bodyPr>
          <a:p>
            <a:pPr>
              <a:lnSpc>
                <a:spcPct val="130000"/>
              </a:lnSpc>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rPr>
              <a:t>定制学科、会议、项目、期刊、学者、热点、主题等，即时便捷地获取最新动态</a:t>
            </a:r>
            <a:endParaRPr lang="zh-CN" altLang="en-US" sz="1600" dirty="0">
              <a:solidFill>
                <a:srgbClr val="59595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488" name="文本框 14"/>
          <p:cNvSpPr txBox="1"/>
          <p:nvPr/>
        </p:nvSpPr>
        <p:spPr>
          <a:xfrm>
            <a:off x="4675188" y="5321300"/>
            <a:ext cx="3162300" cy="1691005"/>
          </a:xfrm>
          <a:prstGeom prst="rect">
            <a:avLst/>
          </a:prstGeom>
          <a:noFill/>
          <a:ln w="9525">
            <a:noFill/>
          </a:ln>
        </p:spPr>
        <p:txBody>
          <a:bodyPr anchor="t">
            <a:spAutoFit/>
          </a:bodyPr>
          <a:p>
            <a:pPr>
              <a:lnSpc>
                <a:spcPct val="130000"/>
              </a:lnSpc>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rPr>
              <a:t>下载的文件跨平台同步，标注信息同步，个人信息跨平台同步；</a:t>
            </a:r>
            <a:endParaRPr lang="en-US" altLang="zh-CN"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endParaRPr>
          </a:p>
          <a:p>
            <a:pPr>
              <a:lnSpc>
                <a:spcPct val="130000"/>
              </a:lnSpc>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rPr>
              <a:t>实现多终端云同步，一处下载，多端使用</a:t>
            </a:r>
            <a:endParaRPr lang="en-US" altLang="zh-CN"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endParaRPr>
          </a:p>
          <a:p>
            <a:pPr>
              <a:lnSpc>
                <a:spcPct val="130000"/>
              </a:lnSpc>
              <a:buFont typeface="Arial" panose="020B0604020202020204" pitchFamily="34" charset="0"/>
            </a:pPr>
            <a:endPar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endParaRPr>
          </a:p>
        </p:txBody>
      </p:sp>
      <p:sp>
        <p:nvSpPr>
          <p:cNvPr id="19" name="椭圆 18"/>
          <p:cNvSpPr/>
          <p:nvPr/>
        </p:nvSpPr>
        <p:spPr>
          <a:xfrm>
            <a:off x="6716713" y="3582988"/>
            <a:ext cx="984250" cy="982663"/>
          </a:xfrm>
          <a:prstGeom prst="ellipse">
            <a:avLst/>
          </a:prstGeom>
          <a:solidFill>
            <a:srgbClr val="31BD7F"/>
          </a:solidFill>
          <a:ln w="349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mn-ea"/>
              </a:rPr>
              <a:t>智能推送</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490" name="文本框 19"/>
          <p:cNvSpPr txBox="1"/>
          <p:nvPr/>
        </p:nvSpPr>
        <p:spPr>
          <a:xfrm>
            <a:off x="7988300" y="3551238"/>
            <a:ext cx="2413000" cy="1691005"/>
          </a:xfrm>
          <a:prstGeom prst="rect">
            <a:avLst/>
          </a:prstGeom>
          <a:noFill/>
          <a:ln w="9525">
            <a:noFill/>
          </a:ln>
        </p:spPr>
        <p:txBody>
          <a:bodyPr anchor="t">
            <a:spAutoFit/>
          </a:bodyPr>
          <a:p>
            <a:pPr>
              <a:lnSpc>
                <a:spcPct val="130000"/>
              </a:lnSpc>
              <a:buFont typeface="Arial" panose="020B0604020202020204" pitchFamily="34" charset="0"/>
            </a:pPr>
            <a:r>
              <a:rPr lang="zh-CN" altLang="en-US" sz="16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根据用户行为特征，为用户主动做出个性化的推荐，减轻用户选择负担，提高知识服务的正对性</a:t>
            </a:r>
            <a:endParaRPr lang="zh-CN" altLang="en-US" sz="16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491" name="文本框 12"/>
          <p:cNvSpPr txBox="1"/>
          <p:nvPr/>
        </p:nvSpPr>
        <p:spPr>
          <a:xfrm>
            <a:off x="1825625" y="4043363"/>
            <a:ext cx="2533650" cy="1050925"/>
          </a:xfrm>
          <a:prstGeom prst="rect">
            <a:avLst/>
          </a:prstGeom>
          <a:noFill/>
          <a:ln w="9525">
            <a:noFill/>
          </a:ln>
        </p:spPr>
        <p:txBody>
          <a:bodyPr anchor="t">
            <a:spAutoFit/>
          </a:bodyPr>
          <a:p>
            <a:pPr>
              <a:lnSpc>
                <a:spcPct val="130000"/>
              </a:lnSpc>
              <a:buFont typeface="Arial" panose="020B0604020202020204" pitchFamily="34" charset="0"/>
            </a:pPr>
            <a:r>
              <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rPr>
              <a:t>机构账号绑定，漫游权限管理；已下载文献管理，个人信息管理；</a:t>
            </a:r>
            <a:endParaRPr lang="zh-CN" altLang="en-US" sz="1600" dirty="0">
              <a:solidFill>
                <a:srgbClr val="595959"/>
              </a:solidFill>
              <a:latin typeface="微软雅黑" panose="020B0503020204020204" pitchFamily="34" charset="-122"/>
              <a:ea typeface="微软雅黑" panose="020B0503020204020204" pitchFamily="34" charset="-122"/>
              <a:sym typeface="幼圆" panose="02010509060101010101" pitchFamily="1" charset="-122"/>
            </a:endParaRPr>
          </a:p>
        </p:txBody>
      </p:sp>
      <p:sp>
        <p:nvSpPr>
          <p:cNvPr id="20492" name="标题 5121"/>
          <p:cNvSpPr>
            <a:spLocks noGrp="1"/>
          </p:cNvSpPr>
          <p:nvPr>
            <p:ph type="title"/>
          </p:nvPr>
        </p:nvSpPr>
        <p:spPr>
          <a:xfrm>
            <a:off x="1574800" y="406400"/>
            <a:ext cx="3298825" cy="628650"/>
          </a:xfrm>
        </p:spPr>
        <p:txBody>
          <a:bodyPr wrap="square" lIns="91440" tIns="45720" rIns="91440" bIns="45720" anchor="ctr">
            <a:normAutofit fontScale="90000"/>
          </a:bodyPr>
          <a:p>
            <a:pPr eaLnBrk="1" hangingPunct="1">
              <a:lnSpc>
                <a:spcPct val="80000"/>
              </a:lnSpc>
            </a:pPr>
            <a:r>
              <a:rPr lang="zh-CN" altLang="en-US" sz="3600" i="1" dirty="0">
                <a:solidFill>
                  <a:srgbClr val="0B3966"/>
                </a:solidFill>
                <a:latin typeface="微软雅黑" panose="020B0503020204020204" pitchFamily="34" charset="-122"/>
                <a:ea typeface="微软雅黑" panose="020B0503020204020204" pitchFamily="34" charset="-122"/>
              </a:rPr>
              <a:t> </a:t>
            </a:r>
            <a:r>
              <a:rPr lang="zh-CN" altLang="en-US" sz="3600" dirty="0">
                <a:solidFill>
                  <a:srgbClr val="0B3966"/>
                </a:solidFill>
                <a:latin typeface="微软雅黑" panose="020B0503020204020204" pitchFamily="34" charset="-122"/>
                <a:ea typeface="微软雅黑" panose="020B0503020204020204" pitchFamily="34" charset="-122"/>
              </a:rPr>
              <a:t>产品概述</a:t>
            </a:r>
            <a:r>
              <a:rPr lang="en-US" altLang="zh-CN" sz="3600" dirty="0">
                <a:solidFill>
                  <a:srgbClr val="0B3966"/>
                </a:solidFill>
                <a:latin typeface="微软雅黑" panose="020B0503020204020204" pitchFamily="34" charset="-122"/>
                <a:ea typeface="微软雅黑" panose="020B0503020204020204" pitchFamily="34" charset="-122"/>
              </a:rPr>
              <a:t>-</a:t>
            </a:r>
            <a:r>
              <a:rPr lang="zh-CN" altLang="en-US" sz="3600" dirty="0">
                <a:solidFill>
                  <a:srgbClr val="0B3966"/>
                </a:solidFill>
                <a:latin typeface="微软雅黑" panose="020B0503020204020204" pitchFamily="34" charset="-122"/>
                <a:ea typeface="微软雅黑" panose="020B0503020204020204" pitchFamily="34" charset="-122"/>
              </a:rPr>
              <a:t>特点</a:t>
            </a:r>
            <a:r>
              <a:rPr lang="zh-CN" altLang="en-US" sz="3600" dirty="0">
                <a:solidFill>
                  <a:srgbClr val="2A83D3"/>
                </a:solidFill>
                <a:latin typeface="微软雅黑" panose="020B0503020204020204" pitchFamily="34" charset="-122"/>
                <a:ea typeface="微软雅黑" panose="020B0503020204020204" pitchFamily="34" charset="-122"/>
              </a:rPr>
              <a:t> </a:t>
            </a:r>
            <a:endParaRPr lang="zh-CN" altLang="en-US" sz="3600" dirty="0">
              <a:solidFill>
                <a:srgbClr val="2A83D3"/>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
                                        </p:tgtEl>
                                      </p:cBhvr>
                                      <p:by x="110000" y="11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1000" fill="hold"/>
                                        <p:tgtEl>
                                          <p:spTgt spid="17"/>
                                        </p:tgtEl>
                                      </p:cBhvr>
                                      <p:by x="110000" y="11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1000" fill="hold"/>
                                        <p:tgtEl>
                                          <p:spTgt spid="19"/>
                                        </p:tgtEl>
                                      </p:cBhvr>
                                      <p:by x="110000" y="11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1000" fill="hold"/>
                                        <p:tgtEl>
                                          <p:spTgt spid="18"/>
                                        </p:tgtEl>
                                      </p:cBhvr>
                                      <p:by x="110000" y="11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10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6" grpId="0" bldLvl="0" animBg="1"/>
      <p:bldP spid="17" grpId="0" bldLvl="0" animBg="1"/>
      <p:bldP spid="18" grpId="0" bldLvl="0" animBg="1"/>
      <p:bldP spid="19"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内容占位符 56"/>
          <p:cNvSpPr>
            <a:spLocks noGrp="1"/>
          </p:cNvSpPr>
          <p:nvPr>
            <p:ph idx="1"/>
          </p:nvPr>
        </p:nvSpPr>
        <p:spPr>
          <a:xfrm>
            <a:off x="1943100" y="1190625"/>
            <a:ext cx="8291513" cy="4919663"/>
          </a:xfrm>
          <a:ln>
            <a:miter/>
          </a:ln>
        </p:spPr>
        <p:txBody>
          <a:bodyPr vert="horz" wrap="square" lIns="91440" tIns="45720" rIns="91440" bIns="45720" numCol="1" anchor="t" anchorCtr="0" compatLnSpc="1"/>
          <a:lstStyle/>
          <a:p>
            <a:pPr marL="0" marR="0" lvl="0" indent="0" algn="just" defTabSz="914400" rtl="0" eaLnBrk="1" fontAlgn="auto" latinLnBrk="0" hangingPunct="1">
              <a:lnSpc>
                <a:spcPct val="110000"/>
              </a:lnSpc>
              <a:spcBef>
                <a:spcPts val="600"/>
              </a:spcBef>
              <a:spcAft>
                <a:spcPct val="0"/>
              </a:spcAft>
              <a:buClr>
                <a:schemeClr val="accent1"/>
              </a:buClr>
              <a:buSzPct val="70000"/>
              <a:buFont typeface="Wingdings" panose="05000000000000000000" pitchFamily="2" charset="2"/>
              <a:buNone/>
              <a:defRPr/>
            </a:pPr>
            <a:r>
              <a:rPr kumimoji="0" lang="en-US" altLang="zh-CN" sz="2400" b="0" i="0" u="none" strike="noStrike" kern="1200" cap="none" spc="0" normalizeH="0" baseline="0" noProof="1" smtClean="0">
                <a:ln>
                  <a:noFill/>
                </a:ln>
                <a:solidFill>
                  <a:schemeClr val="accent1"/>
                </a:solidFill>
                <a:effectLst/>
                <a:uLnTx/>
                <a:uFillTx/>
                <a:latin typeface="微软雅黑" panose="020B0503020204020204" pitchFamily="34" charset="-122"/>
                <a:ea typeface="微软雅黑" panose="020B0503020204020204" pitchFamily="34" charset="-122"/>
                <a:cs typeface="+mn-cs"/>
              </a:rPr>
              <a:t> </a:t>
            </a:r>
            <a:endParaRPr kumimoji="0" lang="zh-CN" altLang="en-US" sz="2400" b="0" i="0" u="none" strike="noStrike" kern="12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cs"/>
            </a:endParaRPr>
          </a:p>
          <a:p>
            <a:pPr marL="357505" marR="0" lvl="0" indent="-357505" algn="just" defTabSz="914400" rtl="0" eaLnBrk="1" fontAlgn="auto" latinLnBrk="0" hangingPunct="1">
              <a:lnSpc>
                <a:spcPct val="110000"/>
              </a:lnSpc>
              <a:spcBef>
                <a:spcPts val="600"/>
              </a:spcBef>
              <a:spcAft>
                <a:spcPct val="0"/>
              </a:spcAft>
              <a:buClr>
                <a:schemeClr val="accent1"/>
              </a:buClr>
              <a:buSzPct val="70000"/>
              <a:buFont typeface="Wingdings" panose="05000000000000000000" pitchFamily="2" charset="2"/>
              <a:buChar char="m"/>
              <a:defRPr/>
            </a:pPr>
            <a:endParaRPr kumimoji="0" lang="zh-CN" altLang="en-US" sz="2400" b="0" i="0" u="none" strike="noStrike" kern="1200" cap="none" spc="0" normalizeH="0" baseline="0" noProof="1">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22530" name="文本框 11271"/>
          <p:cNvSpPr txBox="1"/>
          <p:nvPr/>
        </p:nvSpPr>
        <p:spPr>
          <a:xfrm>
            <a:off x="2927350" y="2492375"/>
            <a:ext cx="3840163" cy="460375"/>
          </a:xfrm>
          <a:prstGeom prst="rect">
            <a:avLst/>
          </a:prstGeom>
          <a:noFill/>
          <a:ln w="9525">
            <a:noFill/>
          </a:ln>
        </p:spPr>
        <p:txBody>
          <a:bodyPr anchor="t">
            <a:spAutoFit/>
          </a:bodyPr>
          <a:p>
            <a:pPr>
              <a:buFont typeface="Arial" panose="020B0604020202020204" pitchFamily="34" charset="0"/>
            </a:pPr>
            <a:r>
              <a:rPr lang="zh-CN" altLang="en-US" sz="2400" dirty="0">
                <a:solidFill>
                  <a:srgbClr val="444444"/>
                </a:solidFill>
                <a:latin typeface="Arial" panose="020B0604020202020204" pitchFamily="34" charset="0"/>
                <a:ea typeface="黑体" panose="02010609060101010101" charset="-122"/>
                <a:sym typeface="Arial" panose="020B0604020202020204" pitchFamily="34" charset="0"/>
              </a:rPr>
              <a:t>手机触屏版（</a:t>
            </a:r>
            <a:r>
              <a:rPr lang="en-US" altLang="zh-CN" sz="2400" dirty="0">
                <a:solidFill>
                  <a:srgbClr val="444444"/>
                </a:solidFill>
                <a:latin typeface="Arial" panose="020B0604020202020204" pitchFamily="34" charset="0"/>
                <a:ea typeface="黑体" panose="02010609060101010101" charset="-122"/>
                <a:sym typeface="Arial" panose="020B0604020202020204" pitchFamily="34" charset="0"/>
              </a:rPr>
              <a:t>Web APP</a:t>
            </a:r>
            <a:r>
              <a:rPr lang="zh-CN" altLang="en-US" sz="2400" dirty="0">
                <a:solidFill>
                  <a:srgbClr val="444444"/>
                </a:solidFill>
                <a:latin typeface="Arial" panose="020B0604020202020204" pitchFamily="34" charset="0"/>
                <a:ea typeface="黑体" panose="02010609060101010101" charset="-122"/>
                <a:sym typeface="Arial" panose="020B0604020202020204" pitchFamily="34" charset="0"/>
              </a:rPr>
              <a:t>）</a:t>
            </a:r>
            <a:endParaRPr lang="zh-CN" altLang="en-US" sz="2400" dirty="0">
              <a:solidFill>
                <a:srgbClr val="444444"/>
              </a:solidFill>
              <a:latin typeface="Arial" panose="020B0604020202020204" pitchFamily="34" charset="0"/>
              <a:ea typeface="黑体" panose="02010609060101010101" charset="-122"/>
              <a:sym typeface="Arial" panose="020B0604020202020204" pitchFamily="34" charset="0"/>
            </a:endParaRPr>
          </a:p>
        </p:txBody>
      </p:sp>
      <p:sp>
        <p:nvSpPr>
          <p:cNvPr id="22531" name="矩形 11272"/>
          <p:cNvSpPr>
            <a:spLocks noGrp="1"/>
          </p:cNvSpPr>
          <p:nvPr/>
        </p:nvSpPr>
        <p:spPr>
          <a:xfrm>
            <a:off x="1966913" y="3305175"/>
            <a:ext cx="5241925" cy="1263650"/>
          </a:xfrm>
          <a:prstGeom prst="rect">
            <a:avLst/>
          </a:prstGeom>
          <a:noFill/>
          <a:ln w="9525">
            <a:noFill/>
          </a:ln>
        </p:spPr>
        <p:txBody>
          <a:bodyPr anchor="t"/>
          <a:p>
            <a:pPr marL="342900" indent="-342900">
              <a:lnSpc>
                <a:spcPct val="150000"/>
              </a:lnSpc>
              <a:spcBef>
                <a:spcPct val="20000"/>
              </a:spcBef>
              <a:buFont typeface="Arial" panose="020B0604020202020204" pitchFamily="34" charset="0"/>
            </a:pP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    采用</a:t>
            </a:r>
            <a:r>
              <a:rPr lang="en-US" altLang="zh-CN"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Html5</a:t>
            </a: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语言开发，直接由浏览器解析，无需下载安装。</a:t>
            </a:r>
            <a:endParaRPr lang="en-US" altLang="zh-CN" dirty="0">
              <a:solidFill>
                <a:srgbClr val="2A83D3"/>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2532" name="组合 11267"/>
          <p:cNvGrpSpPr/>
          <p:nvPr/>
        </p:nvGrpSpPr>
        <p:grpSpPr>
          <a:xfrm>
            <a:off x="2147888" y="2420938"/>
            <a:ext cx="725487" cy="604837"/>
            <a:chOff x="0" y="0"/>
            <a:chExt cx="1145" cy="954"/>
          </a:xfrm>
        </p:grpSpPr>
        <p:sp>
          <p:nvSpPr>
            <p:cNvPr id="22533" name="椭圆 11268"/>
            <p:cNvSpPr/>
            <p:nvPr/>
          </p:nvSpPr>
          <p:spPr>
            <a:xfrm>
              <a:off x="0" y="0"/>
              <a:ext cx="781" cy="781"/>
            </a:xfrm>
            <a:prstGeom prst="ellipse">
              <a:avLst/>
            </a:prstGeom>
            <a:noFill/>
            <a:ln w="9525">
              <a:noFill/>
            </a:ln>
          </p:spPr>
          <p:txBody>
            <a:bodyPr anchor="t"/>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2534" name="椭圆 11269"/>
            <p:cNvSpPr/>
            <p:nvPr/>
          </p:nvSpPr>
          <p:spPr>
            <a:xfrm>
              <a:off x="192" y="1"/>
              <a:ext cx="953" cy="953"/>
            </a:xfrm>
            <a:prstGeom prst="ellipse">
              <a:avLst/>
            </a:prstGeom>
            <a:solidFill>
              <a:srgbClr val="56B1EA"/>
            </a:solidFill>
            <a:ln w="3175" cap="flat" cmpd="sng">
              <a:solidFill>
                <a:srgbClr val="E6E6E6"/>
              </a:solidFill>
              <a:prstDash val="solid"/>
              <a:round/>
              <a:headEnd type="none" w="med" len="med"/>
              <a:tailEnd type="none" w="med" len="med"/>
            </a:ln>
          </p:spPr>
          <p:txBody>
            <a:bodyPr anchor="t"/>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grpSp>
      <p:pic>
        <p:nvPicPr>
          <p:cNvPr id="22535" name="图片 10" descr="1-4"/>
          <p:cNvPicPr>
            <a:picLocks noChangeAspect="1"/>
          </p:cNvPicPr>
          <p:nvPr/>
        </p:nvPicPr>
        <p:blipFill>
          <a:blip r:embed="rId1"/>
          <a:stretch>
            <a:fillRect/>
          </a:stretch>
        </p:blipFill>
        <p:spPr>
          <a:xfrm>
            <a:off x="2351088" y="2492375"/>
            <a:ext cx="461962" cy="460375"/>
          </a:xfrm>
          <a:prstGeom prst="rect">
            <a:avLst/>
          </a:prstGeom>
          <a:noFill/>
          <a:ln w="9525">
            <a:noFill/>
          </a:ln>
        </p:spPr>
      </p:pic>
      <p:sp>
        <p:nvSpPr>
          <p:cNvPr id="31" name="标题 5121"/>
          <p:cNvSpPr>
            <a:spLocks noGrp="1"/>
          </p:cNvSpPr>
          <p:nvPr/>
        </p:nvSpPr>
        <p:spPr>
          <a:xfrm>
            <a:off x="1574800" y="406400"/>
            <a:ext cx="3725863" cy="628650"/>
          </a:xfrm>
          <a:prstGeom prst="rect">
            <a:avLst/>
          </a:prstGeom>
          <a:ln w="9525">
            <a:noFill/>
            <a:miter/>
          </a:ln>
        </p:spPr>
        <p:txBody>
          <a:bodyPr anchor="ctr">
            <a:normAutofit fontScale="8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600" b="0" i="1"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r>
              <a:rPr kumimoji="0" lang="zh-CN" altLang="en-US" sz="3700" b="0" i="0"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产品概述</a:t>
            </a:r>
            <a:r>
              <a:rPr kumimoji="0" lang="en-US" altLang="zh-CN" sz="3700" b="0" i="1"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a:t>
            </a:r>
            <a:r>
              <a:rPr kumimoji="0" lang="zh-CN" altLang="en-US" sz="3700" b="0" i="0"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版本</a:t>
            </a:r>
            <a:endParaRPr kumimoji="0" lang="zh-CN" altLang="en-US" sz="3700" b="0" i="0" u="none" strike="noStrike" kern="1200" cap="none" spc="0" normalizeH="0" baseline="0" noProof="1">
              <a:ln>
                <a:noFill/>
              </a:ln>
              <a:solidFill>
                <a:srgbClr val="2A83D3"/>
              </a:solidFill>
              <a:effectLst/>
              <a:uLnTx/>
              <a:uFillTx/>
              <a:latin typeface="微软雅黑" panose="020B0503020204020204" pitchFamily="34" charset="-122"/>
              <a:ea typeface="微软雅黑" panose="020B0503020204020204" pitchFamily="34" charset="-122"/>
              <a:cs typeface="+mj-cs"/>
            </a:endParaRPr>
          </a:p>
        </p:txBody>
      </p:sp>
      <p:sp>
        <p:nvSpPr>
          <p:cNvPr id="22537" name="文本框 8"/>
          <p:cNvSpPr txBox="1"/>
          <p:nvPr/>
        </p:nvSpPr>
        <p:spPr>
          <a:xfrm>
            <a:off x="2270125" y="4514850"/>
            <a:ext cx="3989388" cy="491490"/>
          </a:xfrm>
          <a:prstGeom prst="rect">
            <a:avLst/>
          </a:prstGeom>
          <a:noFill/>
          <a:ln w="9525">
            <a:noFill/>
          </a:ln>
        </p:spPr>
        <p:txBody>
          <a:bodyPr anchor="t">
            <a:spAutoFit/>
          </a:bodyPr>
          <a:p>
            <a:pPr>
              <a:lnSpc>
                <a:spcPct val="130000"/>
              </a:lnSpc>
              <a:buFont typeface="Arial" panose="020B0604020202020204" pitchFamily="34" charset="0"/>
            </a:pPr>
            <a:r>
              <a:rPr lang="zh-CN" altLang="en-US" dirty="0">
                <a:latin typeface="Arial" panose="020B0604020202020204" pitchFamily="34" charset="0"/>
                <a:ea typeface="微软雅黑" panose="020B0503020204020204" pitchFamily="34" charset="-122"/>
              </a:rPr>
              <a:t>触屏版访问地址：</a:t>
            </a:r>
            <a:r>
              <a:rPr lang="zh-CN" altLang="en-US" sz="2000" dirty="0">
                <a:solidFill>
                  <a:srgbClr val="0070C0"/>
                </a:solidFill>
                <a:latin typeface="Arial" panose="020B0604020202020204" pitchFamily="34" charset="0"/>
                <a:ea typeface="微软雅黑" panose="020B0503020204020204" pitchFamily="34" charset="-122"/>
              </a:rPr>
              <a:t>http://m.cnki.net/</a:t>
            </a:r>
            <a:endParaRPr lang="zh-CN" altLang="en-US" sz="2000" dirty="0">
              <a:solidFill>
                <a:srgbClr val="0070C0"/>
              </a:solidFill>
              <a:latin typeface="Arial" panose="020B0604020202020204" pitchFamily="34" charset="0"/>
              <a:ea typeface="微软雅黑" panose="020B0503020204020204" pitchFamily="34" charset="-122"/>
            </a:endParaRPr>
          </a:p>
        </p:txBody>
      </p:sp>
      <p:pic>
        <p:nvPicPr>
          <p:cNvPr id="22538" name="图片 1"/>
          <p:cNvPicPr>
            <a:picLocks noChangeAspect="1"/>
          </p:cNvPicPr>
          <p:nvPr/>
        </p:nvPicPr>
        <p:blipFill>
          <a:blip r:embed="rId2"/>
          <a:stretch>
            <a:fillRect/>
          </a:stretch>
        </p:blipFill>
        <p:spPr>
          <a:xfrm>
            <a:off x="7737475" y="871538"/>
            <a:ext cx="2930525" cy="5843587"/>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椭圆 11269"/>
          <p:cNvSpPr/>
          <p:nvPr/>
        </p:nvSpPr>
        <p:spPr>
          <a:xfrm>
            <a:off x="5935663" y="2217738"/>
            <a:ext cx="604837" cy="604837"/>
          </a:xfrm>
          <a:prstGeom prst="ellipse">
            <a:avLst/>
          </a:prstGeom>
          <a:solidFill>
            <a:srgbClr val="31BD7F"/>
          </a:solidFill>
          <a:ln w="3175" cap="flat" cmpd="sng">
            <a:solidFill>
              <a:srgbClr val="E6E6E6"/>
            </a:solidFill>
            <a:prstDash val="solid"/>
            <a:round/>
            <a:headEnd type="none" w="med" len="med"/>
            <a:tailEnd type="none" w="med" len="med"/>
          </a:ln>
        </p:spPr>
        <p:txBody>
          <a:bodyPr anchor="t"/>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3554" name="文本框 11271"/>
          <p:cNvSpPr txBox="1"/>
          <p:nvPr/>
        </p:nvSpPr>
        <p:spPr>
          <a:xfrm>
            <a:off x="6711950" y="2289175"/>
            <a:ext cx="3192463" cy="460375"/>
          </a:xfrm>
          <a:prstGeom prst="rect">
            <a:avLst/>
          </a:prstGeom>
          <a:noFill/>
          <a:ln w="9525">
            <a:noFill/>
          </a:ln>
        </p:spPr>
        <p:txBody>
          <a:bodyPr anchor="t">
            <a:spAutoFit/>
          </a:bodyPr>
          <a:p>
            <a:pPr>
              <a:buFont typeface="Arial" panose="020B0604020202020204" pitchFamily="34" charset="0"/>
            </a:pPr>
            <a:r>
              <a:rPr lang="zh-CN" altLang="en-US" sz="2400" dirty="0">
                <a:solidFill>
                  <a:srgbClr val="444444"/>
                </a:solidFill>
                <a:latin typeface="Arial" panose="020B0604020202020204" pitchFamily="34" charset="0"/>
                <a:ea typeface="黑体" panose="02010609060101010101" charset="-122"/>
                <a:sym typeface="Arial" panose="020B0604020202020204" pitchFamily="34" charset="0"/>
              </a:rPr>
              <a:t>Android手机版</a:t>
            </a:r>
            <a:endParaRPr lang="zh-CN" altLang="en-US" sz="2400" dirty="0">
              <a:solidFill>
                <a:srgbClr val="444444"/>
              </a:solidFill>
              <a:latin typeface="Arial" panose="020B0604020202020204" pitchFamily="34" charset="0"/>
              <a:ea typeface="黑体" panose="02010609060101010101" charset="-122"/>
              <a:sym typeface="Arial" panose="020B0604020202020204" pitchFamily="34" charset="0"/>
            </a:endParaRPr>
          </a:p>
        </p:txBody>
      </p:sp>
      <p:sp>
        <p:nvSpPr>
          <p:cNvPr id="23555" name="矩形 11272"/>
          <p:cNvSpPr>
            <a:spLocks noGrp="1"/>
          </p:cNvSpPr>
          <p:nvPr/>
        </p:nvSpPr>
        <p:spPr>
          <a:xfrm>
            <a:off x="6251575" y="2795588"/>
            <a:ext cx="3867150" cy="1398587"/>
          </a:xfrm>
          <a:prstGeom prst="rect">
            <a:avLst/>
          </a:prstGeom>
          <a:noFill/>
          <a:ln w="9525">
            <a:noFill/>
          </a:ln>
        </p:spPr>
        <p:txBody>
          <a:bodyPr anchor="t"/>
          <a:p>
            <a:pPr marL="342900" indent="-342900">
              <a:lnSpc>
                <a:spcPct val="150000"/>
              </a:lnSpc>
              <a:spcBef>
                <a:spcPct val="20000"/>
              </a:spcBef>
              <a:buFont typeface="Arial" panose="020B0604020202020204" pitchFamily="34" charset="0"/>
            </a:pP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     支持</a:t>
            </a:r>
            <a:r>
              <a:rPr lang="en-US" altLang="zh-CN"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4.0</a:t>
            </a: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（含）版本以上的各种Android设备。</a:t>
            </a:r>
            <a:endPar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3556" name="图片 3" descr="13"/>
          <p:cNvPicPr>
            <a:picLocks noChangeAspect="1"/>
          </p:cNvPicPr>
          <p:nvPr/>
        </p:nvPicPr>
        <p:blipFill>
          <a:blip r:embed="rId1"/>
          <a:stretch>
            <a:fillRect/>
          </a:stretch>
        </p:blipFill>
        <p:spPr>
          <a:xfrm>
            <a:off x="6011863" y="2325688"/>
            <a:ext cx="423862" cy="422275"/>
          </a:xfrm>
          <a:prstGeom prst="rect">
            <a:avLst/>
          </a:prstGeom>
          <a:noFill/>
          <a:ln w="9525">
            <a:noFill/>
          </a:ln>
        </p:spPr>
      </p:pic>
      <p:sp>
        <p:nvSpPr>
          <p:cNvPr id="23557" name="椭圆 11269"/>
          <p:cNvSpPr/>
          <p:nvPr/>
        </p:nvSpPr>
        <p:spPr>
          <a:xfrm>
            <a:off x="5935663" y="3914775"/>
            <a:ext cx="604837" cy="604838"/>
          </a:xfrm>
          <a:prstGeom prst="ellipse">
            <a:avLst/>
          </a:prstGeom>
          <a:solidFill>
            <a:srgbClr val="F64C67"/>
          </a:solidFill>
          <a:ln w="3175" cap="flat" cmpd="sng">
            <a:solidFill>
              <a:srgbClr val="E6E6E6"/>
            </a:solidFill>
            <a:prstDash val="solid"/>
            <a:round/>
            <a:headEnd type="none" w="med" len="med"/>
            <a:tailEnd type="none" w="med" len="med"/>
          </a:ln>
        </p:spPr>
        <p:txBody>
          <a:bodyPr anchor="t"/>
          <a:p>
            <a:pPr>
              <a:buFont typeface="Arial" panose="020B0604020202020204" pitchFamily="34" charset="0"/>
            </a:pPr>
            <a:endParaRPr lang="zh-CN" altLang="en-US" dirty="0">
              <a:latin typeface="Arial" panose="020B0604020202020204" pitchFamily="34" charset="0"/>
              <a:ea typeface="宋体" panose="02010600030101010101" pitchFamily="2" charset="-122"/>
            </a:endParaRPr>
          </a:p>
        </p:txBody>
      </p:sp>
      <p:sp>
        <p:nvSpPr>
          <p:cNvPr id="23558" name="文本框 11271"/>
          <p:cNvSpPr txBox="1"/>
          <p:nvPr/>
        </p:nvSpPr>
        <p:spPr>
          <a:xfrm>
            <a:off x="6711950" y="3986213"/>
            <a:ext cx="2724150" cy="829945"/>
          </a:xfrm>
          <a:prstGeom prst="rect">
            <a:avLst/>
          </a:prstGeom>
          <a:noFill/>
          <a:ln w="9525">
            <a:noFill/>
          </a:ln>
        </p:spPr>
        <p:txBody>
          <a:bodyPr anchor="t">
            <a:spAutoFit/>
          </a:bodyPr>
          <a:p>
            <a:pPr>
              <a:buFont typeface="Arial" panose="020B0604020202020204" pitchFamily="34" charset="0"/>
            </a:pPr>
            <a:r>
              <a:rPr lang="zh-CN" altLang="en-US" sz="2400" dirty="0">
                <a:solidFill>
                  <a:srgbClr val="444444"/>
                </a:solidFill>
                <a:latin typeface="Arial" panose="020B0604020202020204" pitchFamily="34" charset="0"/>
                <a:ea typeface="黑体" panose="02010609060101010101" charset="-122"/>
                <a:sym typeface="Arial" panose="020B0604020202020204" pitchFamily="34" charset="0"/>
              </a:rPr>
              <a:t>iOS手机版</a:t>
            </a:r>
            <a:endParaRPr lang="zh-CN" altLang="en-US" sz="2400" dirty="0">
              <a:solidFill>
                <a:srgbClr val="444444"/>
              </a:solidFill>
              <a:latin typeface="Arial" panose="020B0604020202020204" pitchFamily="34" charset="0"/>
              <a:ea typeface="黑体" panose="02010609060101010101" charset="-122"/>
              <a:sym typeface="Arial" panose="020B0604020202020204" pitchFamily="34" charset="0"/>
            </a:endParaRPr>
          </a:p>
          <a:p>
            <a:pPr>
              <a:buFont typeface="Arial" panose="020B0604020202020204" pitchFamily="34" charset="0"/>
            </a:pPr>
            <a:endParaRPr lang="zh-CN" altLang="en-US" sz="2400" dirty="0">
              <a:solidFill>
                <a:srgbClr val="444444"/>
              </a:solidFill>
              <a:latin typeface="Arial" panose="020B0604020202020204" pitchFamily="34" charset="0"/>
              <a:ea typeface="黑体" panose="02010609060101010101" charset="-122"/>
              <a:sym typeface="Arial" panose="020B0604020202020204" pitchFamily="34" charset="0"/>
            </a:endParaRPr>
          </a:p>
        </p:txBody>
      </p:sp>
      <p:sp>
        <p:nvSpPr>
          <p:cNvPr id="23559" name="矩形 11272"/>
          <p:cNvSpPr>
            <a:spLocks noGrp="1"/>
          </p:cNvSpPr>
          <p:nvPr/>
        </p:nvSpPr>
        <p:spPr>
          <a:xfrm>
            <a:off x="6261100" y="4516438"/>
            <a:ext cx="3867150" cy="1398587"/>
          </a:xfrm>
          <a:prstGeom prst="rect">
            <a:avLst/>
          </a:prstGeom>
          <a:noFill/>
          <a:ln w="9525">
            <a:noFill/>
          </a:ln>
        </p:spPr>
        <p:txBody>
          <a:bodyPr anchor="t"/>
          <a:p>
            <a:pPr marL="342900" indent="-342900">
              <a:lnSpc>
                <a:spcPct val="150000"/>
              </a:lnSpc>
              <a:spcBef>
                <a:spcPct val="20000"/>
              </a:spcBef>
              <a:buFont typeface="Arial" panose="020B0604020202020204" pitchFamily="34" charset="0"/>
            </a:pP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     支持iOS </a:t>
            </a:r>
            <a:r>
              <a:rPr lang="en-US" altLang="zh-CN"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8</a:t>
            </a: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.0（含）版本以上的</a:t>
            </a:r>
            <a:r>
              <a:rPr lang="en-US" altLang="zh-CN"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iOS</a:t>
            </a:r>
            <a:r>
              <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rPr>
              <a:t>设备。</a:t>
            </a:r>
            <a:endParaRPr lang="zh-CN" altLang="en-US" sz="2000" dirty="0">
              <a:solidFill>
                <a:srgbClr val="666666"/>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23560" name="图片 13319" descr="14"/>
          <p:cNvPicPr>
            <a:picLocks noChangeAspect="1"/>
          </p:cNvPicPr>
          <p:nvPr/>
        </p:nvPicPr>
        <p:blipFill>
          <a:blip r:embed="rId2"/>
          <a:stretch>
            <a:fillRect/>
          </a:stretch>
        </p:blipFill>
        <p:spPr>
          <a:xfrm>
            <a:off x="6011863" y="3971925"/>
            <a:ext cx="463550" cy="463550"/>
          </a:xfrm>
          <a:prstGeom prst="rect">
            <a:avLst/>
          </a:prstGeom>
          <a:noFill/>
          <a:ln w="9525">
            <a:noFill/>
          </a:ln>
        </p:spPr>
      </p:pic>
      <p:sp>
        <p:nvSpPr>
          <p:cNvPr id="23561" name="标题 5121"/>
          <p:cNvSpPr>
            <a:spLocks noGrp="1"/>
          </p:cNvSpPr>
          <p:nvPr>
            <p:ph type="title"/>
          </p:nvPr>
        </p:nvSpPr>
        <p:spPr>
          <a:xfrm>
            <a:off x="4360863" y="419100"/>
            <a:ext cx="3302000" cy="628650"/>
          </a:xfrm>
        </p:spPr>
        <p:txBody>
          <a:bodyPr wrap="square" lIns="91440" tIns="45720" rIns="91440" bIns="45720" anchor="ctr">
            <a:normAutofit fontScale="90000"/>
          </a:bodyPr>
          <a:p>
            <a:pPr eaLnBrk="1" hangingPunct="1">
              <a:lnSpc>
                <a:spcPct val="80000"/>
              </a:lnSpc>
            </a:pPr>
            <a:r>
              <a:rPr lang="zh-CN" altLang="en-US" sz="3600" dirty="0">
                <a:solidFill>
                  <a:srgbClr val="2A83D3"/>
                </a:solidFill>
                <a:latin typeface="微软雅黑" panose="020B0503020204020204" pitchFamily="34" charset="-122"/>
                <a:ea typeface="微软雅黑" panose="020B0503020204020204" pitchFamily="34" charset="-122"/>
              </a:rPr>
              <a:t> </a:t>
            </a:r>
            <a:endParaRPr lang="zh-CN" altLang="en-US" sz="3600" dirty="0">
              <a:solidFill>
                <a:srgbClr val="2A83D3"/>
              </a:solidFill>
              <a:latin typeface="微软雅黑" panose="020B0503020204020204" pitchFamily="34" charset="-122"/>
              <a:ea typeface="微软雅黑" panose="020B0503020204020204" pitchFamily="34" charset="-122"/>
            </a:endParaRPr>
          </a:p>
        </p:txBody>
      </p:sp>
      <p:sp>
        <p:nvSpPr>
          <p:cNvPr id="31" name="标题 5121"/>
          <p:cNvSpPr>
            <a:spLocks noGrp="1"/>
          </p:cNvSpPr>
          <p:nvPr/>
        </p:nvSpPr>
        <p:spPr>
          <a:xfrm>
            <a:off x="1574800" y="406400"/>
            <a:ext cx="3298825" cy="628650"/>
          </a:xfrm>
          <a:prstGeom prst="rect">
            <a:avLst/>
          </a:prstGeom>
          <a:ln w="9525">
            <a:noFill/>
            <a:miter/>
          </a:ln>
        </p:spPr>
        <p:txBody>
          <a:bodyPr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ct val="0"/>
              </a:spcAft>
              <a:buClrTx/>
              <a:buSzTx/>
              <a:buFontTx/>
              <a:buNone/>
              <a:defRPr/>
            </a:pPr>
            <a:r>
              <a:rPr kumimoji="0" lang="zh-CN" altLang="en-US" sz="3600" b="0" i="1"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r>
              <a:rPr kumimoji="0" lang="zh-CN" altLang="en-US" sz="4000" b="0" i="0" u="none" strike="noStrike" kern="1200" cap="none" spc="0" normalizeH="0" baseline="0" noProof="0" dirty="0" smtClean="0">
                <a:ln>
                  <a:noFill/>
                </a:ln>
                <a:solidFill>
                  <a:srgbClr val="0B3966"/>
                </a:solidFill>
                <a:effectLst/>
                <a:uLnTx/>
                <a:uFillTx/>
                <a:latin typeface="微软雅黑" panose="020B0503020204020204" pitchFamily="34" charset="-122"/>
                <a:ea typeface="微软雅黑" panose="020B0503020204020204" pitchFamily="34" charset="-122"/>
                <a:cs typeface="+mj-cs"/>
              </a:rPr>
              <a:t>产品</a:t>
            </a:r>
            <a:r>
              <a:rPr kumimoji="0" lang="zh-CN" altLang="en-US" sz="4000" b="0" i="0" u="none" strike="noStrike" kern="1200" cap="none" spc="0" normalizeH="0" baseline="0" noProof="0" dirty="0">
                <a:ln>
                  <a:noFill/>
                </a:ln>
                <a:solidFill>
                  <a:srgbClr val="0B3966"/>
                </a:solidFill>
                <a:effectLst/>
                <a:uLnTx/>
                <a:uFillTx/>
                <a:latin typeface="微软雅黑" panose="020B0503020204020204" pitchFamily="34" charset="-122"/>
                <a:ea typeface="微软雅黑" panose="020B0503020204020204" pitchFamily="34" charset="-122"/>
                <a:cs typeface="+mj-cs"/>
              </a:rPr>
              <a:t>概述</a:t>
            </a:r>
            <a:r>
              <a:rPr kumimoji="0" lang="en-US" altLang="zh-CN" sz="4000" b="0" i="1" u="none" strike="noStrike" kern="1200" cap="none" spc="0" normalizeH="0" baseline="0" noProof="0" dirty="0" smtClean="0">
                <a:ln>
                  <a:noFill/>
                </a:ln>
                <a:solidFill>
                  <a:srgbClr val="0B3966"/>
                </a:solidFill>
                <a:effectLst/>
                <a:uLnTx/>
                <a:uFillTx/>
                <a:latin typeface="微软雅黑" panose="020B0503020204020204" pitchFamily="34" charset="-122"/>
                <a:ea typeface="微软雅黑" panose="020B0503020204020204" pitchFamily="34" charset="-122"/>
                <a:cs typeface="+mj-cs"/>
              </a:rPr>
              <a:t>-</a:t>
            </a:r>
            <a:r>
              <a:rPr kumimoji="0" lang="zh-CN" altLang="en-US" sz="4000" b="0" i="0" u="none" strike="noStrike" kern="1200" cap="none" spc="0" normalizeH="0" baseline="0" noProof="0" dirty="0" smtClean="0">
                <a:ln>
                  <a:noFill/>
                </a:ln>
                <a:solidFill>
                  <a:srgbClr val="0B3966"/>
                </a:solidFill>
                <a:effectLst/>
                <a:uLnTx/>
                <a:uFillTx/>
                <a:latin typeface="微软雅黑" panose="020B0503020204020204" pitchFamily="34" charset="-122"/>
                <a:ea typeface="微软雅黑" panose="020B0503020204020204" pitchFamily="34" charset="-122"/>
                <a:cs typeface="+mj-cs"/>
              </a:rPr>
              <a:t>版本</a:t>
            </a:r>
            <a:r>
              <a:rPr kumimoji="0" lang="zh-CN" altLang="en-US" sz="3700" b="0" i="0" u="none" strike="noStrike" kern="1200" cap="none" spc="0" normalizeH="0" baseline="0" noProof="1" smtClean="0">
                <a:ln>
                  <a:noFill/>
                </a:ln>
                <a:solidFill>
                  <a:srgbClr val="2A83D3"/>
                </a:solidFill>
                <a:effectLst/>
                <a:uLnTx/>
                <a:uFillTx/>
                <a:latin typeface="微软雅黑" panose="020B0503020204020204" pitchFamily="34" charset="-122"/>
                <a:ea typeface="微软雅黑" panose="020B0503020204020204" pitchFamily="34" charset="-122"/>
                <a:cs typeface="+mj-cs"/>
              </a:rPr>
              <a:t> </a:t>
            </a:r>
            <a:endParaRPr kumimoji="0" lang="zh-CN" altLang="en-US" sz="3700" b="0" i="0" u="none" strike="noStrike" kern="1200" cap="none" spc="0" normalizeH="0" baseline="0" noProof="1">
              <a:ln>
                <a:noFill/>
              </a:ln>
              <a:solidFill>
                <a:srgbClr val="2A83D3"/>
              </a:solidFill>
              <a:effectLst/>
              <a:uLnTx/>
              <a:uFillTx/>
              <a:latin typeface="微软雅黑" panose="020B0503020204020204" pitchFamily="34" charset="-122"/>
              <a:ea typeface="微软雅黑" panose="020B0503020204020204" pitchFamily="34" charset="-122"/>
              <a:cs typeface="+mj-cs"/>
            </a:endParaRPr>
          </a:p>
        </p:txBody>
      </p:sp>
      <p:pic>
        <p:nvPicPr>
          <p:cNvPr id="23563" name="图片 1"/>
          <p:cNvPicPr>
            <a:picLocks noChangeAspect="1"/>
          </p:cNvPicPr>
          <p:nvPr/>
        </p:nvPicPr>
        <p:blipFill>
          <a:blip r:embed="rId3"/>
          <a:stretch>
            <a:fillRect/>
          </a:stretch>
        </p:blipFill>
        <p:spPr>
          <a:xfrm>
            <a:off x="1824355" y="1047750"/>
            <a:ext cx="2901950" cy="5788025"/>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
          <p:cNvSpPr txBox="1"/>
          <p:nvPr/>
        </p:nvSpPr>
        <p:spPr>
          <a:xfrm>
            <a:off x="1874838" y="1377950"/>
            <a:ext cx="8053387" cy="460375"/>
          </a:xfrm>
          <a:prstGeom prst="rect">
            <a:avLst/>
          </a:prstGeom>
          <a:noFill/>
          <a:ln w="9525">
            <a:noFill/>
          </a:ln>
        </p:spPr>
        <p:txBody>
          <a:bodyPr anchor="t">
            <a:spAutoFit/>
          </a:bodyPr>
          <a:p>
            <a:pPr>
              <a:buFont typeface="Arial" panose="020B0604020202020204" pitchFamily="34" charset="0"/>
            </a:pPr>
            <a:r>
              <a:rPr lang="zh-CN" altLang="en-US" sz="2400" dirty="0">
                <a:solidFill>
                  <a:srgbClr val="262626"/>
                </a:solidFill>
                <a:latin typeface="微软雅黑" panose="020B0503020204020204" pitchFamily="34" charset="-122"/>
                <a:ea typeface="微软雅黑" panose="020B0503020204020204" pitchFamily="34" charset="-122"/>
              </a:rPr>
              <a:t>用户</a:t>
            </a:r>
            <a:r>
              <a:rPr lang="zh-CN" altLang="en-US" sz="2400" dirty="0">
                <a:solidFill>
                  <a:srgbClr val="C00000"/>
                </a:solidFill>
                <a:latin typeface="微软雅黑" panose="020B0503020204020204" pitchFamily="34" charset="-122"/>
                <a:ea typeface="微软雅黑" panose="020B0503020204020204" pitchFamily="34" charset="-122"/>
              </a:rPr>
              <a:t>关联机构</a:t>
            </a:r>
            <a:r>
              <a:rPr lang="zh-CN" altLang="en-US" sz="2400" dirty="0">
                <a:solidFill>
                  <a:srgbClr val="262626"/>
                </a:solidFill>
                <a:latin typeface="微软雅黑" panose="020B0503020204020204" pitchFamily="34" charset="-122"/>
                <a:ea typeface="微软雅黑" panose="020B0503020204020204" pitchFamily="34" charset="-122"/>
              </a:rPr>
              <a:t>后，</a:t>
            </a:r>
            <a:r>
              <a:rPr lang="zh-CN" altLang="en-US" sz="2400" dirty="0">
                <a:latin typeface="微软雅黑" panose="020B0503020204020204" pitchFamily="34" charset="-122"/>
                <a:ea typeface="微软雅黑" panose="020B0503020204020204" pitchFamily="34" charset="-122"/>
              </a:rPr>
              <a:t>可以</a:t>
            </a:r>
            <a:r>
              <a:rPr lang="zh-CN" altLang="en-US" sz="2400" dirty="0">
                <a:solidFill>
                  <a:srgbClr val="C00000"/>
                </a:solidFill>
                <a:latin typeface="微软雅黑" panose="020B0503020204020204" pitchFamily="34" charset="-122"/>
                <a:ea typeface="微软雅黑" panose="020B0503020204020204" pitchFamily="34" charset="-122"/>
              </a:rPr>
              <a:t>通过机构账号的权限</a:t>
            </a:r>
            <a:r>
              <a:rPr lang="zh-CN" altLang="en-US" sz="2400" dirty="0">
                <a:latin typeface="微软雅黑" panose="020B0503020204020204" pitchFamily="34" charset="-122"/>
                <a:ea typeface="微软雅黑" panose="020B0503020204020204" pitchFamily="34" charset="-122"/>
              </a:rPr>
              <a:t>下载文献</a:t>
            </a:r>
            <a:r>
              <a:rPr lang="zh-CN" altLang="en-US" sz="2400" dirty="0">
                <a:solidFill>
                  <a:srgbClr val="262626"/>
                </a:solidFill>
                <a:latin typeface="微软雅黑" panose="020B0503020204020204" pitchFamily="34" charset="-122"/>
                <a:ea typeface="微软雅黑" panose="020B0503020204020204" pitchFamily="34" charset="-122"/>
              </a:rPr>
              <a:t>。</a:t>
            </a:r>
            <a:endParaRPr lang="zh-CN" altLang="en-US" sz="2400" dirty="0">
              <a:solidFill>
                <a:srgbClr val="262626"/>
              </a:solidFill>
              <a:latin typeface="微软雅黑" panose="020B0503020204020204" pitchFamily="34" charset="-122"/>
              <a:ea typeface="微软雅黑" panose="020B0503020204020204" pitchFamily="34" charset="-122"/>
            </a:endParaRPr>
          </a:p>
        </p:txBody>
      </p:sp>
      <p:sp>
        <p:nvSpPr>
          <p:cNvPr id="27" name="标题 5121"/>
          <p:cNvSpPr>
            <a:spLocks noGrp="1"/>
          </p:cNvSpPr>
          <p:nvPr/>
        </p:nvSpPr>
        <p:spPr>
          <a:xfrm>
            <a:off x="1574800" y="406400"/>
            <a:ext cx="4711700" cy="628650"/>
          </a:xfrm>
          <a:prstGeom prst="rect">
            <a:avLst/>
          </a:prstGeom>
          <a:ln w="9525">
            <a:noFill/>
            <a:miter/>
          </a:ln>
        </p:spPr>
        <p:txBody>
          <a:bodyPr anchor="ctr">
            <a:normAutofit fontScale="9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600" b="0" i="1"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r>
              <a:rPr kumimoji="0" lang="zh-CN" altLang="en-US" sz="3600" b="0" i="0"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功能介绍</a:t>
            </a:r>
            <a:r>
              <a:rPr kumimoji="0" lang="en-US" altLang="zh-CN" sz="3600" b="0" i="0"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a:t>
            </a:r>
            <a:r>
              <a:rPr kumimoji="0" lang="zh-CN" altLang="en-US" sz="3600" b="0" i="0" u="none" strike="noStrike" kern="1200" cap="none" spc="0" normalizeH="0" baseline="0" noProof="1" smtClean="0">
                <a:ln>
                  <a:noFill/>
                </a:ln>
                <a:solidFill>
                  <a:srgbClr val="0B3966"/>
                </a:solidFill>
                <a:effectLst/>
                <a:uLnTx/>
                <a:uFillTx/>
                <a:latin typeface="微软雅黑" panose="020B0503020204020204" pitchFamily="34" charset="-122"/>
                <a:ea typeface="微软雅黑" panose="020B0503020204020204" pitchFamily="34" charset="-122"/>
                <a:cs typeface="+mj-cs"/>
              </a:rPr>
              <a:t>关联机构</a:t>
            </a:r>
            <a:endPar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endParaRPr>
          </a:p>
        </p:txBody>
      </p:sp>
      <p:pic>
        <p:nvPicPr>
          <p:cNvPr id="41987" name="图片 1"/>
          <p:cNvPicPr>
            <a:picLocks noChangeAspect="1"/>
          </p:cNvPicPr>
          <p:nvPr/>
        </p:nvPicPr>
        <p:blipFill>
          <a:blip r:embed="rId1"/>
          <a:stretch>
            <a:fillRect/>
          </a:stretch>
        </p:blipFill>
        <p:spPr>
          <a:xfrm>
            <a:off x="2862263" y="3017838"/>
            <a:ext cx="3117850" cy="1381125"/>
          </a:xfrm>
          <a:prstGeom prst="rect">
            <a:avLst/>
          </a:prstGeom>
          <a:noFill/>
          <a:ln w="9525">
            <a:noFill/>
          </a:ln>
        </p:spPr>
      </p:pic>
      <p:pic>
        <p:nvPicPr>
          <p:cNvPr id="41988" name="图片 5" descr="hand"/>
          <p:cNvPicPr>
            <a:picLocks noChangeAspect="1"/>
          </p:cNvPicPr>
          <p:nvPr/>
        </p:nvPicPr>
        <p:blipFill>
          <a:blip r:embed="rId2"/>
          <a:stretch>
            <a:fillRect/>
          </a:stretch>
        </p:blipFill>
        <p:spPr>
          <a:xfrm>
            <a:off x="5445125" y="3825875"/>
            <a:ext cx="303213" cy="411163"/>
          </a:xfrm>
          <a:prstGeom prst="rect">
            <a:avLst/>
          </a:prstGeom>
          <a:noFill/>
          <a:ln w="9525">
            <a:noFill/>
          </a:ln>
        </p:spPr>
      </p:pic>
      <p:cxnSp>
        <p:nvCxnSpPr>
          <p:cNvPr id="12" name="直接箭头连接符 11"/>
          <p:cNvCxnSpPr/>
          <p:nvPr/>
        </p:nvCxnSpPr>
        <p:spPr>
          <a:xfrm>
            <a:off x="5980113" y="4148138"/>
            <a:ext cx="815975" cy="6350"/>
          </a:xfrm>
          <a:prstGeom prst="straightConnector1">
            <a:avLst/>
          </a:prstGeom>
          <a:ln w="158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6142038" y="3708400"/>
            <a:ext cx="677863" cy="336550"/>
          </a:xfrm>
          <a:prstGeom prst="roundRect">
            <a:avLst/>
          </a:prstGeom>
          <a:solidFill>
            <a:srgbClr val="FFC000">
              <a:alpha val="32000"/>
            </a:srgbClr>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rPr>
              <a:t>开启</a:t>
            </a:r>
            <a:endParaRPr kumimoji="0" lang="zh-CN" altLang="en-US" sz="1600" b="0" i="0" u="none" strike="noStrike" kern="1200" cap="none" spc="0" normalizeH="0" baseline="0" noProof="1">
              <a:ln>
                <a:noFill/>
              </a:ln>
              <a:solidFill>
                <a:schemeClr val="tx1">
                  <a:lumMod val="75000"/>
                  <a:lumOff val="25000"/>
                </a:schemeClr>
              </a:solidFill>
              <a:effectLst/>
              <a:uLnTx/>
              <a:uFillTx/>
              <a:latin typeface="+mn-lt"/>
              <a:ea typeface="+mn-ea"/>
              <a:cs typeface="+mn-cs"/>
              <a:sym typeface="+mn-ea"/>
            </a:endParaRPr>
          </a:p>
        </p:txBody>
      </p:sp>
      <p:pic>
        <p:nvPicPr>
          <p:cNvPr id="41991" name="图片 1"/>
          <p:cNvPicPr>
            <a:picLocks noChangeAspect="1"/>
          </p:cNvPicPr>
          <p:nvPr/>
        </p:nvPicPr>
        <p:blipFill>
          <a:blip r:embed="rId3"/>
          <a:stretch>
            <a:fillRect/>
          </a:stretch>
        </p:blipFill>
        <p:spPr>
          <a:xfrm>
            <a:off x="7250430" y="1841500"/>
            <a:ext cx="3249295" cy="5776595"/>
          </a:xfrm>
          <a:prstGeom prst="rect">
            <a:avLst/>
          </a:prstGeom>
          <a:noFill/>
          <a:ln w="9525">
            <a:noFill/>
          </a:ln>
        </p:spPr>
      </p:pic>
      <p:sp>
        <p:nvSpPr>
          <p:cNvPr id="41992" name="文本框 1"/>
          <p:cNvSpPr txBox="1"/>
          <p:nvPr/>
        </p:nvSpPr>
        <p:spPr>
          <a:xfrm>
            <a:off x="1989138" y="4702175"/>
            <a:ext cx="4754562" cy="1476375"/>
          </a:xfrm>
          <a:prstGeom prst="rect">
            <a:avLst/>
          </a:prstGeom>
          <a:noFill/>
          <a:ln w="9525">
            <a:noFill/>
          </a:ln>
        </p:spPr>
        <p:txBody>
          <a:bodyPr wrap="square" anchor="t">
            <a:spAutoFit/>
          </a:bodyPr>
          <a:p>
            <a:r>
              <a:rPr lang="zh-CN" altLang="en-US" dirty="0">
                <a:solidFill>
                  <a:srgbClr val="595959"/>
                </a:solidFill>
                <a:latin typeface="微软雅黑" panose="020B0503020204020204" pitchFamily="34" charset="-122"/>
                <a:ea typeface="微软雅黑" panose="020B0503020204020204" pitchFamily="34" charset="-122"/>
              </a:rPr>
              <a:t>有两点需要注意：</a:t>
            </a:r>
            <a:endParaRPr lang="zh-CN" altLang="en-US" dirty="0">
              <a:solidFill>
                <a:srgbClr val="595959"/>
              </a:solidFill>
              <a:latin typeface="微软雅黑" panose="020B0503020204020204" pitchFamily="34" charset="-122"/>
              <a:ea typeface="微软雅黑" panose="020B0503020204020204" pitchFamily="34" charset="-122"/>
            </a:endParaRPr>
          </a:p>
          <a:p>
            <a:r>
              <a:rPr lang="zh-CN" altLang="en-US" dirty="0">
                <a:solidFill>
                  <a:srgbClr val="595959"/>
                </a:solidFill>
                <a:latin typeface="微软雅黑" panose="020B0503020204020204" pitchFamily="34" charset="-122"/>
                <a:ea typeface="微软雅黑" panose="020B0503020204020204" pitchFamily="34" charset="-122"/>
              </a:rPr>
              <a:t>如果机构账号本身没有漫游权限，</a:t>
            </a:r>
            <a:r>
              <a:rPr lang="en-US" altLang="zh-CN" dirty="0">
                <a:solidFill>
                  <a:srgbClr val="595959"/>
                </a:solidFill>
                <a:latin typeface="微软雅黑" panose="020B0503020204020204" pitchFamily="34" charset="-122"/>
                <a:ea typeface="微软雅黑" panose="020B0503020204020204" pitchFamily="34" charset="-122"/>
              </a:rPr>
              <a:t>APP</a:t>
            </a:r>
            <a:r>
              <a:rPr lang="zh-CN" altLang="en-US" dirty="0">
                <a:solidFill>
                  <a:srgbClr val="595959"/>
                </a:solidFill>
                <a:latin typeface="微软雅黑" panose="020B0503020204020204" pitchFamily="34" charset="-122"/>
                <a:ea typeface="微软雅黑" panose="020B0503020204020204" pitchFamily="34" charset="-122"/>
              </a:rPr>
              <a:t>关联后同样不能漫游。</a:t>
            </a:r>
            <a:endParaRPr lang="en-US" altLang="zh-CN" dirty="0">
              <a:solidFill>
                <a:srgbClr val="595959"/>
              </a:solidFill>
              <a:latin typeface="微软雅黑" panose="020B0503020204020204" pitchFamily="34" charset="-122"/>
              <a:ea typeface="微软雅黑" panose="020B0503020204020204" pitchFamily="34" charset="-122"/>
            </a:endParaRPr>
          </a:p>
          <a:p>
            <a:r>
              <a:rPr lang="zh-CN" altLang="en-US" dirty="0">
                <a:solidFill>
                  <a:srgbClr val="595959"/>
                </a:solidFill>
                <a:latin typeface="微软雅黑" panose="020B0503020204020204" pitchFamily="34" charset="-122"/>
                <a:ea typeface="微软雅黑" panose="020B0503020204020204" pitchFamily="34" charset="-122"/>
              </a:rPr>
              <a:t>手机端与电脑端共享机构账号并发数，并发数在下载的时候才占用。</a:t>
            </a:r>
            <a:endParaRPr lang="zh-CN" altLang="en-US"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框 1"/>
          <p:cNvSpPr txBox="1"/>
          <p:nvPr/>
        </p:nvSpPr>
        <p:spPr>
          <a:xfrm>
            <a:off x="1890713" y="1401763"/>
            <a:ext cx="7300912" cy="491490"/>
          </a:xfrm>
          <a:prstGeom prst="rect">
            <a:avLst/>
          </a:prstGeom>
          <a:noFill/>
          <a:ln w="9525">
            <a:noFill/>
          </a:ln>
        </p:spPr>
        <p:txBody>
          <a:bodyPr wrap="square" anchor="t">
            <a:spAutoFit/>
          </a:bodyPr>
          <a:p>
            <a:pPr>
              <a:lnSpc>
                <a:spcPct val="130000"/>
              </a:lnSpc>
              <a:buFont typeface="Arial" panose="020B0604020202020204" pitchFamily="34" charset="0"/>
            </a:pPr>
            <a:r>
              <a:rPr lang="zh-CN" altLang="en-US" sz="2000" dirty="0">
                <a:solidFill>
                  <a:srgbClr val="595959"/>
                </a:solidFill>
                <a:latin typeface="微软雅黑" panose="020B0503020204020204" pitchFamily="34" charset="-122"/>
                <a:ea typeface="微软雅黑" panose="020B0503020204020204" pitchFamily="34" charset="-122"/>
              </a:rPr>
              <a:t>微信公众号：CNKI-qqxsqb</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27" name="标题 5121"/>
          <p:cNvSpPr>
            <a:spLocks noGrp="1"/>
          </p:cNvSpPr>
          <p:nvPr/>
        </p:nvSpPr>
        <p:spPr>
          <a:xfrm>
            <a:off x="1574800" y="406400"/>
            <a:ext cx="4711700" cy="628650"/>
          </a:xfrm>
          <a:prstGeom prst="rect">
            <a:avLst/>
          </a:prstGeom>
          <a:ln w="9525">
            <a:noFill/>
            <a:miter/>
          </a:ln>
        </p:spPr>
        <p:txBody>
          <a:bodyPr anchor="ctr">
            <a:normAutofit fontScale="8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600" b="0" i="1"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r>
              <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sym typeface="+mn-ea"/>
              </a:rPr>
              <a:t>微信公众号</a:t>
            </a:r>
            <a:endPar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sym typeface="+mn-ea"/>
            </a:endParaRPr>
          </a:p>
        </p:txBody>
      </p:sp>
      <p:pic>
        <p:nvPicPr>
          <p:cNvPr id="60419" name="图片 2"/>
          <p:cNvPicPr>
            <a:picLocks noChangeAspect="1"/>
          </p:cNvPicPr>
          <p:nvPr/>
        </p:nvPicPr>
        <p:blipFill>
          <a:blip r:embed="rId1"/>
          <a:stretch>
            <a:fillRect/>
          </a:stretch>
        </p:blipFill>
        <p:spPr>
          <a:xfrm>
            <a:off x="5483225" y="1212850"/>
            <a:ext cx="3294063" cy="5273675"/>
          </a:xfrm>
          <a:prstGeom prst="rect">
            <a:avLst/>
          </a:prstGeom>
          <a:noFill/>
          <a:ln w="9525">
            <a:noFill/>
          </a:ln>
        </p:spPr>
      </p:pic>
      <p:pic>
        <p:nvPicPr>
          <p:cNvPr id="60420" name="图片 3"/>
          <p:cNvPicPr>
            <a:picLocks noChangeAspect="1"/>
          </p:cNvPicPr>
          <p:nvPr/>
        </p:nvPicPr>
        <p:blipFill>
          <a:blip r:embed="rId2"/>
          <a:stretch>
            <a:fillRect/>
          </a:stretch>
        </p:blipFill>
        <p:spPr>
          <a:xfrm>
            <a:off x="7350125" y="1757363"/>
            <a:ext cx="3192463" cy="5110162"/>
          </a:xfrm>
          <a:prstGeom prst="rect">
            <a:avLst/>
          </a:prstGeom>
          <a:noFill/>
          <a:ln w="9525">
            <a:noFill/>
          </a:ln>
        </p:spPr>
      </p:pic>
      <p:pic>
        <p:nvPicPr>
          <p:cNvPr id="60421" name="图片 4" descr="qrcode_for_gh_4f45eb3443d6_344"/>
          <p:cNvPicPr>
            <a:picLocks noChangeAspect="1"/>
          </p:cNvPicPr>
          <p:nvPr/>
        </p:nvPicPr>
        <p:blipFill>
          <a:blip r:embed="rId3"/>
          <a:stretch>
            <a:fillRect/>
          </a:stretch>
        </p:blipFill>
        <p:spPr>
          <a:xfrm>
            <a:off x="1890713" y="2844800"/>
            <a:ext cx="3276600" cy="3275013"/>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1" name="图片 1" descr="cli_1000px"/>
          <p:cNvPicPr>
            <a:picLocks noChangeAspect="1"/>
          </p:cNvPicPr>
          <p:nvPr/>
        </p:nvPicPr>
        <p:blipFill>
          <a:blip r:embed="rId1"/>
          <a:stretch>
            <a:fillRect/>
          </a:stretch>
        </p:blipFill>
        <p:spPr>
          <a:xfrm>
            <a:off x="2209800" y="1873250"/>
            <a:ext cx="3036888" cy="3036888"/>
          </a:xfrm>
          <a:prstGeom prst="rect">
            <a:avLst/>
          </a:prstGeom>
          <a:noFill/>
          <a:ln w="9525">
            <a:noFill/>
          </a:ln>
        </p:spPr>
      </p:pic>
      <p:sp>
        <p:nvSpPr>
          <p:cNvPr id="61442" name="文本框 1"/>
          <p:cNvSpPr txBox="1"/>
          <p:nvPr/>
        </p:nvSpPr>
        <p:spPr>
          <a:xfrm>
            <a:off x="3398838" y="5103813"/>
            <a:ext cx="5788025" cy="368300"/>
          </a:xfrm>
          <a:prstGeom prst="rect">
            <a:avLst/>
          </a:prstGeom>
          <a:noFill/>
          <a:ln w="9525">
            <a:noFill/>
          </a:ln>
        </p:spPr>
        <p:txBody>
          <a:bodyPr wrap="none" anchor="t">
            <a:spAutoFit/>
          </a:bodyPr>
          <a:p>
            <a:pPr>
              <a:buFont typeface="Arial" panose="020B0604020202020204" pitchFamily="34" charset="0"/>
            </a:pPr>
            <a:r>
              <a:rPr lang="en-US" altLang="en-US" dirty="0">
                <a:latin typeface="微软雅黑" panose="020B0503020204020204" pitchFamily="34" charset="-122"/>
                <a:ea typeface="微软雅黑" panose="020B0503020204020204" pitchFamily="34" charset="-122"/>
              </a:rPr>
              <a:t>iOS</a:t>
            </a:r>
            <a:r>
              <a:rPr lang="zh-CN" altLang="en-US" dirty="0">
                <a:latin typeface="微软雅黑" panose="020B0503020204020204" pitchFamily="34" charset="-122"/>
                <a:ea typeface="微软雅黑" panose="020B0503020204020204" pitchFamily="34" charset="-122"/>
              </a:rPr>
              <a:t>下载地址                                     </a:t>
            </a:r>
            <a:r>
              <a:rPr lang="en-US" altLang="en-US" dirty="0">
                <a:latin typeface="微软雅黑" panose="020B0503020204020204" pitchFamily="34" charset="-122"/>
                <a:ea typeface="微软雅黑" panose="020B0503020204020204" pitchFamily="34" charset="-122"/>
              </a:rPr>
              <a:t>Android</a:t>
            </a:r>
            <a:r>
              <a:rPr lang="zh-CN" altLang="en-US" dirty="0">
                <a:latin typeface="微软雅黑" panose="020B0503020204020204" pitchFamily="34" charset="-122"/>
                <a:ea typeface="微软雅黑" panose="020B0503020204020204" pitchFamily="34" charset="-122"/>
              </a:rPr>
              <a:t>下载地址</a:t>
            </a:r>
            <a:endParaRPr lang="zh-CN" altLang="en-US" dirty="0">
              <a:latin typeface="微软雅黑" panose="020B0503020204020204" pitchFamily="34" charset="-122"/>
              <a:ea typeface="微软雅黑" panose="020B0503020204020204" pitchFamily="34" charset="-122"/>
            </a:endParaRPr>
          </a:p>
        </p:txBody>
      </p:sp>
      <p:pic>
        <p:nvPicPr>
          <p:cNvPr id="61443" name="图片 2" descr="cli_1000px"/>
          <p:cNvPicPr>
            <a:picLocks noChangeAspect="1"/>
          </p:cNvPicPr>
          <p:nvPr/>
        </p:nvPicPr>
        <p:blipFill>
          <a:blip r:embed="rId2"/>
          <a:stretch>
            <a:fillRect/>
          </a:stretch>
        </p:blipFill>
        <p:spPr>
          <a:xfrm>
            <a:off x="6638925" y="1773238"/>
            <a:ext cx="3136900" cy="3136900"/>
          </a:xfrm>
          <a:prstGeom prst="rect">
            <a:avLst/>
          </a:prstGeom>
          <a:noFill/>
          <a:ln w="9525">
            <a:noFill/>
          </a:ln>
        </p:spPr>
      </p:pic>
      <p:sp>
        <p:nvSpPr>
          <p:cNvPr id="61444" name="文本框 8"/>
          <p:cNvSpPr txBox="1"/>
          <p:nvPr/>
        </p:nvSpPr>
        <p:spPr>
          <a:xfrm>
            <a:off x="2568575" y="5672138"/>
            <a:ext cx="6413500" cy="891540"/>
          </a:xfrm>
          <a:prstGeom prst="rect">
            <a:avLst/>
          </a:prstGeom>
          <a:noFill/>
          <a:ln w="9525">
            <a:noFill/>
          </a:ln>
        </p:spPr>
        <p:txBody>
          <a:bodyPr anchor="t">
            <a:spAutoFit/>
          </a:bodyPr>
          <a:p>
            <a:pPr>
              <a:lnSpc>
                <a:spcPct val="130000"/>
              </a:lnSpc>
              <a:buFont typeface="Arial" panose="020B0604020202020204" pitchFamily="34" charset="0"/>
            </a:pPr>
            <a:r>
              <a:rPr lang="zh-CN" altLang="en-US" sz="2000" dirty="0">
                <a:latin typeface="Arial" panose="020B0604020202020204" pitchFamily="34" charset="0"/>
                <a:ea typeface="微软雅黑" panose="020B0503020204020204" pitchFamily="34" charset="-122"/>
              </a:rPr>
              <a:t>触屏版访问地址：</a:t>
            </a:r>
            <a:r>
              <a:rPr lang="zh-CN" altLang="en-US" sz="2000" dirty="0">
                <a:solidFill>
                  <a:srgbClr val="0070C0"/>
                </a:solidFill>
                <a:latin typeface="Arial" panose="020B0604020202020204" pitchFamily="34" charset="0"/>
                <a:ea typeface="微软雅黑" panose="020B0503020204020204" pitchFamily="34" charset="-122"/>
              </a:rPr>
              <a:t>http://m.cnki.net/</a:t>
            </a:r>
            <a:endParaRPr lang="zh-CN" altLang="en-US" sz="2000" dirty="0">
              <a:solidFill>
                <a:srgbClr val="0070C0"/>
              </a:solidFill>
              <a:latin typeface="Arial" panose="020B0604020202020204" pitchFamily="34" charset="0"/>
              <a:ea typeface="微软雅黑" panose="020B0503020204020204" pitchFamily="34" charset="-122"/>
            </a:endParaRPr>
          </a:p>
          <a:p>
            <a:pPr>
              <a:lnSpc>
                <a:spcPct val="130000"/>
              </a:lnSpc>
              <a:buFont typeface="Arial" panose="020B0604020202020204" pitchFamily="34" charset="0"/>
            </a:pPr>
            <a:r>
              <a:rPr lang="zh-CN" altLang="en-US" sz="2000" dirty="0">
                <a:latin typeface="Arial" panose="020B0604020202020204" pitchFamily="34" charset="0"/>
                <a:ea typeface="微软雅黑" panose="020B0503020204020204" pitchFamily="34" charset="-122"/>
              </a:rPr>
              <a:t>更多产品介绍请访问：</a:t>
            </a:r>
            <a:r>
              <a:rPr lang="zh-CN" altLang="en-US" sz="2000" dirty="0">
                <a:solidFill>
                  <a:srgbClr val="0070C0"/>
                </a:solidFill>
                <a:latin typeface="Arial" panose="020B0604020202020204" pitchFamily="34" charset="0"/>
                <a:ea typeface="微软雅黑" panose="020B0503020204020204" pitchFamily="34" charset="-122"/>
              </a:rPr>
              <a:t>http://m.cnki.net/mcnkidown/</a:t>
            </a:r>
            <a:endParaRPr lang="zh-CN" altLang="en-US" sz="2000" dirty="0">
              <a:solidFill>
                <a:srgbClr val="0070C0"/>
              </a:solidFill>
              <a:latin typeface="Arial" panose="020B0604020202020204" pitchFamily="34" charset="0"/>
              <a:ea typeface="微软雅黑" panose="020B0503020204020204" pitchFamily="34" charset="-122"/>
            </a:endParaRPr>
          </a:p>
        </p:txBody>
      </p:sp>
      <p:sp>
        <p:nvSpPr>
          <p:cNvPr id="27" name="标题 5121"/>
          <p:cNvSpPr>
            <a:spLocks noGrp="1"/>
          </p:cNvSpPr>
          <p:nvPr/>
        </p:nvSpPr>
        <p:spPr>
          <a:xfrm>
            <a:off x="1574800" y="406400"/>
            <a:ext cx="6413500" cy="628650"/>
          </a:xfrm>
          <a:prstGeom prst="rect">
            <a:avLst/>
          </a:prstGeom>
          <a:ln w="9525">
            <a:noFill/>
            <a:miter/>
          </a:ln>
        </p:spPr>
        <p:txBody>
          <a:bodyPr anchor="ctr">
            <a:normAutofit fontScale="9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80000"/>
              </a:lnSpc>
              <a:spcBef>
                <a:spcPct val="0"/>
              </a:spcBef>
              <a:spcAft>
                <a:spcPct val="0"/>
              </a:spcAft>
              <a:buClrTx/>
              <a:buSzTx/>
              <a:buFont typeface="Arial" panose="020B0604020202020204" pitchFamily="34" charset="0"/>
              <a:buNone/>
              <a:defRPr/>
            </a:pPr>
            <a:r>
              <a:rPr kumimoji="0" lang="zh-CN" altLang="en-US" sz="3600" b="0" i="1"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r>
              <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下载地址</a:t>
            </a:r>
            <a:r>
              <a:rPr kumimoji="0" lang="en-US" altLang="zh-CN"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rPr>
              <a:t> </a:t>
            </a:r>
            <a:endParaRPr kumimoji="0" lang="zh-CN" altLang="en-US" sz="3600" b="0" i="0" u="none" strike="noStrike" kern="1200" cap="none" spc="0" normalizeH="0" baseline="0" noProof="1">
              <a:ln>
                <a:noFill/>
              </a:ln>
              <a:solidFill>
                <a:srgbClr val="0B3966"/>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1"/>
            </p:custDataLst>
          </p:nvPr>
        </p:nvSpPr>
        <p:spPr>
          <a:xfrm>
            <a:off x="3553148" y="5000840"/>
            <a:ext cx="5595928" cy="461018"/>
          </a:xfrm>
        </p:spPr>
        <p:txBody>
          <a:bodyPr>
            <a:normAutofit/>
          </a:bodyPr>
          <a:p>
            <a:pPr marL="635" indent="0">
              <a:buNone/>
            </a:pPr>
            <a:r>
              <a:rPr lang="zh-CN" altLang="en-US" sz="2000" dirty="0">
                <a:solidFill>
                  <a:schemeClr val="tx2"/>
                </a:solidFill>
                <a:latin typeface="微软雅黑" panose="020B0503020204020204" pitchFamily="34" charset="-122"/>
                <a:ea typeface="微软雅黑" panose="020B0503020204020204" pitchFamily="34" charset="-122"/>
              </a:rPr>
              <a:t>同方知网（北京）技术有限公司贵州分公司</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140960" y="5643245"/>
            <a:ext cx="1986915" cy="368300"/>
          </a:xfrm>
          <a:prstGeom prst="rect">
            <a:avLst/>
          </a:prstGeom>
          <a:noFill/>
        </p:spPr>
        <p:txBody>
          <a:bodyPr wrap="none" rtlCol="0">
            <a:spAutoFit/>
          </a:bodyPr>
          <a:p>
            <a:r>
              <a:rPr lang="zh-CN" altLang="en-US">
                <a:latin typeface="微软雅黑" panose="020B0503020204020204" pitchFamily="34" charset="-122"/>
                <a:ea typeface="微软雅黑" panose="020B0503020204020204" pitchFamily="34" charset="-122"/>
              </a:rPr>
              <a:t>培训讲师   杨婧敏</a:t>
            </a:r>
            <a:endParaRPr lang="zh-CN" altLang="en-US">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59055" y="2003425"/>
            <a:ext cx="12294870" cy="16383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18"/>
          <p:cNvSpPr>
            <a:spLocks noChangeArrowheads="1"/>
          </p:cNvSpPr>
          <p:nvPr/>
        </p:nvSpPr>
        <p:spPr bwMode="auto">
          <a:xfrm>
            <a:off x="6991054" y="3121896"/>
            <a:ext cx="924822" cy="1016000"/>
          </a:xfrm>
          <a:custGeom>
            <a:avLst/>
            <a:gdLst>
              <a:gd name="T0" fmla="*/ 508677 w 1926055"/>
              <a:gd name="T1" fmla="*/ 0 h 2119034"/>
              <a:gd name="T2" fmla="*/ 868366 w 1926055"/>
              <a:gd name="T3" fmla="*/ 148988 h 2119034"/>
              <a:gd name="T4" fmla="*/ 868730 w 1926055"/>
              <a:gd name="T5" fmla="*/ 149429 h 2119034"/>
              <a:gd name="T6" fmla="*/ 884055 w 1926055"/>
              <a:gd name="T7" fmla="*/ 146335 h 2119034"/>
              <a:gd name="T8" fmla="*/ 924704 w 1926055"/>
              <a:gd name="T9" fmla="*/ 186984 h 2119034"/>
              <a:gd name="T10" fmla="*/ 884055 w 1926055"/>
              <a:gd name="T11" fmla="*/ 227633 h 2119034"/>
              <a:gd name="T12" fmla="*/ 843406 w 1926055"/>
              <a:gd name="T13" fmla="*/ 186984 h 2119034"/>
              <a:gd name="T14" fmla="*/ 846601 w 1926055"/>
              <a:gd name="T15" fmla="*/ 171162 h 2119034"/>
              <a:gd name="T16" fmla="*/ 853236 w 1926055"/>
              <a:gd name="T17" fmla="*/ 161319 h 2119034"/>
              <a:gd name="T18" fmla="*/ 782332 w 1926055"/>
              <a:gd name="T19" fmla="*/ 102818 h 2119034"/>
              <a:gd name="T20" fmla="*/ 508677 w 1926055"/>
              <a:gd name="T21" fmla="*/ 19228 h 2119034"/>
              <a:gd name="T22" fmla="*/ 19228 w 1926055"/>
              <a:gd name="T23" fmla="*/ 508678 h 2119034"/>
              <a:gd name="T24" fmla="*/ 508677 w 1926055"/>
              <a:gd name="T25" fmla="*/ 998127 h 2119034"/>
              <a:gd name="T26" fmla="*/ 782332 w 1926055"/>
              <a:gd name="T27" fmla="*/ 914537 h 2119034"/>
              <a:gd name="T28" fmla="*/ 851968 w 1926055"/>
              <a:gd name="T29" fmla="*/ 857082 h 2119034"/>
              <a:gd name="T30" fmla="*/ 846601 w 1926055"/>
              <a:gd name="T31" fmla="*/ 849122 h 2119034"/>
              <a:gd name="T32" fmla="*/ 843406 w 1926055"/>
              <a:gd name="T33" fmla="*/ 833299 h 2119034"/>
              <a:gd name="T34" fmla="*/ 884055 w 1926055"/>
              <a:gd name="T35" fmla="*/ 792650 h 2119034"/>
              <a:gd name="T36" fmla="*/ 924704 w 1926055"/>
              <a:gd name="T37" fmla="*/ 833299 h 2119034"/>
              <a:gd name="T38" fmla="*/ 884055 w 1926055"/>
              <a:gd name="T39" fmla="*/ 873948 h 2119034"/>
              <a:gd name="T40" fmla="*/ 868233 w 1926055"/>
              <a:gd name="T41" fmla="*/ 870754 h 2119034"/>
              <a:gd name="T42" fmla="*/ 866714 w 1926055"/>
              <a:gd name="T43" fmla="*/ 869730 h 2119034"/>
              <a:gd name="T44" fmla="*/ 793083 w 1926055"/>
              <a:gd name="T45" fmla="*/ 930481 h 2119034"/>
              <a:gd name="T46" fmla="*/ 508677 w 1926055"/>
              <a:gd name="T47" fmla="*/ 1017355 h 2119034"/>
              <a:gd name="T48" fmla="*/ 0 w 1926055"/>
              <a:gd name="T49" fmla="*/ 508678 h 2119034"/>
              <a:gd name="T50" fmla="*/ 508677 w 1926055"/>
              <a:gd name="T51" fmla="*/ 0 h 21190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6055"/>
              <a:gd name="T79" fmla="*/ 0 h 2119034"/>
              <a:gd name="T80" fmla="*/ 1926055 w 1926055"/>
              <a:gd name="T81" fmla="*/ 2119034 h 21190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6055" h="2119034">
                <a:moveTo>
                  <a:pt x="1059517" y="0"/>
                </a:moveTo>
                <a:cubicBezTo>
                  <a:pt x="1352095" y="0"/>
                  <a:pt x="1616974" y="118591"/>
                  <a:pt x="1808709" y="310325"/>
                </a:cubicBezTo>
                <a:lnTo>
                  <a:pt x="1809467" y="311244"/>
                </a:lnTo>
                <a:lnTo>
                  <a:pt x="1841388" y="304799"/>
                </a:lnTo>
                <a:cubicBezTo>
                  <a:pt x="1888148" y="304799"/>
                  <a:pt x="1926055" y="342706"/>
                  <a:pt x="1926055" y="389466"/>
                </a:cubicBezTo>
                <a:cubicBezTo>
                  <a:pt x="1926055" y="436226"/>
                  <a:pt x="1888148" y="474133"/>
                  <a:pt x="1841388" y="474133"/>
                </a:cubicBezTo>
                <a:cubicBezTo>
                  <a:pt x="1794628" y="474133"/>
                  <a:pt x="1756721" y="436226"/>
                  <a:pt x="1756721" y="389466"/>
                </a:cubicBezTo>
                <a:cubicBezTo>
                  <a:pt x="1756721" y="377776"/>
                  <a:pt x="1759090" y="366639"/>
                  <a:pt x="1763375" y="356510"/>
                </a:cubicBezTo>
                <a:lnTo>
                  <a:pt x="1777196" y="336010"/>
                </a:lnTo>
                <a:lnTo>
                  <a:pt x="1629511" y="214159"/>
                </a:lnTo>
                <a:cubicBezTo>
                  <a:pt x="1466803" y="104236"/>
                  <a:pt x="1270655" y="40050"/>
                  <a:pt x="1059517" y="40050"/>
                </a:cubicBezTo>
                <a:cubicBezTo>
                  <a:pt x="496481" y="40050"/>
                  <a:pt x="40050" y="496481"/>
                  <a:pt x="40050" y="1059517"/>
                </a:cubicBezTo>
                <a:cubicBezTo>
                  <a:pt x="40050" y="1622553"/>
                  <a:pt x="496481" y="2078984"/>
                  <a:pt x="1059517" y="2078984"/>
                </a:cubicBezTo>
                <a:cubicBezTo>
                  <a:pt x="1270655" y="2078984"/>
                  <a:pt x="1466803" y="2014798"/>
                  <a:pt x="1629511" y="1904875"/>
                </a:cubicBezTo>
                <a:lnTo>
                  <a:pt x="1774554" y="1785204"/>
                </a:lnTo>
                <a:lnTo>
                  <a:pt x="1763375" y="1768623"/>
                </a:lnTo>
                <a:cubicBezTo>
                  <a:pt x="1759090" y="1758494"/>
                  <a:pt x="1756721" y="1747357"/>
                  <a:pt x="1756721" y="1735667"/>
                </a:cubicBezTo>
                <a:cubicBezTo>
                  <a:pt x="1756721" y="1688907"/>
                  <a:pt x="1794628" y="1651000"/>
                  <a:pt x="1841388" y="1651000"/>
                </a:cubicBezTo>
                <a:cubicBezTo>
                  <a:pt x="1888148" y="1651000"/>
                  <a:pt x="1926055" y="1688907"/>
                  <a:pt x="1926055" y="1735667"/>
                </a:cubicBezTo>
                <a:cubicBezTo>
                  <a:pt x="1926055" y="1782427"/>
                  <a:pt x="1888148" y="1820334"/>
                  <a:pt x="1841388" y="1820334"/>
                </a:cubicBezTo>
                <a:cubicBezTo>
                  <a:pt x="1829698" y="1820334"/>
                  <a:pt x="1818561" y="1817965"/>
                  <a:pt x="1808432" y="1813681"/>
                </a:cubicBezTo>
                <a:lnTo>
                  <a:pt x="1805269" y="1811548"/>
                </a:lnTo>
                <a:lnTo>
                  <a:pt x="1651903" y="1938086"/>
                </a:lnTo>
                <a:cubicBezTo>
                  <a:pt x="1482803" y="2052327"/>
                  <a:pt x="1278950" y="2119034"/>
                  <a:pt x="1059517" y="2119034"/>
                </a:cubicBezTo>
                <a:cubicBezTo>
                  <a:pt x="474362" y="2119034"/>
                  <a:pt x="0" y="1644672"/>
                  <a:pt x="0" y="1059517"/>
                </a:cubicBezTo>
                <a:cubicBezTo>
                  <a:pt x="0" y="474362"/>
                  <a:pt x="474362" y="0"/>
                  <a:pt x="1059517" y="0"/>
                </a:cubicBezTo>
                <a:close/>
              </a:path>
            </a:pathLst>
          </a:custGeom>
          <a:solidFill>
            <a:srgbClr val="72CC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a:solidFill>
                  <a:schemeClr val="tx2"/>
                </a:solidFill>
                <a:latin typeface="Arial" panose="020B0604020202020204" pitchFamily="34" charset="0"/>
                <a:ea typeface="微软雅黑" panose="020B0503020204020204" pitchFamily="34" charset="-122"/>
              </a:rPr>
              <a:t>B</a:t>
            </a:r>
            <a:endParaRPr lang="en-US" altLang="zh-CN" sz="4000">
              <a:solidFill>
                <a:schemeClr val="tx2"/>
              </a:solidFill>
              <a:latin typeface="Arial" panose="020B0604020202020204" pitchFamily="34" charset="0"/>
              <a:ea typeface="微软雅黑" panose="020B0503020204020204" pitchFamily="34" charset="-122"/>
            </a:endParaRPr>
          </a:p>
        </p:txBody>
      </p:sp>
      <p:sp>
        <p:nvSpPr>
          <p:cNvPr id="20" name="任意多边形 19"/>
          <p:cNvSpPr>
            <a:spLocks noChangeArrowheads="1"/>
          </p:cNvSpPr>
          <p:nvPr/>
        </p:nvSpPr>
        <p:spPr bwMode="auto">
          <a:xfrm flipH="1">
            <a:off x="4525564" y="3121896"/>
            <a:ext cx="922706" cy="1016000"/>
          </a:xfrm>
          <a:custGeom>
            <a:avLst/>
            <a:gdLst>
              <a:gd name="T0" fmla="*/ 508677 w 1926055"/>
              <a:gd name="T1" fmla="*/ 0 h 2119034"/>
              <a:gd name="T2" fmla="*/ 868366 w 1926055"/>
              <a:gd name="T3" fmla="*/ 148988 h 2119034"/>
              <a:gd name="T4" fmla="*/ 868730 w 1926055"/>
              <a:gd name="T5" fmla="*/ 149429 h 2119034"/>
              <a:gd name="T6" fmla="*/ 884055 w 1926055"/>
              <a:gd name="T7" fmla="*/ 146335 h 2119034"/>
              <a:gd name="T8" fmla="*/ 924704 w 1926055"/>
              <a:gd name="T9" fmla="*/ 186984 h 2119034"/>
              <a:gd name="T10" fmla="*/ 884055 w 1926055"/>
              <a:gd name="T11" fmla="*/ 227633 h 2119034"/>
              <a:gd name="T12" fmla="*/ 843406 w 1926055"/>
              <a:gd name="T13" fmla="*/ 186984 h 2119034"/>
              <a:gd name="T14" fmla="*/ 846601 w 1926055"/>
              <a:gd name="T15" fmla="*/ 171162 h 2119034"/>
              <a:gd name="T16" fmla="*/ 853236 w 1926055"/>
              <a:gd name="T17" fmla="*/ 161319 h 2119034"/>
              <a:gd name="T18" fmla="*/ 782332 w 1926055"/>
              <a:gd name="T19" fmla="*/ 102818 h 2119034"/>
              <a:gd name="T20" fmla="*/ 508677 w 1926055"/>
              <a:gd name="T21" fmla="*/ 19228 h 2119034"/>
              <a:gd name="T22" fmla="*/ 19228 w 1926055"/>
              <a:gd name="T23" fmla="*/ 508678 h 2119034"/>
              <a:gd name="T24" fmla="*/ 508677 w 1926055"/>
              <a:gd name="T25" fmla="*/ 998127 h 2119034"/>
              <a:gd name="T26" fmla="*/ 782332 w 1926055"/>
              <a:gd name="T27" fmla="*/ 914537 h 2119034"/>
              <a:gd name="T28" fmla="*/ 851968 w 1926055"/>
              <a:gd name="T29" fmla="*/ 857082 h 2119034"/>
              <a:gd name="T30" fmla="*/ 846601 w 1926055"/>
              <a:gd name="T31" fmla="*/ 849122 h 2119034"/>
              <a:gd name="T32" fmla="*/ 843406 w 1926055"/>
              <a:gd name="T33" fmla="*/ 833299 h 2119034"/>
              <a:gd name="T34" fmla="*/ 884055 w 1926055"/>
              <a:gd name="T35" fmla="*/ 792650 h 2119034"/>
              <a:gd name="T36" fmla="*/ 924704 w 1926055"/>
              <a:gd name="T37" fmla="*/ 833299 h 2119034"/>
              <a:gd name="T38" fmla="*/ 884055 w 1926055"/>
              <a:gd name="T39" fmla="*/ 873948 h 2119034"/>
              <a:gd name="T40" fmla="*/ 868233 w 1926055"/>
              <a:gd name="T41" fmla="*/ 870754 h 2119034"/>
              <a:gd name="T42" fmla="*/ 866714 w 1926055"/>
              <a:gd name="T43" fmla="*/ 869730 h 2119034"/>
              <a:gd name="T44" fmla="*/ 793083 w 1926055"/>
              <a:gd name="T45" fmla="*/ 930481 h 2119034"/>
              <a:gd name="T46" fmla="*/ 508677 w 1926055"/>
              <a:gd name="T47" fmla="*/ 1017355 h 2119034"/>
              <a:gd name="T48" fmla="*/ 0 w 1926055"/>
              <a:gd name="T49" fmla="*/ 508678 h 2119034"/>
              <a:gd name="T50" fmla="*/ 508677 w 1926055"/>
              <a:gd name="T51" fmla="*/ 0 h 21190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26055"/>
              <a:gd name="T79" fmla="*/ 0 h 2119034"/>
              <a:gd name="T80" fmla="*/ 1926055 w 1926055"/>
              <a:gd name="T81" fmla="*/ 2119034 h 21190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26055" h="2119034">
                <a:moveTo>
                  <a:pt x="1059517" y="0"/>
                </a:moveTo>
                <a:cubicBezTo>
                  <a:pt x="1352095" y="0"/>
                  <a:pt x="1616974" y="118591"/>
                  <a:pt x="1808709" y="310325"/>
                </a:cubicBezTo>
                <a:lnTo>
                  <a:pt x="1809467" y="311244"/>
                </a:lnTo>
                <a:lnTo>
                  <a:pt x="1841388" y="304799"/>
                </a:lnTo>
                <a:cubicBezTo>
                  <a:pt x="1888148" y="304799"/>
                  <a:pt x="1926055" y="342706"/>
                  <a:pt x="1926055" y="389466"/>
                </a:cubicBezTo>
                <a:cubicBezTo>
                  <a:pt x="1926055" y="436226"/>
                  <a:pt x="1888148" y="474133"/>
                  <a:pt x="1841388" y="474133"/>
                </a:cubicBezTo>
                <a:cubicBezTo>
                  <a:pt x="1794628" y="474133"/>
                  <a:pt x="1756721" y="436226"/>
                  <a:pt x="1756721" y="389466"/>
                </a:cubicBezTo>
                <a:cubicBezTo>
                  <a:pt x="1756721" y="377776"/>
                  <a:pt x="1759090" y="366639"/>
                  <a:pt x="1763375" y="356510"/>
                </a:cubicBezTo>
                <a:lnTo>
                  <a:pt x="1777196" y="336010"/>
                </a:lnTo>
                <a:lnTo>
                  <a:pt x="1629511" y="214159"/>
                </a:lnTo>
                <a:cubicBezTo>
                  <a:pt x="1466803" y="104236"/>
                  <a:pt x="1270655" y="40050"/>
                  <a:pt x="1059517" y="40050"/>
                </a:cubicBezTo>
                <a:cubicBezTo>
                  <a:pt x="496481" y="40050"/>
                  <a:pt x="40050" y="496481"/>
                  <a:pt x="40050" y="1059517"/>
                </a:cubicBezTo>
                <a:cubicBezTo>
                  <a:pt x="40050" y="1622553"/>
                  <a:pt x="496481" y="2078984"/>
                  <a:pt x="1059517" y="2078984"/>
                </a:cubicBezTo>
                <a:cubicBezTo>
                  <a:pt x="1270655" y="2078984"/>
                  <a:pt x="1466803" y="2014798"/>
                  <a:pt x="1629511" y="1904875"/>
                </a:cubicBezTo>
                <a:lnTo>
                  <a:pt x="1774554" y="1785204"/>
                </a:lnTo>
                <a:lnTo>
                  <a:pt x="1763375" y="1768623"/>
                </a:lnTo>
                <a:cubicBezTo>
                  <a:pt x="1759090" y="1758494"/>
                  <a:pt x="1756721" y="1747357"/>
                  <a:pt x="1756721" y="1735667"/>
                </a:cubicBezTo>
                <a:cubicBezTo>
                  <a:pt x="1756721" y="1688907"/>
                  <a:pt x="1794628" y="1651000"/>
                  <a:pt x="1841388" y="1651000"/>
                </a:cubicBezTo>
                <a:cubicBezTo>
                  <a:pt x="1888148" y="1651000"/>
                  <a:pt x="1926055" y="1688907"/>
                  <a:pt x="1926055" y="1735667"/>
                </a:cubicBezTo>
                <a:cubicBezTo>
                  <a:pt x="1926055" y="1782427"/>
                  <a:pt x="1888148" y="1820334"/>
                  <a:pt x="1841388" y="1820334"/>
                </a:cubicBezTo>
                <a:cubicBezTo>
                  <a:pt x="1829698" y="1820334"/>
                  <a:pt x="1818561" y="1817965"/>
                  <a:pt x="1808432" y="1813681"/>
                </a:cubicBezTo>
                <a:lnTo>
                  <a:pt x="1805269" y="1811548"/>
                </a:lnTo>
                <a:lnTo>
                  <a:pt x="1651903" y="1938086"/>
                </a:lnTo>
                <a:cubicBezTo>
                  <a:pt x="1482803" y="2052327"/>
                  <a:pt x="1278950" y="2119034"/>
                  <a:pt x="1059517" y="2119034"/>
                </a:cubicBezTo>
                <a:cubicBezTo>
                  <a:pt x="474362" y="2119034"/>
                  <a:pt x="0" y="1644672"/>
                  <a:pt x="0" y="1059517"/>
                </a:cubicBezTo>
                <a:cubicBezTo>
                  <a:pt x="0" y="474362"/>
                  <a:pt x="474362" y="0"/>
                  <a:pt x="1059517" y="0"/>
                </a:cubicBezTo>
                <a:close/>
              </a:path>
            </a:pathLst>
          </a:custGeom>
          <a:solidFill>
            <a:srgbClr val="72CC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000">
                <a:solidFill>
                  <a:schemeClr val="tx2"/>
                </a:solidFill>
                <a:latin typeface="Arial" panose="020B0604020202020204" pitchFamily="34" charset="0"/>
                <a:ea typeface="微软雅黑" panose="020B0503020204020204" pitchFamily="34" charset="-122"/>
              </a:rPr>
              <a:t>A</a:t>
            </a:r>
            <a:endParaRPr lang="en-US" altLang="zh-CN" sz="4000">
              <a:solidFill>
                <a:schemeClr val="tx2"/>
              </a:solidFill>
              <a:latin typeface="Arial" panose="020B0604020202020204" pitchFamily="34" charset="0"/>
              <a:ea typeface="微软雅黑" panose="020B0503020204020204" pitchFamily="34" charset="-122"/>
            </a:endParaRPr>
          </a:p>
        </p:txBody>
      </p:sp>
      <p:sp>
        <p:nvSpPr>
          <p:cNvPr id="21" name="椭圆 20"/>
          <p:cNvSpPr>
            <a:spLocks noChangeArrowheads="1"/>
          </p:cNvSpPr>
          <p:nvPr/>
        </p:nvSpPr>
        <p:spPr bwMode="auto">
          <a:xfrm>
            <a:off x="5448000" y="2925000"/>
            <a:ext cx="1543050" cy="1344930"/>
          </a:xfrm>
          <a:prstGeom prst="ellipse">
            <a:avLst/>
          </a:prstGeom>
          <a:solidFill>
            <a:srgbClr val="60A7FF"/>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chemeClr val="bg1"/>
                </a:solidFill>
                <a:latin typeface="微软雅黑" panose="020B0503020204020204" pitchFamily="34" charset="-122"/>
                <a:ea typeface="微软雅黑" panose="020B0503020204020204" pitchFamily="34" charset="-122"/>
              </a:rPr>
              <a:t>CNKI</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2" name="矩形 21"/>
          <p:cNvSpPr>
            <a:spLocks noChangeArrowheads="1"/>
          </p:cNvSpPr>
          <p:nvPr/>
        </p:nvSpPr>
        <p:spPr bwMode="auto">
          <a:xfrm>
            <a:off x="7915876" y="3345733"/>
            <a:ext cx="2768119"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800">
                <a:solidFill>
                  <a:schemeClr val="accent1">
                    <a:lumMod val="75000"/>
                  </a:schemeClr>
                </a:solidFill>
                <a:latin typeface="Arial" panose="020B0604020202020204" pitchFamily="34" charset="0"/>
                <a:ea typeface="微软雅黑" panose="020B0503020204020204" pitchFamily="34" charset="-122"/>
              </a:rPr>
              <a:t>搜索：中国知网</a:t>
            </a:r>
            <a:endParaRPr lang="zh-CN" altLang="en-US" sz="2800">
              <a:solidFill>
                <a:schemeClr val="accent1">
                  <a:lumMod val="75000"/>
                </a:schemeClr>
              </a:solidFill>
              <a:latin typeface="Arial" panose="020B0604020202020204" pitchFamily="34" charset="0"/>
              <a:ea typeface="微软雅黑" panose="020B0503020204020204" pitchFamily="34" charset="-122"/>
            </a:endParaRPr>
          </a:p>
        </p:txBody>
      </p:sp>
      <p:sp>
        <p:nvSpPr>
          <p:cNvPr id="23" name="矩形 22"/>
          <p:cNvSpPr>
            <a:spLocks noChangeArrowheads="1"/>
          </p:cNvSpPr>
          <p:nvPr/>
        </p:nvSpPr>
        <p:spPr bwMode="auto">
          <a:xfrm>
            <a:off x="822042" y="3345733"/>
            <a:ext cx="370352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2800">
                <a:solidFill>
                  <a:schemeClr val="accent1">
                    <a:lumMod val="75000"/>
                  </a:schemeClr>
                </a:solidFill>
                <a:latin typeface="微软雅黑" panose="020B0503020204020204" pitchFamily="34" charset="-122"/>
                <a:ea typeface="微软雅黑" panose="020B0503020204020204" pitchFamily="34" charset="-122"/>
              </a:rPr>
              <a:t>http://www.cnki.net/</a:t>
            </a:r>
            <a:endParaRPr lang="en-US" altLang="zh-CN" sz="280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文本框 16391"/>
          <p:cNvSpPr txBox="1"/>
          <p:nvPr/>
        </p:nvSpPr>
        <p:spPr>
          <a:xfrm>
            <a:off x="624000" y="837000"/>
            <a:ext cx="3600000" cy="584775"/>
          </a:xfrm>
          <a:prstGeom prst="rect">
            <a:avLst/>
          </a:prstGeom>
          <a:noFill/>
          <a:ln w="9525">
            <a:noFill/>
            <a:miter/>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noProof="1">
                <a:solidFill>
                  <a:schemeClr val="tx2"/>
                </a:solidFill>
                <a:latin typeface="Arial" panose="020B0604020202020204" charset="-122"/>
                <a:ea typeface="微软雅黑" panose="020B0503020204020204" pitchFamily="34" charset="-122"/>
                <a:cs typeface="+mn-ea"/>
              </a:rPr>
              <a:t>如何找到中国知网</a:t>
            </a:r>
            <a:endParaRPr lang="zh-CN" altLang="en-US" sz="3200" b="1" noProof="1">
              <a:solidFill>
                <a:schemeClr val="tx2"/>
              </a:solidFill>
              <a:latin typeface="Arial" panose="020B0604020202020204" charset="-122"/>
              <a:ea typeface="微软雅黑" panose="020B0503020204020204" pitchFamily="3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2"/>
                </a:solidFill>
                <a:latin typeface="微软雅黑" panose="020B0503020204020204" pitchFamily="34" charset="-122"/>
                <a:ea typeface="微软雅黑" panose="020B0503020204020204" pitchFamily="34" charset="-122"/>
              </a:rPr>
              <a:t>知网首页</a:t>
            </a:r>
            <a:endParaRPr lang="zh-CN" altLang="en-US">
              <a:solidFill>
                <a:schemeClr val="tx2"/>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68275" y="1089025"/>
            <a:ext cx="9290050" cy="5584190"/>
          </a:xfrm>
          <a:prstGeom prst="rect">
            <a:avLst/>
          </a:prstGeom>
        </p:spPr>
      </p:pic>
      <p:sp>
        <p:nvSpPr>
          <p:cNvPr id="27654" name="矩形 3"/>
          <p:cNvSpPr/>
          <p:nvPr/>
        </p:nvSpPr>
        <p:spPr>
          <a:xfrm>
            <a:off x="280035" y="2281555"/>
            <a:ext cx="9066530" cy="1355090"/>
          </a:xfrm>
          <a:prstGeom prst="rect">
            <a:avLst/>
          </a:prstGeom>
          <a:noFill/>
          <a:ln w="25400" cap="flat" cmpd="sng">
            <a:solidFill>
              <a:srgbClr val="FF0000"/>
            </a:solidFill>
            <a:prstDash val="solid"/>
            <a:miter/>
            <a:headEnd type="none" w="med" len="med"/>
            <a:tailEnd type="none" w="med" len="med"/>
          </a:ln>
        </p:spPr>
        <p:txBody>
          <a:bodyPr vert="horz" wrap="square" anchor="t"/>
          <a:p>
            <a:pPr lvl="0" eaLnBrk="0" hangingPunct="0"/>
            <a:endParaRPr lang="zh-CN" altLang="en-US" sz="1800" dirty="0">
              <a:solidFill>
                <a:srgbClr val="000000"/>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3" name="文本框 2"/>
          <p:cNvSpPr txBox="1"/>
          <p:nvPr/>
        </p:nvSpPr>
        <p:spPr>
          <a:xfrm>
            <a:off x="9129395" y="2645410"/>
            <a:ext cx="1663065" cy="365760"/>
          </a:xfrm>
          <a:prstGeom prst="rect">
            <a:avLst/>
          </a:prstGeom>
          <a:solidFill>
            <a:schemeClr val="bg1"/>
          </a:solidFill>
          <a:ln>
            <a:solidFill>
              <a:schemeClr val="accent1">
                <a:lumMod val="50000"/>
              </a:schemeClr>
            </a:solidFill>
          </a:ln>
        </p:spPr>
        <p:txBody>
          <a:bodyPr wrap="square" rtlCol="0">
            <a:spAutoFit/>
          </a:bodyPr>
          <a:p>
            <a:r>
              <a:rPr lang="zh-CN" b="1">
                <a:solidFill>
                  <a:schemeClr val="accent1">
                    <a:lumMod val="50000"/>
                  </a:schemeClr>
                </a:solidFill>
              </a:rPr>
              <a:t>统一检索平台</a:t>
            </a:r>
            <a:endParaRPr lang="zh-CN" b="1">
              <a:solidFill>
                <a:schemeClr val="accent1">
                  <a:lumMod val="50000"/>
                </a:schemeClr>
              </a:solidFill>
            </a:endParaRPr>
          </a:p>
        </p:txBody>
      </p:sp>
      <p:sp>
        <p:nvSpPr>
          <p:cNvPr id="7" name="矩形 3"/>
          <p:cNvSpPr/>
          <p:nvPr/>
        </p:nvSpPr>
        <p:spPr>
          <a:xfrm>
            <a:off x="280035" y="3636645"/>
            <a:ext cx="2401570" cy="3036570"/>
          </a:xfrm>
          <a:prstGeom prst="rect">
            <a:avLst/>
          </a:prstGeom>
          <a:noFill/>
          <a:ln w="25400" cap="flat" cmpd="sng">
            <a:solidFill>
              <a:srgbClr val="FF0000"/>
            </a:solidFill>
            <a:prstDash val="solid"/>
            <a:miter/>
            <a:headEnd type="none" w="med" len="med"/>
            <a:tailEnd type="none" w="med" len="med"/>
          </a:ln>
        </p:spPr>
        <p:txBody>
          <a:bodyPr vert="horz" wrap="square" anchor="t"/>
          <a:p>
            <a:pPr lvl="0" eaLnBrk="0" hangingPunct="0"/>
            <a:endParaRPr lang="zh-CN" altLang="en-US" sz="1800" dirty="0">
              <a:solidFill>
                <a:srgbClr val="000000"/>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8" name="文本框 7"/>
          <p:cNvSpPr txBox="1"/>
          <p:nvPr/>
        </p:nvSpPr>
        <p:spPr>
          <a:xfrm>
            <a:off x="1327785" y="4804410"/>
            <a:ext cx="1353820" cy="365760"/>
          </a:xfrm>
          <a:prstGeom prst="rect">
            <a:avLst/>
          </a:prstGeom>
          <a:solidFill>
            <a:schemeClr val="bg1"/>
          </a:solidFill>
          <a:ln>
            <a:solidFill>
              <a:schemeClr val="accent1">
                <a:lumMod val="50000"/>
              </a:schemeClr>
            </a:solidFill>
          </a:ln>
        </p:spPr>
        <p:txBody>
          <a:bodyPr wrap="square" rtlCol="0">
            <a:spAutoFit/>
          </a:bodyPr>
          <a:p>
            <a:r>
              <a:rPr lang="zh-CN" b="1">
                <a:solidFill>
                  <a:schemeClr val="accent1">
                    <a:lumMod val="50000"/>
                  </a:schemeClr>
                </a:solidFill>
              </a:rPr>
              <a:t>资源总库</a:t>
            </a:r>
            <a:endParaRPr lang="zh-CN" b="1">
              <a:solidFill>
                <a:schemeClr val="accent1">
                  <a:lumMod val="50000"/>
                </a:schemeClr>
              </a:solidFill>
            </a:endParaRPr>
          </a:p>
        </p:txBody>
      </p:sp>
      <p:grpSp>
        <p:nvGrpSpPr>
          <p:cNvPr id="13" name="组合 12"/>
          <p:cNvGrpSpPr/>
          <p:nvPr/>
        </p:nvGrpSpPr>
        <p:grpSpPr>
          <a:xfrm>
            <a:off x="320040" y="3162300"/>
            <a:ext cx="2575560" cy="807720"/>
            <a:chOff x="504" y="4980"/>
            <a:chExt cx="4056" cy="1272"/>
          </a:xfrm>
        </p:grpSpPr>
        <p:sp>
          <p:nvSpPr>
            <p:cNvPr id="5" name="椭圆 4"/>
            <p:cNvSpPr/>
            <p:nvPr/>
          </p:nvSpPr>
          <p:spPr>
            <a:xfrm>
              <a:off x="504" y="4980"/>
              <a:ext cx="4056" cy="64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368" y="5676"/>
              <a:ext cx="2448" cy="576"/>
            </a:xfrm>
            <a:prstGeom prst="rect">
              <a:avLst/>
            </a:prstGeom>
            <a:noFill/>
            <a:extLst>
              <a:ext uri="{909E8E84-426E-40DD-AFC4-6F175D3DCCD1}">
                <a14:hiddenFill xmlns:a14="http://schemas.microsoft.com/office/drawing/2010/main">
                  <a:solidFill>
                    <a:schemeClr val="bg1"/>
                  </a:solidFill>
                </a14:hiddenFill>
              </a:ext>
            </a:extLst>
          </p:spPr>
          <p:txBody>
            <a:bodyPr wrap="none" rtlCol="0">
              <a:spAutoFit/>
            </a:bodyPr>
            <a:p>
              <a:r>
                <a:rPr lang="zh-CN" altLang="en-US">
                  <a:solidFill>
                    <a:srgbClr val="FF0000"/>
                  </a:solidFill>
                </a:rPr>
                <a:t>单库检索入口</a:t>
              </a:r>
              <a:endParaRPr lang="zh-CN" altLang="en-US">
                <a:solidFill>
                  <a:srgbClr val="FF0000"/>
                </a:solidFill>
              </a:endParaRPr>
            </a:p>
          </p:txBody>
        </p:sp>
      </p:grpSp>
      <p:grpSp>
        <p:nvGrpSpPr>
          <p:cNvPr id="14" name="组合 13"/>
          <p:cNvGrpSpPr/>
          <p:nvPr/>
        </p:nvGrpSpPr>
        <p:grpSpPr>
          <a:xfrm>
            <a:off x="2681605" y="3162300"/>
            <a:ext cx="2173129" cy="822960"/>
            <a:chOff x="504" y="4980"/>
            <a:chExt cx="4056" cy="1296"/>
          </a:xfrm>
        </p:grpSpPr>
        <p:sp>
          <p:nvSpPr>
            <p:cNvPr id="15" name="椭圆 14"/>
            <p:cNvSpPr/>
            <p:nvPr/>
          </p:nvSpPr>
          <p:spPr>
            <a:xfrm>
              <a:off x="504" y="4980"/>
              <a:ext cx="4056" cy="64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1009" y="5700"/>
              <a:ext cx="3046" cy="576"/>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a:solidFill>
                    <a:srgbClr val="FF0000"/>
                  </a:solidFill>
                </a:rPr>
                <a:t>特色资源入口</a:t>
              </a:r>
              <a:endParaRPr lang="zh-CN" altLang="en-US">
                <a:solidFill>
                  <a:srgbClr val="FF0000"/>
                </a:solidFill>
              </a:endParaRPr>
            </a:p>
          </p:txBody>
        </p:sp>
      </p:grpSp>
      <p:grpSp>
        <p:nvGrpSpPr>
          <p:cNvPr id="17" name="组合 16"/>
          <p:cNvGrpSpPr/>
          <p:nvPr/>
        </p:nvGrpSpPr>
        <p:grpSpPr>
          <a:xfrm>
            <a:off x="4699000" y="3162300"/>
            <a:ext cx="1724025" cy="825500"/>
            <a:chOff x="504" y="4980"/>
            <a:chExt cx="4609" cy="1300"/>
          </a:xfrm>
        </p:grpSpPr>
        <p:sp>
          <p:nvSpPr>
            <p:cNvPr id="18" name="椭圆 17"/>
            <p:cNvSpPr/>
            <p:nvPr/>
          </p:nvSpPr>
          <p:spPr>
            <a:xfrm>
              <a:off x="504" y="4980"/>
              <a:ext cx="4056" cy="64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504" y="5704"/>
              <a:ext cx="4609" cy="576"/>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a:solidFill>
                    <a:srgbClr val="FF0000"/>
                  </a:solidFill>
                </a:rPr>
                <a:t>行业平台入口</a:t>
              </a:r>
              <a:endParaRPr lang="zh-CN" altLang="en-US">
                <a:solidFill>
                  <a:srgbClr val="FF0000"/>
                </a:solidFill>
              </a:endParaRPr>
            </a:p>
          </p:txBody>
        </p:sp>
      </p:grpSp>
      <p:grpSp>
        <p:nvGrpSpPr>
          <p:cNvPr id="20" name="组合 19"/>
          <p:cNvGrpSpPr/>
          <p:nvPr/>
        </p:nvGrpSpPr>
        <p:grpSpPr>
          <a:xfrm>
            <a:off x="6094730" y="3162300"/>
            <a:ext cx="2469004" cy="824865"/>
            <a:chOff x="504" y="4980"/>
            <a:chExt cx="5293" cy="1299"/>
          </a:xfrm>
        </p:grpSpPr>
        <p:sp>
          <p:nvSpPr>
            <p:cNvPr id="21" name="椭圆 20"/>
            <p:cNvSpPr/>
            <p:nvPr/>
          </p:nvSpPr>
          <p:spPr>
            <a:xfrm>
              <a:off x="504" y="4980"/>
              <a:ext cx="4056" cy="64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1189" y="5703"/>
              <a:ext cx="4608" cy="576"/>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a:solidFill>
                    <a:srgbClr val="FF0000"/>
                  </a:solidFill>
                </a:rPr>
                <a:t>非学术资源入口</a:t>
              </a:r>
              <a:endParaRPr lang="zh-CN" altLang="en-US">
                <a:solidFill>
                  <a:srgbClr val="FF0000"/>
                </a:solidFill>
              </a:endParaRPr>
            </a:p>
          </p:txBody>
        </p:sp>
      </p:grpSp>
      <p:grpSp>
        <p:nvGrpSpPr>
          <p:cNvPr id="23" name="组合 22"/>
          <p:cNvGrpSpPr/>
          <p:nvPr/>
        </p:nvGrpSpPr>
        <p:grpSpPr>
          <a:xfrm>
            <a:off x="7782560" y="3162300"/>
            <a:ext cx="2184488" cy="810260"/>
            <a:chOff x="504" y="4980"/>
            <a:chExt cx="5840" cy="1276"/>
          </a:xfrm>
        </p:grpSpPr>
        <p:sp>
          <p:nvSpPr>
            <p:cNvPr id="24" name="椭圆 23"/>
            <p:cNvSpPr/>
            <p:nvPr/>
          </p:nvSpPr>
          <p:spPr>
            <a:xfrm>
              <a:off x="504" y="4980"/>
              <a:ext cx="4056" cy="648"/>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1735" y="5680"/>
              <a:ext cx="4609" cy="576"/>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zh-CN" altLang="en-US">
                  <a:solidFill>
                    <a:srgbClr val="FF0000"/>
                  </a:solidFill>
                </a:rPr>
                <a:t>下载区</a:t>
              </a:r>
              <a:endParaRPr lang="zh-CN" altLang="en-US">
                <a:solidFill>
                  <a:srgbClr val="FF0000"/>
                </a:solidFill>
              </a:endParaRPr>
            </a:p>
          </p:txBody>
        </p:sp>
      </p:grpSp>
      <p:grpSp>
        <p:nvGrpSpPr>
          <p:cNvPr id="28" name="组合 27"/>
          <p:cNvGrpSpPr/>
          <p:nvPr/>
        </p:nvGrpSpPr>
        <p:grpSpPr>
          <a:xfrm>
            <a:off x="2895600" y="3920490"/>
            <a:ext cx="6278880" cy="2133600"/>
            <a:chOff x="4536" y="6199"/>
            <a:chExt cx="9888" cy="3360"/>
          </a:xfrm>
        </p:grpSpPr>
        <p:sp>
          <p:nvSpPr>
            <p:cNvPr id="26" name="矩形 25"/>
            <p:cNvSpPr/>
            <p:nvPr/>
          </p:nvSpPr>
          <p:spPr>
            <a:xfrm>
              <a:off x="4536" y="6199"/>
              <a:ext cx="9888" cy="336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9275" y="7830"/>
              <a:ext cx="2132" cy="576"/>
            </a:xfrm>
            <a:prstGeom prst="rect">
              <a:avLst/>
            </a:prstGeom>
            <a:solidFill>
              <a:schemeClr val="bg1"/>
            </a:solidFill>
            <a:ln>
              <a:solidFill>
                <a:schemeClr val="accent1">
                  <a:lumMod val="50000"/>
                </a:schemeClr>
              </a:solidFill>
            </a:ln>
          </p:spPr>
          <p:txBody>
            <a:bodyPr wrap="square" rtlCol="0">
              <a:spAutoFit/>
            </a:bodyPr>
            <a:p>
              <a:r>
                <a:rPr lang="zh-CN" b="1">
                  <a:solidFill>
                    <a:schemeClr val="accent1">
                      <a:lumMod val="50000"/>
                    </a:schemeClr>
                  </a:solidFill>
                </a:rPr>
                <a:t>知网动态</a:t>
              </a:r>
              <a:endParaRPr lang="zh-CN" b="1">
                <a:solidFill>
                  <a:schemeClr val="accent1">
                    <a:lumMod val="50000"/>
                  </a:schemeClr>
                </a:solidFill>
              </a:endParaRPr>
            </a:p>
          </p:txBody>
        </p:sp>
      </p:grpSp>
      <p:grpSp>
        <p:nvGrpSpPr>
          <p:cNvPr id="12" name="组合 11"/>
          <p:cNvGrpSpPr/>
          <p:nvPr/>
        </p:nvGrpSpPr>
        <p:grpSpPr>
          <a:xfrm>
            <a:off x="8127365" y="3619500"/>
            <a:ext cx="4094480" cy="3036570"/>
            <a:chOff x="8270" y="5727"/>
            <a:chExt cx="6448" cy="4782"/>
          </a:xfrm>
        </p:grpSpPr>
        <p:pic>
          <p:nvPicPr>
            <p:cNvPr id="9" name="图片 8"/>
            <p:cNvPicPr>
              <a:picLocks noChangeAspect="1"/>
            </p:cNvPicPr>
            <p:nvPr/>
          </p:nvPicPr>
          <p:blipFill>
            <a:blip r:embed="rId2"/>
            <a:stretch>
              <a:fillRect/>
            </a:stretch>
          </p:blipFill>
          <p:spPr>
            <a:xfrm>
              <a:off x="8270" y="5727"/>
              <a:ext cx="6449" cy="4739"/>
            </a:xfrm>
            <a:prstGeom prst="rect">
              <a:avLst/>
            </a:prstGeom>
          </p:spPr>
        </p:pic>
        <p:sp>
          <p:nvSpPr>
            <p:cNvPr id="10" name="矩形 3"/>
            <p:cNvSpPr/>
            <p:nvPr/>
          </p:nvSpPr>
          <p:spPr>
            <a:xfrm>
              <a:off x="8270" y="5727"/>
              <a:ext cx="6448" cy="4782"/>
            </a:xfrm>
            <a:prstGeom prst="rect">
              <a:avLst/>
            </a:prstGeom>
            <a:noFill/>
            <a:ln w="25400" cap="flat" cmpd="sng">
              <a:solidFill>
                <a:srgbClr val="FF0000"/>
              </a:solidFill>
              <a:prstDash val="solid"/>
              <a:miter/>
              <a:headEnd type="none" w="med" len="med"/>
              <a:tailEnd type="none" w="med" len="med"/>
            </a:ln>
          </p:spPr>
          <p:txBody>
            <a:bodyPr vert="horz" wrap="square" anchor="t"/>
            <a:p>
              <a:pPr lvl="0" eaLnBrk="0" hangingPunct="0"/>
              <a:endParaRPr lang="zh-CN" altLang="en-US" sz="1800" dirty="0">
                <a:solidFill>
                  <a:srgbClr val="000000"/>
                </a:solidFill>
                <a:latin typeface="Times New Roman" panose="02020603050405020304" pitchFamily="2" charset="0"/>
                <a:ea typeface="宋体" panose="02010600030101010101" pitchFamily="2" charset="-122"/>
                <a:sym typeface="Times New Roman" panose="02020603050405020304" pitchFamily="2" charset="0"/>
              </a:endParaRPr>
            </a:p>
          </p:txBody>
        </p:sp>
      </p:grpSp>
      <p:sp>
        <p:nvSpPr>
          <p:cNvPr id="11" name="文本框 10"/>
          <p:cNvSpPr txBox="1"/>
          <p:nvPr/>
        </p:nvSpPr>
        <p:spPr>
          <a:xfrm>
            <a:off x="10315575" y="3392805"/>
            <a:ext cx="1662430" cy="365760"/>
          </a:xfrm>
          <a:prstGeom prst="rect">
            <a:avLst/>
          </a:prstGeom>
          <a:solidFill>
            <a:schemeClr val="bg1"/>
          </a:solidFill>
          <a:ln>
            <a:solidFill>
              <a:schemeClr val="accent1">
                <a:lumMod val="50000"/>
              </a:schemeClr>
            </a:solidFill>
          </a:ln>
        </p:spPr>
        <p:txBody>
          <a:bodyPr wrap="square" rtlCol="0">
            <a:spAutoFit/>
          </a:bodyPr>
          <a:p>
            <a:r>
              <a:rPr lang="zh-CN" b="1">
                <a:solidFill>
                  <a:schemeClr val="accent1">
                    <a:lumMod val="50000"/>
                  </a:schemeClr>
                </a:solidFill>
              </a:rPr>
              <a:t>增值服务平台</a:t>
            </a:r>
            <a:endParaRPr lang="zh-CN" b="1">
              <a:solidFill>
                <a:schemeClr val="accent1">
                  <a:lumMod val="50000"/>
                </a:schemeClr>
              </a:solidFill>
            </a:endParaRPr>
          </a:p>
        </p:txBody>
      </p:sp>
      <p:grpSp>
        <p:nvGrpSpPr>
          <p:cNvPr id="32" name="组合 31"/>
          <p:cNvGrpSpPr/>
          <p:nvPr/>
        </p:nvGrpSpPr>
        <p:grpSpPr>
          <a:xfrm>
            <a:off x="6094730" y="3657600"/>
            <a:ext cx="3262630" cy="2701290"/>
            <a:chOff x="9598" y="5760"/>
            <a:chExt cx="5138" cy="4254"/>
          </a:xfrm>
        </p:grpSpPr>
        <p:sp>
          <p:nvSpPr>
            <p:cNvPr id="29" name="椭圆 28"/>
            <p:cNvSpPr/>
            <p:nvPr/>
          </p:nvSpPr>
          <p:spPr>
            <a:xfrm>
              <a:off x="12984" y="5760"/>
              <a:ext cx="1752" cy="4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椭圆 29"/>
            <p:cNvSpPr/>
            <p:nvPr/>
          </p:nvSpPr>
          <p:spPr>
            <a:xfrm>
              <a:off x="9598" y="9534"/>
              <a:ext cx="1752" cy="4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 name="直接连接符 30"/>
            <p:cNvCxnSpPr>
              <a:stCxn id="29" idx="3"/>
              <a:endCxn id="30" idx="7"/>
            </p:cNvCxnSpPr>
            <p:nvPr/>
          </p:nvCxnSpPr>
          <p:spPr>
            <a:xfrm flipH="1">
              <a:off x="11093" y="6170"/>
              <a:ext cx="2148" cy="343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filter="box(in)">
                                      <p:cBhvr>
                                        <p:cTn id="7" dur="500"/>
                                        <p:tgtEl>
                                          <p:spTgt spid="276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2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filter="box(i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heel(1)">
                                      <p:cBhvr>
                                        <p:cTn id="54" dur="2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heel(1)">
                                      <p:cBhvr>
                                        <p:cTn id="65" dur="2000"/>
                                        <p:tgtEl>
                                          <p:spTgt spid="32"/>
                                        </p:tgtEl>
                                      </p:cBhvr>
                                    </p:animEffect>
                                  </p:childTnLst>
                                </p:cTn>
                              </p:par>
                            </p:childTnLst>
                          </p:cTn>
                        </p:par>
                        <p:par>
                          <p:cTn id="66" fill="hold">
                            <p:stCondLst>
                              <p:cond delay="2000"/>
                            </p:stCondLst>
                            <p:childTnLst>
                              <p:par>
                                <p:cTn id="67" presetID="2" presetClass="entr" presetSubtype="4"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additive="base">
                                        <p:cTn id="69" dur="500" fill="hold"/>
                                        <p:tgtEl>
                                          <p:spTgt spid="11"/>
                                        </p:tgtEl>
                                        <p:attrNameLst>
                                          <p:attrName>ppt_x</p:attrName>
                                        </p:attrNameLst>
                                      </p:cBhvr>
                                      <p:tavLst>
                                        <p:tav tm="0">
                                          <p:val>
                                            <p:strVal val="#ppt_x"/>
                                          </p:val>
                                        </p:tav>
                                        <p:tav tm="100000">
                                          <p:val>
                                            <p:strVal val="#ppt_x"/>
                                          </p:val>
                                        </p:tav>
                                      </p:tavLst>
                                    </p:anim>
                                    <p:anim calcmode="lin" valueType="num">
                                      <p:cBhvr additive="base">
                                        <p:cTn id="7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ldLvl="0" animBg="1"/>
      <p:bldP spid="7" grpId="0" bldLvl="0" animBg="1"/>
      <p:bldP spid="11" grpId="0" bldLvl="0" animBg="1"/>
      <p:bldP spid="8"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pic>
        <p:nvPicPr>
          <p:cNvPr id="5" name="图片 4"/>
          <p:cNvPicPr>
            <a:picLocks noChangeAspect="1"/>
          </p:cNvPicPr>
          <p:nvPr/>
        </p:nvPicPr>
        <p:blipFill>
          <a:blip r:embed="rId1"/>
          <a:stretch>
            <a:fillRect/>
          </a:stretch>
        </p:blipFill>
        <p:spPr>
          <a:xfrm>
            <a:off x="109220" y="902970"/>
            <a:ext cx="12023725" cy="5103495"/>
          </a:xfrm>
          <a:prstGeom prst="rect">
            <a:avLst/>
          </a:prstGeom>
        </p:spPr>
      </p:pic>
      <p:sp>
        <p:nvSpPr>
          <p:cNvPr id="14350"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3"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4"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 name="组合 3"/>
          <p:cNvGrpSpPr/>
          <p:nvPr/>
        </p:nvGrpSpPr>
        <p:grpSpPr>
          <a:xfrm>
            <a:off x="935990" y="173355"/>
            <a:ext cx="3950970" cy="598170"/>
            <a:chOff x="1474" y="273"/>
            <a:chExt cx="6222" cy="942"/>
          </a:xfrm>
        </p:grpSpPr>
        <p:grpSp>
          <p:nvGrpSpPr>
            <p:cNvPr id="13325" name="组合 10"/>
            <p:cNvGrpSpPr/>
            <p:nvPr/>
          </p:nvGrpSpPr>
          <p:grpSpPr>
            <a:xfrm>
              <a:off x="1474" y="273"/>
              <a:ext cx="6223" cy="877"/>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757" y="307"/>
              <a:ext cx="4989" cy="761"/>
            </a:xfrm>
            <a:prstGeom prst="rect">
              <a:avLst/>
            </a:prstGeom>
            <a:noFill/>
            <a:ln w="9525">
              <a:noFill/>
            </a:ln>
          </p:spPr>
          <p:txBody>
            <a:bodyPr>
              <a:spAutoFit/>
            </a:bodyPr>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4175" y="557"/>
              <a:ext cx="2288" cy="658"/>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一框式检索</a:t>
              </a:r>
              <a:endParaRPr lang="zh-CN" altLang="en-US" sz="2000">
                <a:solidFill>
                  <a:schemeClr val="tx2"/>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658495" y="2571750"/>
            <a:ext cx="2026920" cy="1188720"/>
          </a:xfrm>
          <a:prstGeom prst="rect">
            <a:avLst/>
          </a:prstGeom>
          <a:solidFill>
            <a:schemeClr val="bg1"/>
          </a:solidFill>
        </p:spPr>
        <p:txBody>
          <a:bodyPr wrap="square" rtlCol="0">
            <a:spAutoFit/>
          </a:bodyPr>
          <a:p>
            <a:r>
              <a:rPr lang="zh-CN" altLang="en-US">
                <a:solidFill>
                  <a:srgbClr val="C00000"/>
                </a:solidFill>
              </a:rPr>
              <a:t>自动补全检索词，</a:t>
            </a:r>
            <a:endParaRPr lang="zh-CN" altLang="en-US">
              <a:solidFill>
                <a:srgbClr val="C00000"/>
              </a:solidFill>
            </a:endParaRPr>
          </a:p>
          <a:p>
            <a:r>
              <a:rPr lang="zh-CN" altLang="en-US">
                <a:solidFill>
                  <a:srgbClr val="C00000"/>
                </a:solidFill>
              </a:rPr>
              <a:t>实现关键词、整刊、</a:t>
            </a:r>
            <a:endParaRPr lang="zh-CN" altLang="en-US">
              <a:solidFill>
                <a:srgbClr val="C00000"/>
              </a:solidFill>
            </a:endParaRPr>
          </a:p>
          <a:p>
            <a:r>
              <a:rPr lang="zh-CN" altLang="en-US">
                <a:solidFill>
                  <a:srgbClr val="C00000"/>
                </a:solidFill>
              </a:rPr>
              <a:t>图片等知识的一站</a:t>
            </a:r>
            <a:endParaRPr lang="zh-CN" altLang="en-US">
              <a:solidFill>
                <a:srgbClr val="C00000"/>
              </a:solidFill>
            </a:endParaRPr>
          </a:p>
          <a:p>
            <a:r>
              <a:rPr lang="zh-CN" altLang="en-US">
                <a:solidFill>
                  <a:srgbClr val="C00000"/>
                </a:solidFill>
              </a:rPr>
              <a:t>式挖掘</a:t>
            </a:r>
            <a:endParaRPr lang="zh-CN" altLang="en-US">
              <a:solidFill>
                <a:srgbClr val="C00000"/>
              </a:solidFill>
            </a:endParaRPr>
          </a:p>
        </p:txBody>
      </p:sp>
      <p:sp>
        <p:nvSpPr>
          <p:cNvPr id="6" name="矩形 5"/>
          <p:cNvSpPr/>
          <p:nvPr/>
        </p:nvSpPr>
        <p:spPr>
          <a:xfrm>
            <a:off x="3189605" y="2258695"/>
            <a:ext cx="1013460" cy="2749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31445" y="1226820"/>
            <a:ext cx="11704955" cy="5219065"/>
          </a:xfrm>
          <a:prstGeom prst="rect">
            <a:avLst/>
          </a:prstGeom>
        </p:spPr>
      </p:pic>
      <p:sp>
        <p:nvSpPr>
          <p:cNvPr id="15362"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5364" name="矩形 8"/>
          <p:cNvSpPr/>
          <p:nvPr/>
        </p:nvSpPr>
        <p:spPr>
          <a:xfrm>
            <a:off x="271145" y="2165350"/>
            <a:ext cx="1979930" cy="315595"/>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sp>
        <p:nvSpPr>
          <p:cNvPr id="15365" name="TextBox 6"/>
          <p:cNvSpPr/>
          <p:nvPr/>
        </p:nvSpPr>
        <p:spPr>
          <a:xfrm>
            <a:off x="220606" y="405600"/>
            <a:ext cx="744343" cy="365760"/>
          </a:xfrm>
          <a:prstGeom prst="rect">
            <a:avLst/>
          </a:prstGeom>
          <a:noFill/>
          <a:ln w="9525">
            <a:noFill/>
          </a:ln>
        </p:spPr>
        <p:txBody>
          <a:bodyPr>
            <a:spAutoFit/>
          </a:bodyPr>
          <a:lstStyle/>
          <a:p>
            <a:pPr lvl="0" eaLnBrk="1" hangingPunct="1"/>
            <a:endParaRPr lang="zh-CN" altLang="en-US" dirty="0">
              <a:solidFill>
                <a:srgbClr val="8CB3E3"/>
              </a:solidFill>
              <a:latin typeface="Broadway" panose="04040905080B02020502" pitchFamily="2" charset="0"/>
              <a:ea typeface="楷体" panose="02010609060101010101" pitchFamily="1" charset="-122"/>
              <a:sym typeface="经典繁仿黑" pitchFamily="1" charset="-122"/>
            </a:endParaRPr>
          </a:p>
        </p:txBody>
      </p:sp>
      <p:sp>
        <p:nvSpPr>
          <p:cNvPr id="15370" name="Freeform 7"/>
          <p:cNvSpPr/>
          <p:nvPr/>
        </p:nvSpPr>
        <p:spPr>
          <a:xfrm>
            <a:off x="658641" y="202453"/>
            <a:ext cx="277740" cy="512629"/>
          </a:xfrm>
          <a:prstGeom prst="parallelogram">
            <a:avLst>
              <a:gd name="adj" fmla="val 67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3" name="Freeform 7"/>
          <p:cNvSpPr/>
          <p:nvPr/>
        </p:nvSpPr>
        <p:spPr>
          <a:xfrm>
            <a:off x="530087" y="202453"/>
            <a:ext cx="128555" cy="512629"/>
          </a:xfrm>
          <a:prstGeom prst="parallelogram">
            <a:avLst>
              <a:gd name="adj" fmla="val 40042"/>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74" name="矩形 8"/>
          <p:cNvSpPr/>
          <p:nvPr/>
        </p:nvSpPr>
        <p:spPr>
          <a:xfrm>
            <a:off x="453907" y="202453"/>
            <a:ext cx="76180" cy="512629"/>
          </a:xfrm>
          <a:prstGeom prst="rect">
            <a:avLst/>
          </a:prstGeom>
          <a:gradFill rotWithShape="1">
            <a:gsLst>
              <a:gs pos="0">
                <a:srgbClr val="7F7F7F"/>
              </a:gs>
              <a:gs pos="100000">
                <a:srgbClr val="D8D8D8"/>
              </a:gs>
            </a:gsLst>
            <a:lin ang="5400000" scaled="1"/>
            <a:tileRect/>
          </a:gradFill>
          <a:ln w="9525" cap="rnd" cmpd="sng">
            <a:solidFill>
              <a:srgbClr val="E6E6E6"/>
            </a:solidFill>
            <a:prstDash val="solid"/>
            <a:miter/>
            <a:headEnd type="none" w="med" len="med"/>
            <a:tailEnd type="none" w="med" len="med"/>
          </a:ln>
        </p:spPr>
        <p:txBody>
          <a:bodyPr anchor="ctr"/>
          <a:lstStyle/>
          <a:p>
            <a:pPr lvl="0" algn="ctr" eaLnBrk="1" hangingPunct="1"/>
            <a:endParaRPr lang="zh-CN" altLang="en-US" sz="2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380" name="矩形 8"/>
          <p:cNvSpPr/>
          <p:nvPr/>
        </p:nvSpPr>
        <p:spPr>
          <a:xfrm>
            <a:off x="11075035" y="1907540"/>
            <a:ext cx="728980" cy="276860"/>
          </a:xfrm>
          <a:prstGeom prst="rect">
            <a:avLst/>
          </a:prstGeom>
          <a:noFill/>
          <a:ln w="38100" cap="flat" cmpd="sng">
            <a:solidFill>
              <a:srgbClr val="FF9900"/>
            </a:solidFill>
            <a:prstDash val="solid"/>
            <a:miter/>
            <a:headEnd type="none" w="med" len="med"/>
            <a:tailEnd type="none" w="med" len="med"/>
          </a:ln>
        </p:spPr>
        <p:txBody>
          <a:bodyPr lIns="90146" tIns="46977" rIns="90146" bIns="46977" anchor="ctr"/>
          <a:lstStyle/>
          <a:p>
            <a:pPr lvl="0" algn="ctr" eaLnBrk="1" hangingPunct="1"/>
            <a:endParaRPr lang="zh-CN" altLang="en-US" dirty="0">
              <a:solidFill>
                <a:srgbClr val="FFFFFF"/>
              </a:solidFill>
              <a:latin typeface="Franklin Gothic Book" panose="020B0503020102020204" pitchFamily="2" charset="0"/>
              <a:ea typeface="黑体" panose="02010609060101010101" charset="-122"/>
            </a:endParaRPr>
          </a:p>
        </p:txBody>
      </p:sp>
      <p:grpSp>
        <p:nvGrpSpPr>
          <p:cNvPr id="13325" name="组合 10"/>
          <p:cNvGrpSpPr/>
          <p:nvPr/>
        </p:nvGrpSpPr>
        <p:grpSpPr>
          <a:xfrm>
            <a:off x="935717" y="173427"/>
            <a:ext cx="3951846" cy="557068"/>
            <a:chOff x="0" y="0"/>
            <a:chExt cx="5831632" cy="557153"/>
          </a:xfrm>
        </p:grpSpPr>
        <p:sp>
          <p:nvSpPr>
            <p:cNvPr id="13326" name="直接连接符 11"/>
            <p:cNvSpPr/>
            <p:nvPr/>
          </p:nvSpPr>
          <p:spPr>
            <a:xfrm flipH="1">
              <a:off x="0" y="557152"/>
              <a:ext cx="5831632" cy="1"/>
            </a:xfrm>
            <a:prstGeom prst="line">
              <a:avLst/>
            </a:prstGeom>
            <a:ln w="9525" cap="flat" cmpd="sng">
              <a:solidFill>
                <a:srgbClr val="339966"/>
              </a:solidFill>
              <a:prstDash val="solid"/>
              <a:headEnd type="diamond" w="lg" len="lg"/>
              <a:tailEnd type="none" w="med" len="med"/>
            </a:ln>
          </p:spPr>
        </p:sp>
        <p:sp>
          <p:nvSpPr>
            <p:cNvPr id="13327" name="直接连接符 12"/>
            <p:cNvSpPr/>
            <p:nvPr/>
          </p:nvSpPr>
          <p:spPr>
            <a:xfrm flipV="1">
              <a:off x="67919" y="0"/>
              <a:ext cx="197566" cy="557152"/>
            </a:xfrm>
            <a:prstGeom prst="line">
              <a:avLst/>
            </a:prstGeom>
            <a:ln w="9525" cap="flat" cmpd="sng">
              <a:solidFill>
                <a:srgbClr val="339966"/>
              </a:solidFill>
              <a:prstDash val="solid"/>
              <a:headEnd type="none" w="med" len="med"/>
              <a:tailEnd type="oval" w="med" len="med"/>
            </a:ln>
          </p:spPr>
        </p:sp>
      </p:grpSp>
      <p:sp>
        <p:nvSpPr>
          <p:cNvPr id="13329" name="TextBox 31"/>
          <p:cNvSpPr txBox="1"/>
          <p:nvPr/>
        </p:nvSpPr>
        <p:spPr>
          <a:xfrm>
            <a:off x="1115909" y="194992"/>
            <a:ext cx="3167825" cy="483235"/>
          </a:xfrm>
          <a:prstGeom prst="rect">
            <a:avLst/>
          </a:prstGeom>
          <a:noFill/>
          <a:ln w="9525">
            <a:noFill/>
          </a:ln>
        </p:spPr>
        <p:txBody>
          <a:bodyPr>
            <a:spAutoFit/>
          </a:bodyPr>
          <a:lstStyle/>
          <a:p>
            <a:pPr lvl="0" eaLnBrk="1" hangingPunct="1"/>
            <a:r>
              <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rPr>
              <a:t>检索文献</a:t>
            </a:r>
            <a:endParaRPr lang="zh-CN" altLang="en-US" sz="2400" b="1" dirty="0">
              <a:solidFill>
                <a:srgbClr val="00B05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2651125" y="353695"/>
            <a:ext cx="1452880" cy="417830"/>
          </a:xfrm>
          <a:prstGeom prst="rect">
            <a:avLst/>
          </a:prstGeom>
          <a:noFill/>
        </p:spPr>
        <p:txBody>
          <a:bodyPr wrap="none" rtlCol="0">
            <a:spAutoFit/>
          </a:bodyPr>
          <a:p>
            <a:r>
              <a:rPr lang="zh-CN" altLang="en-US" sz="2000">
                <a:solidFill>
                  <a:schemeClr val="tx2"/>
                </a:solidFill>
                <a:latin typeface="微软雅黑" panose="020B0503020204020204" pitchFamily="34" charset="-122"/>
                <a:ea typeface="微软雅黑" panose="020B0503020204020204" pitchFamily="34" charset="-122"/>
              </a:rPr>
              <a:t>一框式检索</a:t>
            </a:r>
            <a:endParaRPr lang="zh-CN" altLang="en-US" sz="2000">
              <a:solidFill>
                <a:schemeClr val="tx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175510" y="2506345"/>
            <a:ext cx="4754880" cy="365760"/>
          </a:xfrm>
          <a:prstGeom prst="rect">
            <a:avLst/>
          </a:prstGeom>
          <a:solidFill>
            <a:schemeClr val="bg1"/>
          </a:solidFill>
        </p:spPr>
        <p:txBody>
          <a:bodyPr wrap="none" rtlCol="0">
            <a:spAutoFit/>
          </a:bodyPr>
          <a:p>
            <a:r>
              <a:rPr lang="zh-CN" altLang="en-US">
                <a:solidFill>
                  <a:srgbClr val="C00000"/>
                </a:solidFill>
              </a:rPr>
              <a:t>智能提示：系统自动识别检索逻辑，避免错检</a:t>
            </a:r>
            <a:endParaRPr lang="zh-CN" altLang="en-US">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80"/>
                                        </p:tgtEl>
                                        <p:attrNameLst>
                                          <p:attrName>style.visibility</p:attrName>
                                        </p:attrNameLst>
                                      </p:cBhvr>
                                      <p:to>
                                        <p:strVal val="visible"/>
                                      </p:to>
                                    </p:set>
                                    <p:anim calcmode="lin" valueType="num">
                                      <p:cBhvr additive="base">
                                        <p:cTn id="13" dur="500" fill="hold"/>
                                        <p:tgtEl>
                                          <p:spTgt spid="15380"/>
                                        </p:tgtEl>
                                        <p:attrNameLst>
                                          <p:attrName>ppt_x</p:attrName>
                                        </p:attrNameLst>
                                      </p:cBhvr>
                                      <p:tavLst>
                                        <p:tav tm="0">
                                          <p:val>
                                            <p:strVal val="#ppt_x"/>
                                          </p:val>
                                        </p:tav>
                                        <p:tav tm="100000">
                                          <p:val>
                                            <p:strVal val="#ppt_x"/>
                                          </p:val>
                                        </p:tav>
                                      </p:tavLst>
                                    </p:anim>
                                    <p:anim calcmode="lin" valueType="num">
                                      <p:cBhvr additive="base">
                                        <p:cTn id="14" dur="500" fill="hold"/>
                                        <p:tgtEl>
                                          <p:spTgt spid="1538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3325"/>
                                        </p:tgtEl>
                                        <p:attrNameLst>
                                          <p:attrName>style.visibility</p:attrName>
                                        </p:attrNameLst>
                                      </p:cBhvr>
                                      <p:to>
                                        <p:strVal val="visible"/>
                                      </p:to>
                                    </p:set>
                                    <p:animEffect filter="wipe(left)">
                                      <p:cBhvr>
                                        <p:cTn id="18" dur="2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bldLvl="0" animBg="1"/>
      <p:bldP spid="3" grpId="0" bldLvl="0" animBg="1"/>
    </p:bldLst>
  </p:timing>
</p:sld>
</file>

<file path=ppt/tags/tag1.xml><?xml version="1.0" encoding="utf-8"?>
<p:tagLst xmlns:p="http://schemas.openxmlformats.org/presentationml/2006/main">
  <p:tag name="KSO_WM_TAG_VERSION" val="1.0"/>
  <p:tag name="KSO_WM_BEAUTIFY_FLAG" val="#wm#"/>
  <p:tag name="KSO_WM_UNIT_TYPE" val="i"/>
  <p:tag name="KSO_WM_UNIT_ID" val="257*i*0"/>
  <p:tag name="KSO_WM_TEMPLATE_CATEGORY" val="custom"/>
  <p:tag name="KSO_WM_TEMPLATE_INDEX" val="9160250"/>
</p:tagLst>
</file>

<file path=ppt/tags/tag2.xml><?xml version="1.0" encoding="utf-8"?>
<p:tagLst xmlns:p="http://schemas.openxmlformats.org/presentationml/2006/main">
  <p:tag name="KSO_WM_TAG_VERSION" val="1.0"/>
  <p:tag name="KSO_WM_TEMPLATE_CATEGORY" val="custom"/>
  <p:tag name="KSO_WM_TEMPLATE_INDEX" val="160570"/>
</p:tagLst>
</file>

<file path=ppt/tags/tag3.xml><?xml version="1.0" encoding="utf-8"?>
<p:tagLst xmlns:p="http://schemas.openxmlformats.org/presentationml/2006/main">
  <p:tag name="KSO_WM_TAG_VERSION" val="1.0"/>
  <p:tag name="KSO_WM_TEMPLATE_CATEGORY" val="custom"/>
  <p:tag name="KSO_WM_TEMPLATE_INDEX" val="160570"/>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570"/>
  <p:tag name="KSO_WM_UNIT_TYPE" val="a"/>
  <p:tag name="KSO_WM_UNIT_INDEX" val="1"/>
  <p:tag name="KSO_WM_UNIT_ID" val="custom160570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570"/>
  <p:tag name="KSO_WM_UNIT_TYPE" val="b"/>
  <p:tag name="KSO_WM_UNIT_INDEX" val="1"/>
  <p:tag name="KSO_WM_UNIT_ID" val="custom160570_1*b*1"/>
  <p:tag name="KSO_WM_UNIT_CLEAR" val="1"/>
  <p:tag name="KSO_WM_UNIT_LAYERLEVEL" val="1"/>
  <p:tag name="KSO_WM_UNIT_VALUE" val="35"/>
  <p:tag name="KSO_WM_UNIT_ISCONTENTSTITLE" val="0"/>
  <p:tag name="KSO_WM_UNIT_HIGHLIGHT" val="0"/>
  <p:tag name="KSO_WM_UNIT_COMPATIBLE" val="0"/>
  <p:tag name="KSO_WM_UNIT_PRESET_TEXT_INDEX" val="3"/>
  <p:tag name="KSO_WM_UNIT_PRESET_TEXT_LEN" val="17"/>
</p:tagLst>
</file>

<file path=ppt/tags/tag6.xml><?xml version="1.0" encoding="utf-8"?>
<p:tagLst xmlns:p="http://schemas.openxmlformats.org/presentationml/2006/main">
  <p:tag name="KSO_WM_TEMPLATE_THUMBS_INDEX" val="1、4、5、9、12、17、25、27、29、30、31、32、34、35、36、37"/>
  <p:tag name="KSO_WM_TEMPLATE_CATEGORY" val="custom"/>
  <p:tag name="KSO_WM_TEMPLATE_INDEX" val="160570"/>
  <p:tag name="KSO_WM_TAG_VERSION" val="1.0"/>
  <p:tag name="KSO_WM_SLIDE_ID" val="custom160570_1"/>
  <p:tag name="KSO_WM_SLIDE_INDEX" val="1"/>
  <p:tag name="KSO_WM_SLIDE_ITEM_CNT" val="2"/>
  <p:tag name="KSO_WM_SLIDE_LAYOUT" val="a_b"/>
  <p:tag name="KSO_WM_SLIDE_LAYOUT_CNT" val="1_1"/>
  <p:tag name="KSO_WM_SLIDE_TYPE" val="title"/>
  <p:tag name="KSO_WM_BEAUTIFY_FLAG" val="#wm#"/>
</p:tagLst>
</file>

<file path=ppt/tags/tag7.xml><?xml version="1.0" encoding="utf-8"?>
<p:tagLst xmlns:p="http://schemas.openxmlformats.org/presentationml/2006/main">
  <p:tag name="KSO_WM_TEMPLATE_CATEGORY" val="custom"/>
  <p:tag name="KSO_WM_TEMPLATE_INDEX" val="160447"/>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309"/>
  <p:tag name="KSO_WM_UNIT_TYPE" val="b"/>
  <p:tag name="KSO_WM_UNIT_INDEX" val="1"/>
  <p:tag name="KSO_WM_UNIT_ID" val="custom160309_30*b*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24"/>
</p:tagLst>
</file>

<file path=ppt/theme/theme1.xml><?xml version="1.0" encoding="utf-8"?>
<a:theme xmlns:a="http://schemas.openxmlformats.org/drawingml/2006/main" name="1_Office 主题">
  <a:themeElements>
    <a:clrScheme name="160570">
      <a:dk1>
        <a:srgbClr val="5F5F5F"/>
      </a:dk1>
      <a:lt1>
        <a:sysClr val="window" lastClr="FFFFFF"/>
      </a:lt1>
      <a:dk2>
        <a:srgbClr val="4D4D4D"/>
      </a:dk2>
      <a:lt2>
        <a:srgbClr val="FFFFFF"/>
      </a:lt2>
      <a:accent1>
        <a:srgbClr val="FC6C2C"/>
      </a:accent1>
      <a:accent2>
        <a:srgbClr val="1C2B38"/>
      </a:accent2>
      <a:accent3>
        <a:srgbClr val="FFC543"/>
      </a:accent3>
      <a:accent4>
        <a:srgbClr val="464F5A"/>
      </a:accent4>
      <a:accent5>
        <a:srgbClr val="5E65A6"/>
      </a:accent5>
      <a:accent6>
        <a:srgbClr val="4283D2"/>
      </a:accent6>
      <a:hlink>
        <a:srgbClr val="9B73B1"/>
      </a:hlink>
      <a:folHlink>
        <a:srgbClr val="D6522E"/>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4095</Words>
  <Application>WPS 演示</Application>
  <PresentationFormat>宽屏</PresentationFormat>
  <Paragraphs>648</Paragraphs>
  <Slides>58</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58</vt:i4>
      </vt:variant>
    </vt:vector>
  </HeadingPairs>
  <TitlesOfParts>
    <vt:vector size="81" baseType="lpstr">
      <vt:lpstr>Arial</vt:lpstr>
      <vt:lpstr>宋体</vt:lpstr>
      <vt:lpstr>Wingdings</vt:lpstr>
      <vt:lpstr>微软雅黑</vt:lpstr>
      <vt:lpstr>黑体</vt:lpstr>
      <vt:lpstr>Calibri</vt:lpstr>
      <vt:lpstr>楷体_GB2312</vt:lpstr>
      <vt:lpstr>Arial Unicode MS</vt:lpstr>
      <vt:lpstr>Wingdings 2</vt:lpstr>
      <vt:lpstr>幼圆</vt:lpstr>
      <vt:lpstr>Arial</vt:lpstr>
      <vt:lpstr>Times New Roman</vt:lpstr>
      <vt:lpstr>Broadway</vt:lpstr>
      <vt:lpstr>楷体</vt:lpstr>
      <vt:lpstr>经典繁仿黑</vt:lpstr>
      <vt:lpstr>Franklin Gothic Book</vt:lpstr>
      <vt:lpstr>华文新魏</vt:lpstr>
      <vt:lpstr>DokChampa</vt:lpstr>
      <vt:lpstr>Bradley Hand ITC</vt:lpstr>
      <vt:lpstr>楷体_GB2312</vt:lpstr>
      <vt:lpstr>Segoe UI</vt:lpstr>
      <vt:lpstr>新宋体</vt:lpstr>
      <vt:lpstr>1_Office 主题</vt:lpstr>
      <vt:lpstr>CNKI平台使用详解</vt:lpstr>
      <vt:lpstr> 中国知网 是什么？</vt:lpstr>
      <vt:lpstr>PowerPoint 演示文稿</vt:lpstr>
      <vt:lpstr>PowerPoint 演示文稿</vt:lpstr>
      <vt:lpstr>PowerPoint 演示文稿</vt:lpstr>
      <vt:lpstr>PowerPoint 演示文稿</vt:lpstr>
      <vt:lpstr>知网首页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产品概述-特点 </vt:lpstr>
      <vt:lpstr>PowerPoint 演示文稿</vt:lpstr>
      <vt:lpstr>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Baobao22</dc:creator>
  <cp:lastModifiedBy>yjm</cp:lastModifiedBy>
  <cp:revision>37</cp:revision>
  <dcterms:created xsi:type="dcterms:W3CDTF">2017-04-13T01:18:00Z</dcterms:created>
  <dcterms:modified xsi:type="dcterms:W3CDTF">2017-06-05T09:12:09Z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