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82" r:id="rId1"/>
  </p:sldMasterIdLst>
  <p:notesMasterIdLst>
    <p:notesMasterId r:id="rId48"/>
  </p:notesMasterIdLst>
  <p:handoutMasterIdLst>
    <p:handoutMasterId r:id="rId49"/>
  </p:handout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3" r:id="rId36"/>
    <p:sldId id="294" r:id="rId37"/>
    <p:sldId id="295" r:id="rId38"/>
    <p:sldId id="298" r:id="rId39"/>
    <p:sldId id="300" r:id="rId40"/>
    <p:sldId id="303" r:id="rId41"/>
    <p:sldId id="304" r:id="rId42"/>
    <p:sldId id="305" r:id="rId43"/>
    <p:sldId id="301" r:id="rId44"/>
    <p:sldId id="302" r:id="rId45"/>
    <p:sldId id="296" r:id="rId46"/>
    <p:sldId id="297" r:id="rId47"/>
  </p:sldIdLst>
  <p:sldSz cx="9144000" cy="6858000" type="screen4x3"/>
  <p:notesSz cx="6858000" cy="9144000"/>
  <p:embeddedFontLst>
    <p:embeddedFont>
      <p:font typeface="Impact" pitchFamily="34" charset="0"/>
      <p:regular r:id="rId50"/>
    </p:embeddedFont>
    <p:embeddedFont>
      <p:font typeface="Calibri" pitchFamily="34" charset="0"/>
      <p:regular r:id="rId51"/>
      <p:bold r:id="rId52"/>
      <p:italic r:id="rId53"/>
      <p:boldItalic r:id="rId54"/>
    </p:embeddedFont>
    <p:embeddedFont>
      <p:font typeface="微软雅黑" pitchFamily="34" charset="-122"/>
      <p:regular r:id="rId55"/>
      <p:bold r:id="rId56"/>
    </p:embeddedFont>
    <p:embeddedFont>
      <p:font typeface="方正兰亭超细黑简体" charset="-122"/>
      <p:regular r:id="rId57"/>
    </p:embeddedFont>
    <p:embeddedFont>
      <p:font typeface="经典美黑简" charset="-122"/>
      <p:regular r:id="rId58"/>
    </p:embeddedFont>
    <p:embeddedFont>
      <p:font typeface="Century Gothic" pitchFamily="34" charset="0"/>
      <p:regular r:id="rId59"/>
      <p:bold r:id="rId60"/>
      <p:italic r:id="rId61"/>
      <p:boldItalic r:id="rId62"/>
    </p:embeddedFont>
  </p:embeddedFontLst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16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8180"/>
    <a:srgbClr val="00B050"/>
    <a:srgbClr val="28AADC"/>
    <a:srgbClr val="01581E"/>
    <a:srgbClr val="91CF1C"/>
    <a:srgbClr val="137E37"/>
    <a:srgbClr val="F8F8F8"/>
    <a:srgbClr val="003E3E"/>
    <a:srgbClr val="29292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86083" autoAdjust="0"/>
  </p:normalViewPr>
  <p:slideViewPr>
    <p:cSldViewPr snapToGrid="0" snapToObjects="1">
      <p:cViewPr>
        <p:scale>
          <a:sx n="84" d="100"/>
          <a:sy n="84" d="100"/>
        </p:scale>
        <p:origin x="-966" y="570"/>
      </p:cViewPr>
      <p:guideLst>
        <p:guide orient="horz" pos="1616"/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1.fntdata"/><Relationship Id="rId55" Type="http://schemas.openxmlformats.org/officeDocument/2006/relationships/font" Target="fonts/font6.fntdata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5.fntdata"/><Relationship Id="rId62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openxmlformats.org/officeDocument/2006/relationships/font" Target="fonts/font9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57" Type="http://schemas.openxmlformats.org/officeDocument/2006/relationships/font" Target="fonts/font8.fntdata"/><Relationship Id="rId61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Relationship Id="rId60" Type="http://schemas.openxmlformats.org/officeDocument/2006/relationships/font" Target="fonts/font11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7.fntdata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0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B3A024-FEF4-4BF6-90A2-F282CA153775}" type="datetimeFigureOut">
              <a:rPr lang="zh-CN" altLang="en-US" smtClean="0"/>
              <a:t>2017/3/7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2D1962-F7D2-46CE-A837-07B94B0A7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35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6898BA-A784-43AC-A2D3-581D005406F3}" type="datetimeFigureOut">
              <a:rPr lang="zh-CN" altLang="en-US" smtClean="0"/>
              <a:t>2017/3/7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FF25CE-97F7-4CE5-9418-97DBD13F90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558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今天很高兴来到**大学，给大家讲解维普</a:t>
            </a:r>
            <a:r>
              <a:rPr lang="en-US" altLang="zh-CN" dirty="0" smtClean="0"/>
              <a:t>-</a:t>
            </a:r>
            <a:r>
              <a:rPr lang="zh-CN" altLang="en-US" dirty="0" smtClean="0"/>
              <a:t>智立方知识资源服务平台的使用。首先，自我介绍一下，我是来至重庆维普资讯有限公司的****（我叫***），大家可以叫我*老师。维普资讯的前身为中国科技情报所重庆分所数据库研究中心，成立于</a:t>
            </a:r>
            <a:r>
              <a:rPr lang="en-US" altLang="zh-CN" dirty="0" smtClean="0"/>
              <a:t>1989</a:t>
            </a:r>
            <a:r>
              <a:rPr lang="zh-CN" altLang="en-US" dirty="0" smtClean="0"/>
              <a:t>年，是我国第一家进行中文期刊数据库研究的机构。经过多年的发展，从基础的中文科技期刊数据库，再到如今全文献覆盖的知识服务系统，维普始终为广大读者提供最为优质的文献服务。今天向大家介绍的就是维普</a:t>
            </a:r>
            <a:r>
              <a:rPr lang="en-US" altLang="zh-CN" dirty="0" smtClean="0"/>
              <a:t>-</a:t>
            </a:r>
            <a:r>
              <a:rPr lang="zh-CN" altLang="en-US" dirty="0" smtClean="0"/>
              <a:t>智立方知识资源服务平台。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6335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当然，对于有一定基础的读者，也提供了传统资源型数据库的检索方式。在高级检索中包含了：</a:t>
            </a:r>
            <a:r>
              <a:rPr lang="zh-CN" altLang="en-US" sz="12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向导式检索、检索式检索、对象检索。</a:t>
            </a:r>
            <a:endParaRPr lang="zh-CN" altLang="en-US" sz="1200" dirty="0" smtClean="0">
              <a:solidFill>
                <a:srgbClr val="02AFF3"/>
              </a:solidFill>
              <a:latin typeface="思源黑体 CN Bold" pitchFamily="34" charset="-122"/>
              <a:ea typeface="思源黑体 CN Bold" pitchFamily="3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9065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向导式检索，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运用逻辑组配关系，在多个检索条件限定下进行检索。可以看到通过与、或、非，以及提供的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14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个检索入口，最大化的满足读者的检索要求。</a:t>
            </a:r>
            <a:endParaRPr lang="en-US" altLang="zh-CN" sz="1200" dirty="0" smtClean="0">
              <a:solidFill>
                <a:prstClr val="black">
                  <a:lumMod val="75000"/>
                  <a:lumOff val="25000"/>
                </a:prst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Bold" pitchFamily="34" charset="-122"/>
                <a:ea typeface="思源黑体 CN Medium" pitchFamily="34" charset="-122"/>
                <a:cs typeface="Arial" pitchFamily="34" charset="0"/>
              </a:rPr>
              <a:t>时间、文献类型、学科的限定，也能够缩小检索范围。</a:t>
            </a:r>
            <a:endParaRPr lang="zh-CN" altLang="en-US" sz="1200" dirty="0" smtClean="0">
              <a:solidFill>
                <a:schemeClr val="tx2">
                  <a:lumMod val="50000"/>
                </a:schemeClr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761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检索式检索，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在检索框中直接输入字段标识和逻辑运算符来发起检索。检索式检索是一种比较专业的检索方式，也为一些图情专业级读者提供了这种方式。有兴趣的读者可以上网了解，在这里就不详细说明。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sz="1200" dirty="0" smtClean="0">
              <a:solidFill>
                <a:schemeClr val="tx2">
                  <a:lumMod val="50000"/>
                </a:schemeClr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9425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功能二：结果筛选（寻优），通过分面聚类和排序方式，能够最大程度提供检索的效率。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800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分面聚类</a:t>
            </a:r>
            <a:r>
              <a:rPr lang="zh-CN" altLang="en-US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左聚类面板支持“文献类型”、“期刊收录”、“领域”、“主题”、“机构”、“作者”、“传媒”、“年份”、“被引范围”的多类别层叠筛选，实现在任意检索条件下对检索结果进行再次组配，提高资源深度筛选效率。需要注意的是，最多只可选取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5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个条件。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sz="1200" dirty="0" smtClean="0">
              <a:solidFill>
                <a:schemeClr val="tx2">
                  <a:lumMod val="50000"/>
                </a:schemeClr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7046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多种排序方式，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提供检索结果的多种排序方式。读者可以按相关度排序、被引量排序、时效性排序。其中默认的相关度排序是维普研发的一种排序方式，通过各项因素综合得到的最优结果，我们相信通过相关度排序，能够把符合要求的，更为优质的文章排在更前面，读者不必再像以前一篇一篇的去查找，一页一页的翻阅才能找到合适的文章。</a:t>
            </a:r>
            <a:endParaRPr lang="zh-CN" altLang="en-US" sz="1200" dirty="0" smtClean="0">
              <a:solidFill>
                <a:schemeClr val="tx2">
                  <a:lumMod val="50000"/>
                </a:schemeClr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0503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功能三：全文保障，</a:t>
            </a:r>
            <a:r>
              <a:rPr lang="zh-CN" altLang="en-US" sz="12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五大全文保障模式</a:t>
            </a:r>
            <a:r>
              <a:rPr lang="zh-CN" altLang="en-US" sz="1200" dirty="0" smtClean="0">
                <a:solidFill>
                  <a:srgbClr val="00B0F0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，</a:t>
            </a:r>
            <a:r>
              <a:rPr lang="zh-CN" altLang="en-US" dirty="0" smtClean="0">
                <a:solidFill>
                  <a:srgbClr val="00B0F0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在线阅读，下载全文，文献传递，</a:t>
            </a:r>
            <a:r>
              <a:rPr lang="en-US" altLang="zh-CN" dirty="0" smtClean="0">
                <a:solidFill>
                  <a:srgbClr val="00B0F0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OA</a:t>
            </a:r>
            <a:r>
              <a:rPr lang="zh-CN" altLang="en-US" dirty="0" smtClean="0">
                <a:solidFill>
                  <a:srgbClr val="00B0F0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期刊链接，网络资源链接，极大的方面读者对于全文的需求。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sz="1200" dirty="0" smtClean="0">
              <a:solidFill>
                <a:schemeClr val="tx2">
                  <a:lumMod val="50000"/>
                </a:schemeClr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888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在线阅读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可直接通过浏览器打开文章进行浏览学习，在这个基础上，新增了全新的“放大镜”阅读预览体验，无需打开文献，即可实现全文预览。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6276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下载全文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优化服务器线路，提供多种下载通道，快速获取全文。需要注意的是数据库中的文章是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PDF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格式的，不是常用的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WORD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格式，所以需要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PDF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阅读器打开。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在页面的右下角提供文献专用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PDF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阅读器下载，方便初次使用的用户群体。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1941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文献传递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部分不能直接通过在线阅读或下载的方式获取全文的文献，可通过 “文献传递”方式，使用邮箱索取文献全文。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只需输入邮箱以及验证码，系统将会自动处理请求，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5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分钟之内将文章的下载链接发送到邮箱当中，点击即可获取。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263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接下来，我会依次给大家介绍有关系统的情况。首先，我们来看一下系统概述。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4528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OA</a:t>
            </a:r>
            <a:r>
              <a:rPr lang="zh-CN" altLang="en-US" sz="12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期刊链接</a:t>
            </a:r>
          </a:p>
          <a:p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部分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OA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（开放存取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Open Access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）期刊或文献，提供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OA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平台下载指引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7505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网络资源链接，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部分文献可通过解析取得网络下载地址，根据链接热度排行选择下载，</a:t>
            </a:r>
            <a:endParaRPr lang="en-US" altLang="zh-CN" sz="1200" dirty="0" smtClean="0">
              <a:solidFill>
                <a:prstClr val="black">
                  <a:lumMod val="75000"/>
                  <a:lumOff val="25000"/>
                </a:prst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直接跳转至相应网站获取全文。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sz="1200" dirty="0" smtClean="0">
              <a:solidFill>
                <a:schemeClr val="tx2">
                  <a:lumMod val="50000"/>
                </a:schemeClr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752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功能四：引文分析。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进入到所需文章的细览页查看，了解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单篇文献的知识梳理与知识节点的呈现，可作相关的引文分析。比如文章的参考文献、引证文献、耦合文献以及相关文献等等。</a:t>
            </a:r>
            <a:endParaRPr lang="en-US" altLang="zh-CN" sz="1200" dirty="0" smtClean="0">
              <a:solidFill>
                <a:prstClr val="black">
                  <a:lumMod val="75000"/>
                  <a:lumOff val="25000"/>
                </a:prst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B0F0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通过参考文献，越查越旧。通过引证文献，越查越新。通过耦合文献，越查越深。详细了解科学研究的脉络情况。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sz="1200" dirty="0" smtClean="0">
              <a:solidFill>
                <a:prstClr val="black">
                  <a:lumMod val="75000"/>
                  <a:lumOff val="25000"/>
                </a:prst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8346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同时，我们支持题录导出的功能。可以按文本、参考文献等格式导出，也提供</a:t>
            </a:r>
            <a:r>
              <a:rPr lang="en-US" altLang="zh-CN" dirty="0" smtClean="0"/>
              <a:t>EndNote</a:t>
            </a:r>
            <a:r>
              <a:rPr lang="zh-CN" altLang="en-US" dirty="0" smtClean="0"/>
              <a:t>格式导出，方便做论文管理。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10737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我们也提供了参考文献、引证文献的汇总功能。让读者快速统计被引情况。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0271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引用追踪</a:t>
            </a:r>
            <a:r>
              <a:rPr lang="zh-CN" altLang="en-US" sz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功能。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深入的引文分布追踪，帮助用户直观地分析该文献课题的总体发展趋势和学术影响力情况，揭示该课题目前是处于快速上升、平稳积累、还是成熟发展阶段。</a:t>
            </a:r>
            <a:endParaRPr lang="zh-CN" altLang="en-US" sz="1200" dirty="0" smtClean="0">
              <a:solidFill>
                <a:schemeClr val="tx2">
                  <a:lumMod val="50000"/>
                </a:schemeClr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410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功能五：计量分析。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首先是检索结果的分析。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系统自动生成检索结果的发文及被引趋势图谱。发文量的变化趋势揭示当前主题的发展阶段。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42970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检索报告。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以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《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中文科技期刊数据库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》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为数据原型，可自动生成检索分析报告。</a:t>
            </a:r>
            <a:endParaRPr lang="en-US" altLang="zh-CN" sz="1200" dirty="0" smtClean="0">
              <a:solidFill>
                <a:prstClr val="black">
                  <a:lumMod val="75000"/>
                  <a:lumOff val="25000"/>
                </a:prst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对结果中涉及的作者、机构、传媒和主题作相应的统计，方便用户快速掌握相关领域内的前沿学术成果，了解相关学术信息。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6362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功能六：数据对象化。</a:t>
            </a:r>
            <a:endParaRPr lang="en-US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基于这样的对象规模，智立方对于知识对象到底提供了哪些功能呢？ </a:t>
            </a:r>
          </a:p>
          <a:p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其实简单点说，就是这两个功能：一个就是提供了知识对象的直接搜索，另一个就是提供了知识对象的关联关系分析结果。</a:t>
            </a:r>
            <a:endParaRPr lang="en-US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0192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对象化数据。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提供对象级别的垂直搜索，把读者体验从资源保障服务提升到知识对象服务。解析出</a:t>
            </a:r>
            <a:r>
              <a:rPr lang="zh-CN" altLang="en-US" sz="1200" dirty="0" smtClean="0">
                <a:solidFill>
                  <a:schemeClr val="tx2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人物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lang="zh-CN" altLang="en-US" sz="1200" dirty="0" smtClean="0">
                <a:solidFill>
                  <a:schemeClr val="tx2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主题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lang="zh-CN" altLang="en-US" sz="1200" dirty="0" smtClean="0">
                <a:solidFill>
                  <a:schemeClr val="tx2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机构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lang="zh-CN" altLang="en-US" sz="1200" dirty="0" smtClean="0">
                <a:solidFill>
                  <a:schemeClr val="tx2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资助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lang="zh-CN" altLang="en-US" sz="1200" dirty="0" smtClean="0">
                <a:solidFill>
                  <a:schemeClr val="tx2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传媒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五大知识对象，支持领域导航和地区导航，并提供分面聚类与结果寻优，极大帮助读者优化知识对象的检索结果。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sz="1200" dirty="0" smtClean="0">
              <a:solidFill>
                <a:prstClr val="black">
                  <a:lumMod val="75000"/>
                  <a:lumOff val="25000"/>
                </a:prst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19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66898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知识对象本体描述。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对解析出的知识对象，提供详尽的知识本体内容描述，包括其</a:t>
            </a:r>
            <a:r>
              <a:rPr lang="zh-CN" altLang="en-US" sz="1200" dirty="0" smtClean="0">
                <a:solidFill>
                  <a:srgbClr val="00B0F0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相关作品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lang="zh-CN" altLang="en-US" sz="1200" dirty="0" smtClean="0">
                <a:solidFill>
                  <a:srgbClr val="00B0F0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相关机构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lang="zh-CN" altLang="en-US" sz="1200" dirty="0" smtClean="0">
                <a:solidFill>
                  <a:srgbClr val="00B0F0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相关作者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lang="zh-CN" altLang="en-US" sz="1200" dirty="0" smtClean="0">
                <a:solidFill>
                  <a:srgbClr val="00B0F0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相关传媒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lang="zh-CN" altLang="en-US" sz="1200" dirty="0" smtClean="0">
                <a:solidFill>
                  <a:srgbClr val="00B0F0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相关主题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lang="zh-CN" altLang="en-US" sz="1200" dirty="0" smtClean="0">
                <a:solidFill>
                  <a:srgbClr val="00B0F0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相关基金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lang="zh-CN" altLang="en-US" sz="1200" dirty="0" smtClean="0">
                <a:solidFill>
                  <a:srgbClr val="00B0F0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相关领域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通过全面的描述，读者可更深度的了解所需知识内容。</a:t>
            </a:r>
          </a:p>
          <a:p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42450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同时，支持知识对象自动生成研究趋势图、</a:t>
            </a:r>
            <a:r>
              <a:rPr lang="en-US" altLang="zh-CN" dirty="0" smtClean="0"/>
              <a:t>360</a:t>
            </a:r>
            <a:r>
              <a:rPr lang="zh-CN" altLang="en-US" dirty="0" smtClean="0"/>
              <a:t>网络图、以及对象分析报告。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71976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对象比较。提供同类对象之间的产出对比，知识脉络关联及延伸的比较报告功能。对象比较最少两者对比，最多五个对象对比。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2534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领域学科、地区的本体导航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解析出的领域学科、地区做知识本体内容的详尽描述，并提供整理、统计及分析服务，提供相关内容的导航导读功能。</a:t>
            </a:r>
          </a:p>
          <a:p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在智立方里，学科作为一种知识对象，我们对它的描述维度除了文献资源外，还提供了其他维度的描述，比如，学科领域下的主题、学科领域下的机构和学者等等，这样一种对象之间的相互描述，可以让用户直接获得某个学科下的所有研究状况内容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86494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维普智立方的优势：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0" dirty="0" smtClean="0"/>
              <a:t>1.</a:t>
            </a:r>
            <a:r>
              <a:rPr lang="en-US" altLang="zh-CN" sz="1200" b="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《</a:t>
            </a:r>
            <a:r>
              <a:rPr lang="zh-CN" altLang="en-US" sz="12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智立方知识资源服务平台</a:t>
            </a:r>
            <a:r>
              <a:rPr lang="en-US" altLang="zh-CN" sz="1200" b="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》</a:t>
            </a:r>
            <a:r>
              <a:rPr lang="zh-CN" altLang="en-US" sz="1200" b="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作为大数据服务平台，包含了数十种文献，极大的满足了用户的资源保障与知识发现的要求。</a:t>
            </a:r>
            <a:endParaRPr lang="en-US" altLang="zh-CN" sz="1200" b="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2.</a:t>
            </a:r>
            <a:r>
              <a:rPr lang="zh-CN" altLang="en-US" sz="1200" b="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更能实现知识内容的情报挖掘和知识管理功能，能够满足读者对信息整理和归纳的更高要求。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3.</a:t>
            </a:r>
            <a:r>
              <a:rPr lang="zh-CN" altLang="en-US" sz="1200" b="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对数据对象的解析，因为有数据编辑的参与，准确度和完备性大幅度提高。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4.</a:t>
            </a:r>
            <a:r>
              <a:rPr lang="zh-CN" altLang="en-US" sz="1200" b="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有科技报告和产品样本两种独有的文献资源。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06893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defTabSz="457106">
              <a:lnSpc>
                <a:spcPct val="130000"/>
              </a:lnSpc>
            </a:pPr>
            <a:r>
              <a:rPr lang="zh-CN" altLang="en-US" sz="1800" dirty="0" smtClean="0">
                <a:solidFill>
                  <a:schemeClr val="tx2">
                    <a:lumMod val="50000"/>
                  </a:schemeClr>
                </a:solidFill>
                <a:latin typeface="STHeitiSC-Light"/>
              </a:rPr>
              <a:t>智立方是一个知识资源的大数据服务平台</a:t>
            </a:r>
            <a:r>
              <a:rPr lang="zh-CN" altLang="en-US" sz="1200" dirty="0" smtClean="0">
                <a:solidFill>
                  <a:schemeClr val="tx2">
                    <a:lumMod val="50000"/>
                  </a:schemeClr>
                </a:solidFill>
                <a:latin typeface="STHeitiSC-Light"/>
              </a:rPr>
              <a:t>，</a:t>
            </a:r>
            <a:endParaRPr lang="en-US" altLang="zh-CN" sz="1200" dirty="0" smtClean="0">
              <a:solidFill>
                <a:schemeClr val="tx2">
                  <a:lumMod val="50000"/>
                </a:schemeClr>
              </a:solidFill>
              <a:latin typeface="STHeitiSC-Light"/>
            </a:endParaRPr>
          </a:p>
          <a:p>
            <a:pPr lvl="0" defTabSz="457106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1B2135"/>
                </a:solidFill>
                <a:latin typeface="STHeitiSC-Light"/>
              </a:rPr>
              <a:t>能满足</a:t>
            </a:r>
            <a:r>
              <a:rPr lang="zh-CN" altLang="en-US" sz="1200" dirty="0" smtClean="0">
                <a:solidFill>
                  <a:srgbClr val="00B0F0"/>
                </a:solidFill>
                <a:latin typeface="STHeitiSC-Light"/>
              </a:rPr>
              <a:t>资源发现</a:t>
            </a:r>
            <a:r>
              <a:rPr lang="zh-CN" altLang="en-US" sz="1200" dirty="0" smtClean="0">
                <a:solidFill>
                  <a:srgbClr val="1B2135"/>
                </a:solidFill>
                <a:latin typeface="STHeitiSC-Light"/>
              </a:rPr>
              <a:t>、</a:t>
            </a:r>
            <a:r>
              <a:rPr lang="zh-CN" altLang="en-US" sz="1200" dirty="0" smtClean="0">
                <a:solidFill>
                  <a:srgbClr val="00B0F0"/>
                </a:solidFill>
                <a:latin typeface="STHeitiSC-Light"/>
              </a:rPr>
              <a:t>知识管理</a:t>
            </a:r>
            <a:r>
              <a:rPr lang="zh-CN" altLang="en-US" sz="1200" dirty="0" smtClean="0">
                <a:solidFill>
                  <a:srgbClr val="1B2135"/>
                </a:solidFill>
                <a:latin typeface="STHeitiSC-Light"/>
              </a:rPr>
              <a:t>、</a:t>
            </a:r>
            <a:r>
              <a:rPr lang="zh-CN" altLang="en-US" sz="1200" dirty="0" smtClean="0">
                <a:solidFill>
                  <a:srgbClr val="00B0F0"/>
                </a:solidFill>
                <a:latin typeface="STHeitiSC-Light"/>
              </a:rPr>
              <a:t>情报服务</a:t>
            </a:r>
            <a:r>
              <a:rPr lang="zh-CN" altLang="en-US" sz="1200" dirty="0" smtClean="0">
                <a:solidFill>
                  <a:srgbClr val="1B2135"/>
                </a:solidFill>
                <a:latin typeface="STHeitiSC-Light"/>
              </a:rPr>
              <a:t>的多层次需求，为高校、科研单位和个人用户提供全方位、基于云平台架构的一体化解决方案。</a:t>
            </a:r>
            <a:endParaRPr lang="en-US" altLang="zh-CN" sz="1200" dirty="0" smtClean="0">
              <a:solidFill>
                <a:srgbClr val="1B2135"/>
              </a:solidFill>
              <a:latin typeface="STHeitiSC-Light"/>
            </a:endParaRPr>
          </a:p>
          <a:p>
            <a:pPr lvl="0" defTabSz="457106">
              <a:lnSpc>
                <a:spcPct val="130000"/>
              </a:lnSpc>
            </a:pPr>
            <a:r>
              <a:rPr lang="zh-CN" altLang="en-US" sz="1800" dirty="0" smtClean="0">
                <a:solidFill>
                  <a:schemeClr val="tx2">
                    <a:lumMod val="50000"/>
                  </a:schemeClr>
                </a:solidFill>
                <a:latin typeface="STHeitiSC-Light"/>
              </a:rPr>
              <a:t>智立方不仅能够满足知识资源的平台采购需求，</a:t>
            </a:r>
            <a:endParaRPr lang="en-US" altLang="zh-CN" sz="1800" dirty="0" smtClean="0">
              <a:solidFill>
                <a:schemeClr val="tx2">
                  <a:lumMod val="50000"/>
                </a:schemeClr>
              </a:solidFill>
              <a:latin typeface="STHeitiSC-Light"/>
            </a:endParaRPr>
          </a:p>
          <a:p>
            <a:pPr lvl="0" defTabSz="457106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1B2135"/>
                </a:solidFill>
                <a:latin typeface="STHeitiSC-Light"/>
              </a:rPr>
              <a:t>同时也广泛适用于</a:t>
            </a:r>
            <a:r>
              <a:rPr lang="zh-CN" altLang="en-US" sz="1200" dirty="0" smtClean="0">
                <a:solidFill>
                  <a:srgbClr val="00B0F0"/>
                </a:solidFill>
                <a:latin typeface="STHeitiSC-Light"/>
              </a:rPr>
              <a:t>机构的各类信息服务整合项目</a:t>
            </a:r>
            <a:r>
              <a:rPr lang="zh-CN" altLang="en-US" sz="1200" dirty="0" smtClean="0">
                <a:solidFill>
                  <a:srgbClr val="1B2135"/>
                </a:solidFill>
                <a:latin typeface="STHeitiSC-Light"/>
              </a:rPr>
              <a:t>，如学科图书馆、主题图书馆、机构库、专家库、领域知识目录导航、区域学术联盟建设等。</a:t>
            </a:r>
            <a:endParaRPr kumimoji="1" lang="en-US" altLang="zh-CN" sz="1200" dirty="0" smtClean="0">
              <a:solidFill>
                <a:srgbClr val="1B2135"/>
              </a:solidFill>
              <a:cs typeface="Arial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00418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最后，欢迎各位同学关注维普的订阅号--维普信使。添加名称或者扫二维码都是可以的。系统会定期推送一些大家感兴趣的话题，也会提供详细的有关系统的功能使用讲解。我们还会通过微信举办各种大赛，奖品十分丰厚，只要参与都有机会获得礼品，希望同学们能经常关注我们的订阅号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58237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今天有关维普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智立方的介绍就到此结束，谢谢各位的参加。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773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智立方知识资源服务平台</a:t>
            </a: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rgbClr val="029BD7"/>
                </a:solidFill>
                <a:effectLst/>
                <a:uLnTx/>
                <a:uFillTx/>
                <a:latin typeface="思源黑体 CN Heavy" pitchFamily="34" charset="-122"/>
                <a:ea typeface="思源黑体 CN Heavy" pitchFamily="34" charset="-122"/>
                <a:cs typeface="Arial" pitchFamily="34" charset="0"/>
              </a:rPr>
              <a:t>是新时代的大数据知识服务平台。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整合了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29BD7"/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中外文的期刊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29BD7"/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学位论文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29BD7"/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会议论文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29BD7"/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专利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29BD7"/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专著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29BD7"/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标准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29BD7"/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科技成果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29BD7"/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产品样本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29BD7"/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科技报告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29BD7"/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政策法规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等多种文献，提供全面的资源检索和全文保障服务，并且可对所涉及的知识对象做详尽的分析、统计和挖掘工作，一站式为用户解决各类资源和知识情报的需求。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7861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智立方主要包含两个层面的价值，第一个是资源层面 </a:t>
            </a:r>
            <a:r>
              <a:rPr lang="en-US" altLang="zh-CN" dirty="0" smtClean="0"/>
              <a:t>- </a:t>
            </a:r>
            <a:r>
              <a:rPr lang="zh-CN" altLang="en-US" dirty="0" smtClean="0"/>
              <a:t>知识资源价值，</a:t>
            </a: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整合多种文献，提供一站式检索和多种全文保障服务，提供分面聚类、相关排序等多种检索结果寻优途径。第二个是知识层面 </a:t>
            </a:r>
            <a:r>
              <a:rPr kumimoji="0" lang="en-US" altLang="zh-CN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– </a:t>
            </a: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情报服务价值，也是智立方最核心的价值点。</a:t>
            </a:r>
            <a:r>
              <a:rPr lang="zh-CN" altLang="en-US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通过对文献中涉及的各类知识对象做唯一标识、粒度分析、关联呈现，得以实现从情报分析视角对隐含知识关联做深入挖掘，同时支撑用户的研究方向分析、竞争情报动态连续追踪等服务。第三个知识管理价值主要是体现在构建自有知识体系的门户，在这里就不详细介绍了。</a:t>
            </a:r>
            <a:endParaRPr lang="en-US" altLang="zh-CN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接下来，我们就详细来了解前两个价值点。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3373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资源元数据规模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包含期刊、学位论文、会议论文、专利、专著、标准、科技成果、产品样本、科技报告、政策法规等中外文文献元数据</a:t>
            </a:r>
            <a:r>
              <a:rPr lang="en-US" altLang="zh-CN" sz="1200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3</a:t>
            </a:r>
            <a:r>
              <a:rPr lang="zh-CN" altLang="en-US" sz="1200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亿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余条。</a:t>
            </a:r>
            <a:endParaRPr lang="en-US" altLang="zh-CN" sz="1200" dirty="0" smtClean="0">
              <a:solidFill>
                <a:prstClr val="black">
                  <a:lumMod val="75000"/>
                  <a:lumOff val="25000"/>
                </a:prst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其中期刊总量</a:t>
            </a:r>
            <a:r>
              <a:rPr lang="en-US" altLang="zh-CN" sz="1200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14500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余种，现刊</a:t>
            </a:r>
            <a:r>
              <a:rPr lang="en-US" altLang="zh-CN" sz="1200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9510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种，核心期刊</a:t>
            </a:r>
            <a:r>
              <a:rPr lang="en-US" altLang="zh-CN" sz="1200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1983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种（北大核心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2014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版全覆盖）</a:t>
            </a:r>
            <a:endParaRPr lang="en-US" altLang="zh-CN" sz="1200" dirty="0" smtClean="0">
              <a:solidFill>
                <a:prstClr val="black">
                  <a:lumMod val="75000"/>
                  <a:lumOff val="25000"/>
                </a:prst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资源覆盖了近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20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年来国内产出中外文文献资源的</a:t>
            </a:r>
            <a:r>
              <a:rPr lang="en-US" altLang="zh-CN" sz="1200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95%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（产品样本、科技报告独家收录）。</a:t>
            </a:r>
            <a:endParaRPr lang="en-US" altLang="zh-CN" sz="1200" dirty="0" smtClean="0">
              <a:solidFill>
                <a:prstClr val="black">
                  <a:lumMod val="75000"/>
                  <a:lumOff val="25000"/>
                </a:prst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智立方还支持对用户特色资源的个性化整合。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5365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知识对象数据规模</a:t>
            </a:r>
            <a:endParaRPr lang="en-US" altLang="zh-CN" sz="1200" dirty="0" smtClean="0">
              <a:solidFill>
                <a:schemeClr val="tx2">
                  <a:lumMod val="50000"/>
                </a:schemeClr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基于海量元数据资源，通过对数百亿数据关系的挖掘，智立方解析出多个维度的文献资源知识对象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——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人物、主题、机构、资助、传媒、领域、地区。</a:t>
            </a:r>
            <a:endParaRPr lang="en-US" altLang="zh-CN" dirty="0" smtClean="0">
              <a:solidFill>
                <a:srgbClr val="029BD7"/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挖掘整理</a:t>
            </a:r>
            <a:r>
              <a:rPr lang="zh-CN" altLang="en-US" sz="1200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数千万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人物、</a:t>
            </a:r>
            <a:r>
              <a:rPr lang="en-US" altLang="zh-CN" sz="1200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20</a:t>
            </a:r>
            <a:r>
              <a:rPr lang="zh-CN" altLang="en-US" sz="1200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万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机构、</a:t>
            </a:r>
            <a:r>
              <a:rPr lang="en-US" altLang="zh-CN" sz="1200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200</a:t>
            </a:r>
            <a:r>
              <a:rPr lang="zh-CN" altLang="en-US" sz="1200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万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主题和</a:t>
            </a:r>
            <a:r>
              <a:rPr lang="zh-CN" altLang="en-US" sz="1200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数万个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资助及传媒，同时呈现的</a:t>
            </a:r>
            <a:r>
              <a:rPr lang="zh-CN" altLang="en-US" sz="1200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 </a:t>
            </a:r>
            <a:r>
              <a:rPr lang="en-US" altLang="zh-CN" sz="1200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10</a:t>
            </a:r>
            <a:r>
              <a:rPr lang="zh-CN" altLang="en-US" sz="1200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亿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数据关系可以方便用户通过平台得以直观使用。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sz="1200" dirty="0" smtClean="0">
              <a:solidFill>
                <a:schemeClr val="tx2">
                  <a:lumMod val="50000"/>
                </a:schemeClr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8389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接下来对智立方主要的一些功能进行介绍。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334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功能一：文献检索。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默认检索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输入检索词，通过检索词智能提示及主题词扩展功能，反复修正检索策略，从而获得最佳检索结果。</a:t>
            </a:r>
            <a:endParaRPr lang="en-US" altLang="zh-CN" sz="1200" dirty="0" smtClean="0">
              <a:solidFill>
                <a:prstClr val="black">
                  <a:lumMod val="75000"/>
                  <a:lumOff val="25000"/>
                </a:prst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检索词的智能提示和主题词扩展，能够帮助更多的普通读者快速了解并使用，找到所需要的文献。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207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937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6683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0079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E6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6683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7081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6683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1B21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9709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rgbClr val="1A56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9709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rgbClr val="3F89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9709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solidFill>
          <a:srgbClr val="40D5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9709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E:\工作网盘\维普\市场部\PPT2016\图片1.jpg"/>
          <p:cNvPicPr>
            <a:picLocks noChangeAspect="1" noChangeArrowheads="1"/>
          </p:cNvPicPr>
          <p:nvPr userDrawn="1"/>
        </p:nvPicPr>
        <p:blipFill>
          <a:blip r:embed="rId11"/>
          <a:srcRect l="7147" r="1785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36500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 descr="E:\工作网盘\维普\市场部\PPT2016\图片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"/>
            <a:ext cx="9144000" cy="5143501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0" y="5021456"/>
            <a:ext cx="9144000" cy="18365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2467" name="Picture 3" descr="E:\工作网盘\维普\市场部\设计\2015综合册子\未命名-1.png"/>
          <p:cNvPicPr>
            <a:picLocks noChangeAspect="1" noChangeArrowheads="1"/>
          </p:cNvPicPr>
          <p:nvPr/>
        </p:nvPicPr>
        <p:blipFill>
          <a:blip r:embed="rId4"/>
          <a:srcRect b="48121"/>
          <a:stretch>
            <a:fillRect/>
          </a:stretch>
        </p:blipFill>
        <p:spPr bwMode="auto">
          <a:xfrm>
            <a:off x="2274208" y="1985612"/>
            <a:ext cx="4731030" cy="2709032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529" y="1770352"/>
            <a:ext cx="5165688" cy="4121481"/>
          </a:xfrm>
          <a:prstGeom prst="rect">
            <a:avLst/>
          </a:prstGeom>
        </p:spPr>
      </p:pic>
      <p:sp>
        <p:nvSpPr>
          <p:cNvPr id="9" name="文本框 4"/>
          <p:cNvSpPr txBox="1"/>
          <p:nvPr/>
        </p:nvSpPr>
        <p:spPr>
          <a:xfrm>
            <a:off x="1539879" y="1144363"/>
            <a:ext cx="62402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F8F9FA"/>
                </a:solidFill>
                <a:latin typeface="思源黑体 CN Medium" pitchFamily="34" charset="-122"/>
                <a:ea typeface="思源黑体 CN Medium" pitchFamily="34" charset="-122"/>
              </a:rPr>
              <a:t>应用培训</a:t>
            </a:r>
            <a:endParaRPr lang="zh-CN" altLang="en-US" sz="3200" dirty="0">
              <a:solidFill>
                <a:srgbClr val="F8F9FA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11" name="文本框 3"/>
          <p:cNvSpPr txBox="1"/>
          <p:nvPr/>
        </p:nvSpPr>
        <p:spPr>
          <a:xfrm>
            <a:off x="3478795" y="6125936"/>
            <a:ext cx="354430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00" dirty="0" smtClean="0">
                <a:solidFill>
                  <a:srgbClr val="003E3E"/>
                </a:solidFill>
                <a:latin typeface="思源黑体 CN Medium" pitchFamily="34" charset="-122"/>
                <a:ea typeface="思源黑体 CN Medium" pitchFamily="34" charset="-122"/>
              </a:rPr>
              <a:t>重庆维普资讯有限公司</a:t>
            </a:r>
            <a:endParaRPr lang="zh-CN" altLang="en-US" sz="2300" dirty="0">
              <a:solidFill>
                <a:srgbClr val="003E3E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  <p:pic>
        <p:nvPicPr>
          <p:cNvPr id="14" name="Picture 2" descr="E:\工作网盘\维普\VIPLOGO副本.png"/>
          <p:cNvPicPr>
            <a:picLocks noChangeAspect="1" noChangeArrowheads="1"/>
          </p:cNvPicPr>
          <p:nvPr/>
        </p:nvPicPr>
        <p:blipFill>
          <a:blip r:embed="rId6" cstate="print">
            <a:lum bright="10000" contrast="-10000"/>
          </a:blip>
          <a:srcRect/>
          <a:stretch>
            <a:fillRect/>
          </a:stretch>
        </p:blipFill>
        <p:spPr bwMode="auto">
          <a:xfrm>
            <a:off x="2694527" y="6138992"/>
            <a:ext cx="733468" cy="420164"/>
          </a:xfrm>
          <a:prstGeom prst="rect">
            <a:avLst/>
          </a:prstGeom>
          <a:noFill/>
          <a:effectLst>
            <a:innerShdw blurRad="88900" dist="38100" dir="16980000">
              <a:prstClr val="black">
                <a:alpha val="67000"/>
              </a:prstClr>
            </a:innerShdw>
          </a:effectLst>
        </p:spPr>
      </p:pic>
      <p:sp>
        <p:nvSpPr>
          <p:cNvPr id="15" name="圆角矩形 14"/>
          <p:cNvSpPr/>
          <p:nvPr/>
        </p:nvSpPr>
        <p:spPr>
          <a:xfrm>
            <a:off x="2274208" y="6125936"/>
            <a:ext cx="4571092" cy="446276"/>
          </a:xfrm>
          <a:prstGeom prst="roundRect">
            <a:avLst/>
          </a:prstGeom>
          <a:noFill/>
          <a:ln w="127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533" y="634736"/>
            <a:ext cx="2828925" cy="44767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99742" y="394983"/>
            <a:ext cx="2694357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功能一：文献检索</a:t>
            </a:r>
          </a:p>
        </p:txBody>
      </p:sp>
      <p:sp>
        <p:nvSpPr>
          <p:cNvPr id="3" name="矩形 2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3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42" y="2781650"/>
            <a:ext cx="7640110" cy="3667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1896027" y="3219339"/>
            <a:ext cx="5819221" cy="1848679"/>
            <a:chOff x="1220836" y="3012141"/>
            <a:chExt cx="5244274" cy="1650095"/>
          </a:xfrm>
        </p:grpSpPr>
        <p:sp>
          <p:nvSpPr>
            <p:cNvPr id="26" name="矩形 25"/>
            <p:cNvSpPr/>
            <p:nvPr/>
          </p:nvSpPr>
          <p:spPr>
            <a:xfrm>
              <a:off x="1220836" y="3012141"/>
              <a:ext cx="5008126" cy="1650095"/>
            </a:xfrm>
            <a:prstGeom prst="rect">
              <a:avLst/>
            </a:prstGeom>
            <a:noFill/>
            <a:ln w="57150" cap="flat" cmpd="sng" algn="ctr">
              <a:solidFill>
                <a:srgbClr val="00B0F0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27" name="组合 1230"/>
            <p:cNvGrpSpPr/>
            <p:nvPr/>
          </p:nvGrpSpPr>
          <p:grpSpPr>
            <a:xfrm>
              <a:off x="5629450" y="3469739"/>
              <a:ext cx="835660" cy="835660"/>
              <a:chOff x="3612391" y="2447763"/>
              <a:chExt cx="835660" cy="835660"/>
            </a:xfrm>
          </p:grpSpPr>
          <p:grpSp>
            <p:nvGrpSpPr>
              <p:cNvPr id="28" name="组合 1226"/>
              <p:cNvGrpSpPr/>
              <p:nvPr/>
            </p:nvGrpSpPr>
            <p:grpSpPr>
              <a:xfrm>
                <a:off x="3612391" y="2447763"/>
                <a:ext cx="835660" cy="835660"/>
                <a:chOff x="8122422" y="2445351"/>
                <a:chExt cx="1938714" cy="1938714"/>
              </a:xfrm>
            </p:grpSpPr>
            <p:sp>
              <p:nvSpPr>
                <p:cNvPr id="30" name="椭圆 29"/>
                <p:cNvSpPr/>
                <p:nvPr/>
              </p:nvSpPr>
              <p:spPr>
                <a:xfrm>
                  <a:off x="8122422" y="2445351"/>
                  <a:ext cx="1938714" cy="193871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D0D0D">
                        <a:lumMod val="0"/>
                        <a:lumOff val="100000"/>
                      </a:srgbClr>
                    </a:gs>
                    <a:gs pos="35000">
                      <a:srgbClr val="0D0D0D">
                        <a:lumMod val="0"/>
                        <a:lumOff val="100000"/>
                      </a:srgbClr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368300" dist="139700" dir="7980000" sx="108000" sy="108000" algn="t" rotWithShape="0">
                    <a:prstClr val="black">
                      <a:alpha val="35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1" i="0" u="none" strike="noStrike" kern="0" cap="none" spc="0" normalizeH="0" baseline="0" noProof="0">
                    <a:ln>
                      <a:noFill/>
                    </a:ln>
                    <a:solidFill>
                      <a:srgbClr val="02AFF3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31" name="椭圆 30"/>
                <p:cNvSpPr/>
                <p:nvPr/>
              </p:nvSpPr>
              <p:spPr>
                <a:xfrm>
                  <a:off x="8146800" y="2501531"/>
                  <a:ext cx="1826361" cy="182636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D0D0D">
                        <a:lumMod val="0"/>
                        <a:lumOff val="100000"/>
                      </a:srgbClr>
                    </a:gs>
                    <a:gs pos="35000">
                      <a:srgbClr val="FFFFFF"/>
                    </a:gs>
                    <a:gs pos="68000">
                      <a:sysClr val="window" lastClr="FFFFFF">
                        <a:lumMod val="85000"/>
                      </a:sysClr>
                    </a:gs>
                    <a:gs pos="54000">
                      <a:srgbClr val="E9E9E9"/>
                    </a:gs>
                    <a:gs pos="95000">
                      <a:sysClr val="window" lastClr="FFFFFF">
                        <a:lumMod val="65000"/>
                      </a:sys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63500"/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1" i="0" u="none" strike="noStrike" kern="0" cap="none" spc="0" normalizeH="0" baseline="0" noProof="0">
                    <a:ln>
                      <a:noFill/>
                    </a:ln>
                    <a:solidFill>
                      <a:srgbClr val="02AFF3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sp>
            <p:nvSpPr>
              <p:cNvPr id="29" name="文本框 1229"/>
              <p:cNvSpPr txBox="1"/>
              <p:nvPr/>
            </p:nvSpPr>
            <p:spPr>
              <a:xfrm>
                <a:off x="3797625" y="2586001"/>
                <a:ext cx="46519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2AFF3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A</a:t>
                </a:r>
                <a:endParaRPr kumimoji="0" lang="zh-CN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02AFF3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endParaRPr>
              </a:p>
            </p:txBody>
          </p:sp>
        </p:grpSp>
      </p:grpSp>
      <p:sp>
        <p:nvSpPr>
          <p:cNvPr id="39" name="矩形 38"/>
          <p:cNvSpPr/>
          <p:nvPr/>
        </p:nvSpPr>
        <p:spPr>
          <a:xfrm>
            <a:off x="866849" y="1623931"/>
            <a:ext cx="49370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输入检索词，通过检索词智能提示及主题词扩展功能，反复修正检索策略，从而获得最佳检索结果。</a:t>
            </a:r>
          </a:p>
        </p:txBody>
      </p:sp>
      <p:sp>
        <p:nvSpPr>
          <p:cNvPr id="40" name="矩形 39"/>
          <p:cNvSpPr/>
          <p:nvPr/>
        </p:nvSpPr>
        <p:spPr>
          <a:xfrm>
            <a:off x="874048" y="1108341"/>
            <a:ext cx="1467068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默认检索</a:t>
            </a:r>
          </a:p>
        </p:txBody>
      </p:sp>
      <p:sp>
        <p:nvSpPr>
          <p:cNvPr id="41" name="矩形 40"/>
          <p:cNvSpPr/>
          <p:nvPr/>
        </p:nvSpPr>
        <p:spPr>
          <a:xfrm>
            <a:off x="6144902" y="1531598"/>
            <a:ext cx="220445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A</a:t>
            </a:r>
            <a:r>
              <a:rPr lang="zh-CN" altLang="en-US" b="1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：检索词智能提示</a:t>
            </a:r>
            <a:endParaRPr lang="en-US" altLang="zh-CN" b="1" dirty="0" smtClean="0">
              <a:solidFill>
                <a:srgbClr val="02AFF3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B</a:t>
            </a:r>
            <a:r>
              <a:rPr lang="zh-CN" altLang="en-US" b="1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：主题词扩展</a:t>
            </a:r>
            <a:endParaRPr lang="zh-CN" altLang="en-US" b="1" dirty="0">
              <a:solidFill>
                <a:srgbClr val="02AFF3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44" y="3756172"/>
            <a:ext cx="8128424" cy="1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2" name="组合 31"/>
          <p:cNvGrpSpPr/>
          <p:nvPr/>
        </p:nvGrpSpPr>
        <p:grpSpPr>
          <a:xfrm>
            <a:off x="471132" y="4240906"/>
            <a:ext cx="8617141" cy="943835"/>
            <a:chOff x="333375" y="5759609"/>
            <a:chExt cx="7087330" cy="776810"/>
          </a:xfrm>
        </p:grpSpPr>
        <p:sp>
          <p:nvSpPr>
            <p:cNvPr id="33" name="矩形 32"/>
            <p:cNvSpPr/>
            <p:nvPr/>
          </p:nvSpPr>
          <p:spPr>
            <a:xfrm>
              <a:off x="333375" y="5870427"/>
              <a:ext cx="6848475" cy="523875"/>
            </a:xfrm>
            <a:prstGeom prst="rect">
              <a:avLst/>
            </a:prstGeom>
            <a:noFill/>
            <a:ln w="57150" cap="flat" cmpd="sng" algn="ctr">
              <a:solidFill>
                <a:srgbClr val="00B0F0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34" name="组合 1230"/>
            <p:cNvGrpSpPr/>
            <p:nvPr/>
          </p:nvGrpSpPr>
          <p:grpSpPr>
            <a:xfrm>
              <a:off x="6646520" y="5759609"/>
              <a:ext cx="774185" cy="776810"/>
              <a:chOff x="3612390" y="2447763"/>
              <a:chExt cx="835660" cy="835660"/>
            </a:xfrm>
          </p:grpSpPr>
          <p:grpSp>
            <p:nvGrpSpPr>
              <p:cNvPr id="35" name="组合 1226"/>
              <p:cNvGrpSpPr/>
              <p:nvPr/>
            </p:nvGrpSpPr>
            <p:grpSpPr>
              <a:xfrm>
                <a:off x="3612390" y="2447763"/>
                <a:ext cx="835660" cy="835660"/>
                <a:chOff x="8122422" y="2445351"/>
                <a:chExt cx="1938714" cy="1938714"/>
              </a:xfrm>
            </p:grpSpPr>
            <p:sp>
              <p:nvSpPr>
                <p:cNvPr id="37" name="椭圆 36"/>
                <p:cNvSpPr/>
                <p:nvPr/>
              </p:nvSpPr>
              <p:spPr>
                <a:xfrm>
                  <a:off x="8122422" y="2445351"/>
                  <a:ext cx="1938714" cy="193871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D0D0D">
                        <a:lumMod val="0"/>
                        <a:lumOff val="100000"/>
                      </a:srgbClr>
                    </a:gs>
                    <a:gs pos="35000">
                      <a:srgbClr val="0D0D0D">
                        <a:lumMod val="0"/>
                        <a:lumOff val="100000"/>
                      </a:srgbClr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368300" dist="139700" dir="7980000" sx="108000" sy="108000" algn="t" rotWithShape="0">
                    <a:prstClr val="black">
                      <a:alpha val="35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1" i="0" u="none" strike="noStrike" kern="0" cap="none" spc="0" normalizeH="0" baseline="0" noProof="0">
                    <a:ln>
                      <a:noFill/>
                    </a:ln>
                    <a:solidFill>
                      <a:srgbClr val="02AFF3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8199112" y="2501532"/>
                  <a:ext cx="1826359" cy="182636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D0D0D">
                        <a:lumMod val="0"/>
                        <a:lumOff val="100000"/>
                      </a:srgbClr>
                    </a:gs>
                    <a:gs pos="35000">
                      <a:srgbClr val="FFFFFF"/>
                    </a:gs>
                    <a:gs pos="68000">
                      <a:sysClr val="window" lastClr="FFFFFF">
                        <a:lumMod val="85000"/>
                      </a:sysClr>
                    </a:gs>
                    <a:gs pos="54000">
                      <a:srgbClr val="E9E9E9"/>
                    </a:gs>
                    <a:gs pos="95000">
                      <a:sysClr val="window" lastClr="FFFFFF">
                        <a:lumMod val="65000"/>
                      </a:sys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63500"/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1" i="0" u="none" strike="noStrike" kern="0" cap="none" spc="0" normalizeH="0" baseline="0" noProof="0">
                    <a:ln>
                      <a:noFill/>
                    </a:ln>
                    <a:solidFill>
                      <a:srgbClr val="02AFF3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sp>
            <p:nvSpPr>
              <p:cNvPr id="36" name="文本框 1229"/>
              <p:cNvSpPr txBox="1"/>
              <p:nvPr/>
            </p:nvSpPr>
            <p:spPr>
              <a:xfrm>
                <a:off x="3791266" y="2583950"/>
                <a:ext cx="477907" cy="6952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2AFF3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B</a:t>
                </a:r>
                <a:endParaRPr kumimoji="0" lang="zh-CN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02AFF3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endParaRPr>
              </a:p>
            </p:txBody>
          </p:sp>
        </p:grp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99742" y="394983"/>
            <a:ext cx="2694357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功能一：文献检索</a:t>
            </a:r>
          </a:p>
        </p:txBody>
      </p:sp>
      <p:sp>
        <p:nvSpPr>
          <p:cNvPr id="3" name="矩形 2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3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17" y="1202917"/>
            <a:ext cx="6304686" cy="1164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8007" y="2637438"/>
            <a:ext cx="3501466" cy="2484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56112" y="2637439"/>
            <a:ext cx="3249865" cy="2598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0" name="组合 1230"/>
          <p:cNvGrpSpPr/>
          <p:nvPr/>
        </p:nvGrpSpPr>
        <p:grpSpPr>
          <a:xfrm>
            <a:off x="327144" y="3430172"/>
            <a:ext cx="693774" cy="710377"/>
            <a:chOff x="3612390" y="2447763"/>
            <a:chExt cx="835660" cy="853644"/>
          </a:xfrm>
        </p:grpSpPr>
        <p:grpSp>
          <p:nvGrpSpPr>
            <p:cNvPr id="31" name="组合 1226"/>
            <p:cNvGrpSpPr/>
            <p:nvPr/>
          </p:nvGrpSpPr>
          <p:grpSpPr>
            <a:xfrm>
              <a:off x="3612390" y="2447763"/>
              <a:ext cx="835660" cy="835660"/>
              <a:chOff x="8122422" y="2445351"/>
              <a:chExt cx="1938714" cy="1938714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8122422" y="2445351"/>
                <a:ext cx="1938714" cy="1938714"/>
              </a:xfrm>
              <a:prstGeom prst="ellipse">
                <a:avLst/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0D0D0D">
                      <a:lumMod val="0"/>
                      <a:lumOff val="100000"/>
                    </a:srgb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68300" dist="139700" dir="7980000" sx="108000" sy="108000" algn="t" rotWithShape="0">
                  <a:prstClr val="black">
                    <a:alpha val="3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02AFF3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8146798" y="2501530"/>
                <a:ext cx="1826361" cy="1826361"/>
              </a:xfrm>
              <a:prstGeom prst="ellipse">
                <a:avLst/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FFFFFF"/>
                  </a:gs>
                  <a:gs pos="68000">
                    <a:sysClr val="window" lastClr="FFFFFF">
                      <a:lumMod val="85000"/>
                    </a:sysClr>
                  </a:gs>
                  <a:gs pos="54000">
                    <a:srgbClr val="E9E9E9"/>
                  </a:gs>
                  <a:gs pos="95000">
                    <a:sysClr val="window" lastClr="FFFFFF">
                      <a:lumMod val="65000"/>
                    </a:sys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02AFF3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32" name="文本框 1229"/>
            <p:cNvSpPr txBox="1"/>
            <p:nvPr/>
          </p:nvSpPr>
          <p:spPr>
            <a:xfrm>
              <a:off x="3807015" y="2560596"/>
              <a:ext cx="446409" cy="7408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2AFF3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rPr>
                <a:t>A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2AFF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</a:endParaRPr>
            </a:p>
          </p:txBody>
        </p:sp>
      </p:grpSp>
      <p:grpSp>
        <p:nvGrpSpPr>
          <p:cNvPr id="35" name="组合 1230"/>
          <p:cNvGrpSpPr/>
          <p:nvPr/>
        </p:nvGrpSpPr>
        <p:grpSpPr>
          <a:xfrm>
            <a:off x="4914985" y="3398816"/>
            <a:ext cx="693774" cy="764593"/>
            <a:chOff x="3612390" y="2447763"/>
            <a:chExt cx="835660" cy="935614"/>
          </a:xfrm>
        </p:grpSpPr>
        <p:grpSp>
          <p:nvGrpSpPr>
            <p:cNvPr id="36" name="组合 1226"/>
            <p:cNvGrpSpPr/>
            <p:nvPr/>
          </p:nvGrpSpPr>
          <p:grpSpPr>
            <a:xfrm>
              <a:off x="3612390" y="2447763"/>
              <a:ext cx="835660" cy="835660"/>
              <a:chOff x="8122422" y="2445351"/>
              <a:chExt cx="1938714" cy="1938714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8122422" y="2445351"/>
                <a:ext cx="1938714" cy="1938714"/>
              </a:xfrm>
              <a:prstGeom prst="ellipse">
                <a:avLst/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0D0D0D">
                      <a:lumMod val="0"/>
                      <a:lumOff val="100000"/>
                    </a:srgb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68300" dist="139700" dir="7980000" sx="108000" sy="108000" algn="t" rotWithShape="0">
                  <a:prstClr val="black">
                    <a:alpha val="3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02AFF3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8146798" y="2501530"/>
                <a:ext cx="1826361" cy="1826361"/>
              </a:xfrm>
              <a:prstGeom prst="ellipse">
                <a:avLst/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FFFFFF"/>
                  </a:gs>
                  <a:gs pos="68000">
                    <a:sysClr val="window" lastClr="FFFFFF">
                      <a:lumMod val="85000"/>
                    </a:sysClr>
                  </a:gs>
                  <a:gs pos="54000">
                    <a:srgbClr val="E9E9E9"/>
                  </a:gs>
                  <a:gs pos="95000">
                    <a:sysClr val="window" lastClr="FFFFFF">
                      <a:lumMod val="65000"/>
                    </a:sys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02AFF3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37" name="文本框 1229"/>
            <p:cNvSpPr txBox="1"/>
            <p:nvPr/>
          </p:nvSpPr>
          <p:spPr>
            <a:xfrm>
              <a:off x="3779879" y="2543792"/>
              <a:ext cx="465718" cy="8395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2AFF3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rPr>
                <a:t>B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2AFF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7238155" y="1313385"/>
            <a:ext cx="156004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A</a:t>
            </a:r>
            <a:r>
              <a:rPr lang="zh-CN" altLang="en-US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：向导式检索</a:t>
            </a:r>
            <a:endParaRPr lang="en-US" altLang="zh-CN" sz="1600" dirty="0" smtClean="0">
              <a:solidFill>
                <a:srgbClr val="02AFF3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B</a:t>
            </a:r>
            <a:r>
              <a:rPr lang="zh-CN" altLang="en-US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：检索式检索</a:t>
            </a:r>
            <a:endParaRPr lang="en-US" altLang="zh-CN" sz="1600" dirty="0" smtClean="0">
              <a:solidFill>
                <a:srgbClr val="02AFF3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C</a:t>
            </a:r>
            <a:r>
              <a:rPr lang="zh-CN" altLang="en-US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：对象检索</a:t>
            </a:r>
            <a:endParaRPr lang="zh-CN" altLang="en-US" sz="1600" dirty="0">
              <a:solidFill>
                <a:srgbClr val="02AFF3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880452" y="1547107"/>
            <a:ext cx="1332380" cy="691775"/>
            <a:chOff x="6319370" y="2082800"/>
            <a:chExt cx="1332380" cy="691775"/>
          </a:xfrm>
        </p:grpSpPr>
        <p:sp>
          <p:nvSpPr>
            <p:cNvPr id="42" name="椭圆 41"/>
            <p:cNvSpPr/>
            <p:nvPr/>
          </p:nvSpPr>
          <p:spPr>
            <a:xfrm>
              <a:off x="6319370" y="2277034"/>
              <a:ext cx="497541" cy="497541"/>
            </a:xfrm>
            <a:prstGeom prst="ellipse">
              <a:avLst/>
            </a:prstGeom>
            <a:noFill/>
            <a:ln w="381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cxnSp>
          <p:nvCxnSpPr>
            <p:cNvPr id="43" name="肘形连接符 42"/>
            <p:cNvCxnSpPr/>
            <p:nvPr/>
          </p:nvCxnSpPr>
          <p:spPr>
            <a:xfrm flipV="1">
              <a:off x="6813550" y="2082800"/>
              <a:ext cx="838200" cy="444500"/>
            </a:xfrm>
            <a:prstGeom prst="bent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02AFF3"/>
              </a:solidFill>
              <a:prstDash val="solid"/>
              <a:miter lim="800000"/>
              <a:tailEnd type="triangle"/>
            </a:ln>
            <a:effectLst/>
          </p:spPr>
        </p:cxnSp>
      </p:grpSp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67345" y="5292219"/>
            <a:ext cx="3585138" cy="1354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5" name="组合 1230"/>
          <p:cNvGrpSpPr/>
          <p:nvPr/>
        </p:nvGrpSpPr>
        <p:grpSpPr>
          <a:xfrm>
            <a:off x="295661" y="5572173"/>
            <a:ext cx="693774" cy="823226"/>
            <a:chOff x="3612390" y="2447763"/>
            <a:chExt cx="835660" cy="950359"/>
          </a:xfrm>
        </p:grpSpPr>
        <p:grpSp>
          <p:nvGrpSpPr>
            <p:cNvPr id="46" name="组合 1226"/>
            <p:cNvGrpSpPr/>
            <p:nvPr/>
          </p:nvGrpSpPr>
          <p:grpSpPr>
            <a:xfrm>
              <a:off x="3612390" y="2447763"/>
              <a:ext cx="835660" cy="835660"/>
              <a:chOff x="8122422" y="2445351"/>
              <a:chExt cx="1938714" cy="1938714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8122422" y="2445351"/>
                <a:ext cx="1938714" cy="1938714"/>
              </a:xfrm>
              <a:prstGeom prst="ellipse">
                <a:avLst/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0D0D0D">
                      <a:lumMod val="0"/>
                      <a:lumOff val="100000"/>
                    </a:srgb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68300" dist="139700" dir="7980000" sx="108000" sy="108000" algn="t" rotWithShape="0">
                  <a:prstClr val="black">
                    <a:alpha val="3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02AFF3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8146798" y="2501530"/>
                <a:ext cx="1826361" cy="1826361"/>
              </a:xfrm>
              <a:prstGeom prst="ellipse">
                <a:avLst/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FFFFFF"/>
                  </a:gs>
                  <a:gs pos="68000">
                    <a:sysClr val="window" lastClr="FFFFFF">
                      <a:lumMod val="85000"/>
                    </a:sysClr>
                  </a:gs>
                  <a:gs pos="54000">
                    <a:srgbClr val="E9E9E9"/>
                  </a:gs>
                  <a:gs pos="95000">
                    <a:sysClr val="window" lastClr="FFFFFF">
                      <a:lumMod val="65000"/>
                    </a:sys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02AFF3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7" name="文本框 1229"/>
            <p:cNvSpPr txBox="1"/>
            <p:nvPr/>
          </p:nvSpPr>
          <p:spPr>
            <a:xfrm>
              <a:off x="3804118" y="2558537"/>
              <a:ext cx="452202" cy="8395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2AFF3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rPr>
                <a:t>C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2AFF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7313191" y="866118"/>
            <a:ext cx="1467068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高级检索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31315" y="1208388"/>
            <a:ext cx="50720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运用逻辑组配关系，在多个检索条件限定下进行检索。</a:t>
            </a:r>
          </a:p>
        </p:txBody>
      </p:sp>
      <p:sp>
        <p:nvSpPr>
          <p:cNvPr id="3" name="矩形 2"/>
          <p:cNvSpPr/>
          <p:nvPr/>
        </p:nvSpPr>
        <p:spPr>
          <a:xfrm>
            <a:off x="882412" y="1197237"/>
            <a:ext cx="1787669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向导式检索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5723" y="2025433"/>
            <a:ext cx="6215993" cy="44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75467" y="1972479"/>
            <a:ext cx="774700" cy="1074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75467" y="3173730"/>
            <a:ext cx="11811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4"/>
          <p:cNvSpPr txBox="1"/>
          <p:nvPr/>
        </p:nvSpPr>
        <p:spPr>
          <a:xfrm>
            <a:off x="899742" y="394983"/>
            <a:ext cx="2694357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功能一：文献检索</a:t>
            </a:r>
          </a:p>
        </p:txBody>
      </p:sp>
      <p:sp>
        <p:nvSpPr>
          <p:cNvPr id="8" name="矩形 7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3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38512" y="1056301"/>
            <a:ext cx="52903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在检索框中直接输入字段标识和逻辑运算符来发起检索。</a:t>
            </a:r>
          </a:p>
        </p:txBody>
      </p:sp>
      <p:sp>
        <p:nvSpPr>
          <p:cNvPr id="3" name="矩形 2"/>
          <p:cNvSpPr/>
          <p:nvPr/>
        </p:nvSpPr>
        <p:spPr>
          <a:xfrm>
            <a:off x="887042" y="1078576"/>
            <a:ext cx="1787669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检索式检索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2122" y="1803309"/>
            <a:ext cx="5171727" cy="4134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6404827" y="2614950"/>
            <a:ext cx="24978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3E3E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检索规则说明：</a:t>
            </a:r>
            <a:endParaRPr lang="en-US" altLang="zh-CN" sz="1600" dirty="0" smtClean="0">
              <a:solidFill>
                <a:srgbClr val="003E3E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292929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AND</a:t>
            </a:r>
            <a:r>
              <a:rPr lang="zh-CN" altLang="en-US" sz="1600" dirty="0" smtClean="0">
                <a:solidFill>
                  <a:srgbClr val="292929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代表“并且”；</a:t>
            </a:r>
            <a:endParaRPr lang="en-US" altLang="zh-CN" sz="1600" dirty="0" smtClean="0">
              <a:solidFill>
                <a:srgbClr val="292929"/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292929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OR</a:t>
            </a:r>
            <a:r>
              <a:rPr lang="zh-CN" altLang="en-US" sz="1600" dirty="0" smtClean="0">
                <a:solidFill>
                  <a:srgbClr val="292929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代表“或者”；</a:t>
            </a:r>
            <a:endParaRPr lang="en-US" altLang="zh-CN" sz="1600" dirty="0" smtClean="0">
              <a:solidFill>
                <a:srgbClr val="292929"/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292929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NOT</a:t>
            </a:r>
            <a:r>
              <a:rPr lang="zh-CN" altLang="en-US" sz="1600" dirty="0" smtClean="0">
                <a:solidFill>
                  <a:srgbClr val="292929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代表“不包含”。</a:t>
            </a:r>
            <a:endParaRPr lang="en-US" altLang="zh-CN" sz="1600" dirty="0" smtClean="0">
              <a:solidFill>
                <a:srgbClr val="292929"/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292929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注意必须大写，</a:t>
            </a:r>
            <a:endParaRPr lang="en-US" altLang="zh-CN" sz="1600" dirty="0" smtClean="0">
              <a:solidFill>
                <a:srgbClr val="292929"/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292929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运算符两边需空一格。</a:t>
            </a:r>
            <a:endParaRPr lang="en-US" altLang="zh-CN" sz="1600" dirty="0" smtClean="0">
              <a:solidFill>
                <a:srgbClr val="292929"/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3542" y="6102836"/>
            <a:ext cx="6948858" cy="46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检索式范例：（</a:t>
            </a:r>
            <a:r>
              <a:rPr lang="en-US" altLang="zh-CN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K=</a:t>
            </a:r>
            <a:r>
              <a:rPr lang="zh-CN" altLang="en-US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图书馆学 </a:t>
            </a:r>
            <a:r>
              <a:rPr lang="en-US" altLang="zh-CN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OR K=</a:t>
            </a:r>
            <a:r>
              <a:rPr lang="zh-CN" altLang="en-US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情报学）</a:t>
            </a:r>
            <a:r>
              <a:rPr lang="en-US" altLang="zh-CN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AND A=</a:t>
            </a:r>
            <a:r>
              <a:rPr lang="zh-CN" altLang="en-US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范并思</a:t>
            </a:r>
          </a:p>
        </p:txBody>
      </p:sp>
      <p:sp>
        <p:nvSpPr>
          <p:cNvPr id="7" name="文本框 4"/>
          <p:cNvSpPr txBox="1"/>
          <p:nvPr/>
        </p:nvSpPr>
        <p:spPr>
          <a:xfrm>
            <a:off x="899742" y="394983"/>
            <a:ext cx="2694357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功能一：文献检索</a:t>
            </a:r>
          </a:p>
        </p:txBody>
      </p:sp>
      <p:sp>
        <p:nvSpPr>
          <p:cNvPr id="8" name="矩形 7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3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6356" y="1282245"/>
            <a:ext cx="8188619" cy="4837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" name="组合 18"/>
          <p:cNvGrpSpPr/>
          <p:nvPr/>
        </p:nvGrpSpPr>
        <p:grpSpPr>
          <a:xfrm>
            <a:off x="592382" y="925124"/>
            <a:ext cx="2134364" cy="5207049"/>
            <a:chOff x="4061385" y="2568684"/>
            <a:chExt cx="2134364" cy="5207049"/>
          </a:xfrm>
        </p:grpSpPr>
        <p:sp>
          <p:nvSpPr>
            <p:cNvPr id="20" name="矩形 19"/>
            <p:cNvSpPr/>
            <p:nvPr/>
          </p:nvSpPr>
          <p:spPr>
            <a:xfrm>
              <a:off x="4061385" y="3019610"/>
              <a:ext cx="2134364" cy="4756123"/>
            </a:xfrm>
            <a:prstGeom prst="rect">
              <a:avLst/>
            </a:prstGeom>
            <a:noFill/>
            <a:ln w="57150" cap="flat" cmpd="sng" algn="ctr">
              <a:solidFill>
                <a:srgbClr val="00B0F0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21" name="组合 1230"/>
            <p:cNvGrpSpPr/>
            <p:nvPr/>
          </p:nvGrpSpPr>
          <p:grpSpPr>
            <a:xfrm>
              <a:off x="5389781" y="2568684"/>
              <a:ext cx="774185" cy="776810"/>
              <a:chOff x="3612390" y="2447763"/>
              <a:chExt cx="835660" cy="835660"/>
            </a:xfrm>
          </p:grpSpPr>
          <p:grpSp>
            <p:nvGrpSpPr>
              <p:cNvPr id="22" name="组合 1226"/>
              <p:cNvGrpSpPr/>
              <p:nvPr/>
            </p:nvGrpSpPr>
            <p:grpSpPr>
              <a:xfrm>
                <a:off x="3612390" y="2447763"/>
                <a:ext cx="835660" cy="835660"/>
                <a:chOff x="8122422" y="2445351"/>
                <a:chExt cx="1938714" cy="1938714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8122422" y="2445351"/>
                  <a:ext cx="1938714" cy="193871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D0D0D">
                        <a:lumMod val="0"/>
                        <a:lumOff val="100000"/>
                      </a:srgbClr>
                    </a:gs>
                    <a:gs pos="35000">
                      <a:srgbClr val="0D0D0D">
                        <a:lumMod val="0"/>
                        <a:lumOff val="100000"/>
                      </a:srgbClr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368300" dist="139700" dir="7980000" sx="108000" sy="108000" algn="t" rotWithShape="0">
                    <a:prstClr val="black">
                      <a:alpha val="35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1" i="0" u="none" strike="noStrike" kern="0" cap="none" spc="0" normalizeH="0" baseline="0" noProof="0">
                    <a:ln>
                      <a:noFill/>
                    </a:ln>
                    <a:solidFill>
                      <a:srgbClr val="02AFF3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8146796" y="2501530"/>
                  <a:ext cx="1826360" cy="182636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D0D0D">
                        <a:lumMod val="0"/>
                        <a:lumOff val="100000"/>
                      </a:srgbClr>
                    </a:gs>
                    <a:gs pos="35000">
                      <a:srgbClr val="FFFFFF"/>
                    </a:gs>
                    <a:gs pos="68000">
                      <a:sysClr val="window" lastClr="FFFFFF">
                        <a:lumMod val="85000"/>
                      </a:sysClr>
                    </a:gs>
                    <a:gs pos="54000">
                      <a:srgbClr val="E9E9E9"/>
                    </a:gs>
                    <a:gs pos="95000">
                      <a:sysClr val="window" lastClr="FFFFFF">
                        <a:lumMod val="65000"/>
                      </a:sys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63500"/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1" i="0" u="none" strike="noStrike" kern="0" cap="none" spc="0" normalizeH="0" baseline="0" noProof="0">
                    <a:ln>
                      <a:noFill/>
                    </a:ln>
                    <a:solidFill>
                      <a:srgbClr val="02AFF3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sp>
            <p:nvSpPr>
              <p:cNvPr id="23" name="文本框 1229"/>
              <p:cNvSpPr txBox="1"/>
              <p:nvPr/>
            </p:nvSpPr>
            <p:spPr>
              <a:xfrm>
                <a:off x="3797624" y="2508272"/>
                <a:ext cx="46519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2AFF3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A</a:t>
                </a:r>
                <a:endParaRPr kumimoji="0" lang="zh-CN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02AFF3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5684965" y="975924"/>
            <a:ext cx="1980685" cy="776810"/>
            <a:chOff x="9936381" y="1273284"/>
            <a:chExt cx="1980685" cy="776810"/>
          </a:xfrm>
        </p:grpSpPr>
        <p:sp>
          <p:nvSpPr>
            <p:cNvPr id="27" name="矩形 26"/>
            <p:cNvSpPr/>
            <p:nvPr/>
          </p:nvSpPr>
          <p:spPr>
            <a:xfrm>
              <a:off x="10723266" y="1514404"/>
              <a:ext cx="1193800" cy="301583"/>
            </a:xfrm>
            <a:prstGeom prst="rect">
              <a:avLst/>
            </a:prstGeom>
            <a:noFill/>
            <a:ln w="57150" cap="flat" cmpd="sng" algn="ctr">
              <a:solidFill>
                <a:srgbClr val="00B0F0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28" name="组合 1230"/>
            <p:cNvGrpSpPr/>
            <p:nvPr/>
          </p:nvGrpSpPr>
          <p:grpSpPr>
            <a:xfrm>
              <a:off x="9936381" y="1273284"/>
              <a:ext cx="774185" cy="776810"/>
              <a:chOff x="3612390" y="2447763"/>
              <a:chExt cx="835660" cy="835660"/>
            </a:xfrm>
          </p:grpSpPr>
          <p:grpSp>
            <p:nvGrpSpPr>
              <p:cNvPr id="29" name="组合 1226"/>
              <p:cNvGrpSpPr/>
              <p:nvPr/>
            </p:nvGrpSpPr>
            <p:grpSpPr>
              <a:xfrm>
                <a:off x="3612390" y="2447763"/>
                <a:ext cx="835660" cy="835660"/>
                <a:chOff x="8122422" y="2445353"/>
                <a:chExt cx="1938714" cy="1938714"/>
              </a:xfrm>
            </p:grpSpPr>
            <p:sp>
              <p:nvSpPr>
                <p:cNvPr id="31" name="椭圆 30"/>
                <p:cNvSpPr/>
                <p:nvPr/>
              </p:nvSpPr>
              <p:spPr>
                <a:xfrm>
                  <a:off x="8122422" y="2445353"/>
                  <a:ext cx="1938714" cy="193871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D0D0D">
                        <a:lumMod val="0"/>
                        <a:lumOff val="100000"/>
                      </a:srgbClr>
                    </a:gs>
                    <a:gs pos="35000">
                      <a:srgbClr val="0D0D0D">
                        <a:lumMod val="0"/>
                        <a:lumOff val="100000"/>
                      </a:srgbClr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368300" dist="139700" dir="7980000" sx="108000" sy="108000" algn="t" rotWithShape="0">
                    <a:prstClr val="black">
                      <a:alpha val="35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1" i="0" u="none" strike="noStrike" kern="0" cap="none" spc="0" normalizeH="0" baseline="0" noProof="0">
                    <a:ln>
                      <a:noFill/>
                    </a:ln>
                    <a:solidFill>
                      <a:srgbClr val="02AFF3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8146795" y="2501530"/>
                  <a:ext cx="1826361" cy="182636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D0D0D">
                        <a:lumMod val="0"/>
                        <a:lumOff val="100000"/>
                      </a:srgbClr>
                    </a:gs>
                    <a:gs pos="35000">
                      <a:srgbClr val="FFFFFF"/>
                    </a:gs>
                    <a:gs pos="68000">
                      <a:sysClr val="window" lastClr="FFFFFF">
                        <a:lumMod val="85000"/>
                      </a:sysClr>
                    </a:gs>
                    <a:gs pos="54000">
                      <a:srgbClr val="E9E9E9"/>
                    </a:gs>
                    <a:gs pos="95000">
                      <a:sysClr val="window" lastClr="FFFFFF">
                        <a:lumMod val="65000"/>
                      </a:sys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63500"/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1" i="0" u="none" strike="noStrike" kern="0" cap="none" spc="0" normalizeH="0" baseline="0" noProof="0">
                    <a:ln>
                      <a:noFill/>
                    </a:ln>
                    <a:solidFill>
                      <a:srgbClr val="02AFF3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sp>
            <p:nvSpPr>
              <p:cNvPr id="30" name="文本框 1229"/>
              <p:cNvSpPr txBox="1"/>
              <p:nvPr/>
            </p:nvSpPr>
            <p:spPr>
              <a:xfrm>
                <a:off x="3791266" y="2508272"/>
                <a:ext cx="477907" cy="6952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2AFF3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B</a:t>
                </a:r>
                <a:endParaRPr kumimoji="0" lang="zh-CN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02AFF3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5008828" y="6144873"/>
            <a:ext cx="380424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A</a:t>
            </a:r>
            <a:r>
              <a:rPr lang="zh-CN" altLang="en-US" b="1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：分面聚类</a:t>
            </a:r>
            <a:r>
              <a:rPr lang="en-US" altLang="zh-CN" b="1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		B</a:t>
            </a:r>
            <a:r>
              <a:rPr lang="zh-CN" altLang="en-US" b="1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：多种排序方式</a:t>
            </a:r>
            <a:endParaRPr lang="zh-CN" altLang="en-US" b="1" dirty="0">
              <a:solidFill>
                <a:srgbClr val="02AFF3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34" name="文本框 4"/>
          <p:cNvSpPr txBox="1"/>
          <p:nvPr/>
        </p:nvSpPr>
        <p:spPr>
          <a:xfrm>
            <a:off x="899742" y="394983"/>
            <a:ext cx="3831724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功能二：结果筛选（寻优）</a:t>
            </a:r>
          </a:p>
        </p:txBody>
      </p:sp>
      <p:sp>
        <p:nvSpPr>
          <p:cNvPr id="35" name="矩形 34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3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2843" y="4832688"/>
            <a:ext cx="1838737" cy="1340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3627" y="3276685"/>
            <a:ext cx="1838737" cy="1353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0420" y="4794474"/>
            <a:ext cx="1830145" cy="1346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1827" y="3287834"/>
            <a:ext cx="1838738" cy="1345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0027" y="3300414"/>
            <a:ext cx="1821553" cy="133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3345" y="4801794"/>
            <a:ext cx="1830145" cy="1346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74918" y="4801794"/>
            <a:ext cx="1830146" cy="1339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0027" y="3288894"/>
            <a:ext cx="1821553" cy="133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文本框 4"/>
          <p:cNvSpPr txBox="1"/>
          <p:nvPr/>
        </p:nvSpPr>
        <p:spPr>
          <a:xfrm>
            <a:off x="899742" y="394983"/>
            <a:ext cx="3831724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功能二：结果筛选（寻优）</a:t>
            </a:r>
          </a:p>
        </p:txBody>
      </p:sp>
      <p:sp>
        <p:nvSpPr>
          <p:cNvPr id="12" name="矩形 11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3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9742" y="1747490"/>
            <a:ext cx="76854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左聚类面板支持“文献类型”、“期刊收录”、“领域”、“主题”、“机构”、“作者”、“传媒”、“年份”、“被引范围”的多类别层叠筛选，实现在任意检索条件下对检索结果进行再次组配，提高资源深度筛选效率。</a:t>
            </a:r>
          </a:p>
        </p:txBody>
      </p:sp>
      <p:sp>
        <p:nvSpPr>
          <p:cNvPr id="14" name="矩形 13"/>
          <p:cNvSpPr/>
          <p:nvPr/>
        </p:nvSpPr>
        <p:spPr>
          <a:xfrm>
            <a:off x="906940" y="1231900"/>
            <a:ext cx="2174599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分面聚类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75444" y="1016000"/>
            <a:ext cx="32894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提供检索结果的多种排序方式。</a:t>
            </a:r>
          </a:p>
        </p:txBody>
      </p:sp>
      <p:sp>
        <p:nvSpPr>
          <p:cNvPr id="7" name="矩形 6"/>
          <p:cNvSpPr/>
          <p:nvPr/>
        </p:nvSpPr>
        <p:spPr>
          <a:xfrm>
            <a:off x="1593288" y="1038711"/>
            <a:ext cx="2174599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多种排序方式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1187" y="1706298"/>
            <a:ext cx="5908013" cy="4826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5468015" y="1994539"/>
            <a:ext cx="1020429" cy="902875"/>
          </a:xfrm>
          <a:prstGeom prst="rect">
            <a:avLst/>
          </a:prstGeom>
          <a:noFill/>
          <a:ln w="5715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0" name="文本框 4"/>
          <p:cNvSpPr txBox="1"/>
          <p:nvPr/>
        </p:nvSpPr>
        <p:spPr>
          <a:xfrm>
            <a:off x="899742" y="394983"/>
            <a:ext cx="3831724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功能二：结果筛选（寻优）</a:t>
            </a:r>
          </a:p>
        </p:txBody>
      </p:sp>
      <p:sp>
        <p:nvSpPr>
          <p:cNvPr id="11" name="矩形 10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3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19599" y="1561604"/>
            <a:ext cx="5699281" cy="1982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382602" y="2904872"/>
            <a:ext cx="3289454" cy="212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00B0F0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·	</a:t>
            </a:r>
            <a:r>
              <a:rPr lang="zh-CN" altLang="en-US" dirty="0" smtClean="0">
                <a:solidFill>
                  <a:srgbClr val="00B0F0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在线阅读</a:t>
            </a:r>
            <a:endParaRPr lang="en-US" altLang="zh-CN" dirty="0" smtClean="0">
              <a:solidFill>
                <a:srgbClr val="00B0F0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00B0F0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·	</a:t>
            </a:r>
            <a:r>
              <a:rPr lang="zh-CN" altLang="en-US" dirty="0" smtClean="0">
                <a:solidFill>
                  <a:srgbClr val="00B0F0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下载全文</a:t>
            </a:r>
            <a:endParaRPr lang="en-US" altLang="zh-CN" dirty="0" smtClean="0">
              <a:solidFill>
                <a:srgbClr val="00B0F0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00B0F0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·	</a:t>
            </a:r>
            <a:r>
              <a:rPr lang="zh-CN" altLang="en-US" dirty="0" smtClean="0">
                <a:solidFill>
                  <a:srgbClr val="00B0F0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文献传递</a:t>
            </a:r>
            <a:endParaRPr lang="en-US" altLang="zh-CN" dirty="0" smtClean="0">
              <a:solidFill>
                <a:srgbClr val="00B0F0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00B0F0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·	OA</a:t>
            </a:r>
            <a:r>
              <a:rPr lang="zh-CN" altLang="en-US" dirty="0" smtClean="0">
                <a:solidFill>
                  <a:srgbClr val="00B0F0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期刊链接</a:t>
            </a:r>
            <a:endParaRPr lang="en-US" altLang="zh-CN" dirty="0" smtClean="0">
              <a:solidFill>
                <a:srgbClr val="00B0F0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00B0F0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·	</a:t>
            </a:r>
            <a:r>
              <a:rPr lang="zh-CN" altLang="en-US" dirty="0" smtClean="0">
                <a:solidFill>
                  <a:srgbClr val="00B0F0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网络资源链接</a:t>
            </a:r>
          </a:p>
        </p:txBody>
      </p:sp>
      <p:sp>
        <p:nvSpPr>
          <p:cNvPr id="10" name="矩形 9"/>
          <p:cNvSpPr/>
          <p:nvPr/>
        </p:nvSpPr>
        <p:spPr>
          <a:xfrm>
            <a:off x="427206" y="2294970"/>
            <a:ext cx="31425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五大全文保障模式</a:t>
            </a:r>
          </a:p>
        </p:txBody>
      </p:sp>
      <p:sp>
        <p:nvSpPr>
          <p:cNvPr id="11" name="矩形 10"/>
          <p:cNvSpPr/>
          <p:nvPr/>
        </p:nvSpPr>
        <p:spPr>
          <a:xfrm>
            <a:off x="4263998" y="3132085"/>
            <a:ext cx="2586381" cy="333017"/>
          </a:xfrm>
          <a:prstGeom prst="rect">
            <a:avLst/>
          </a:prstGeom>
          <a:noFill/>
          <a:ln w="5715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19598" y="3720265"/>
            <a:ext cx="5681412" cy="1890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矩形 12"/>
          <p:cNvSpPr/>
          <p:nvPr/>
        </p:nvSpPr>
        <p:spPr>
          <a:xfrm>
            <a:off x="4270349" y="5181989"/>
            <a:ext cx="1706587" cy="332967"/>
          </a:xfrm>
          <a:prstGeom prst="rect">
            <a:avLst/>
          </a:prstGeom>
          <a:noFill/>
          <a:ln w="5715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4" name="文本框 4"/>
          <p:cNvSpPr txBox="1"/>
          <p:nvPr/>
        </p:nvSpPr>
        <p:spPr>
          <a:xfrm>
            <a:off x="899742" y="406781"/>
            <a:ext cx="3831724" cy="4072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功能三：全文保障</a:t>
            </a:r>
          </a:p>
        </p:txBody>
      </p:sp>
      <p:sp>
        <p:nvSpPr>
          <p:cNvPr id="15" name="矩形 14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3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0038" y="1479917"/>
            <a:ext cx="314255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在线阅读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5" r="10531"/>
          <a:stretch>
            <a:fillRect/>
          </a:stretch>
        </p:blipFill>
        <p:spPr bwMode="auto">
          <a:xfrm>
            <a:off x="4443725" y="3094556"/>
            <a:ext cx="4353006" cy="2712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1049" y="3094557"/>
            <a:ext cx="3971310" cy="274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椭圆 5"/>
          <p:cNvSpPr/>
          <p:nvPr/>
        </p:nvSpPr>
        <p:spPr>
          <a:xfrm>
            <a:off x="499228" y="3841632"/>
            <a:ext cx="433385" cy="433385"/>
          </a:xfrm>
          <a:prstGeom prst="ellipse">
            <a:avLst/>
          </a:prstGeom>
          <a:noFill/>
          <a:ln w="57150">
            <a:solidFill>
              <a:srgbClr val="029B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2613" y="3747336"/>
            <a:ext cx="3409746" cy="1240608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2340" y="1979273"/>
            <a:ext cx="78214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原有的（浏览器）在线阅读功能的基础上，新增了全新的“放大镜”阅读预览体验，无需打开文献，即可实现全文预览。</a:t>
            </a:r>
          </a:p>
        </p:txBody>
      </p:sp>
      <p:sp>
        <p:nvSpPr>
          <p:cNvPr id="9" name="文本框 4"/>
          <p:cNvSpPr txBox="1"/>
          <p:nvPr/>
        </p:nvSpPr>
        <p:spPr>
          <a:xfrm>
            <a:off x="899742" y="406781"/>
            <a:ext cx="3831724" cy="4072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功能三：全文保障</a:t>
            </a:r>
          </a:p>
        </p:txBody>
      </p:sp>
      <p:sp>
        <p:nvSpPr>
          <p:cNvPr id="10" name="矩形 9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3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2478" y="2810270"/>
            <a:ext cx="6657975" cy="3594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1378306" y="1206780"/>
            <a:ext cx="314255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下载全文</a:t>
            </a:r>
          </a:p>
        </p:txBody>
      </p:sp>
      <p:sp>
        <p:nvSpPr>
          <p:cNvPr id="6" name="矩形 5"/>
          <p:cNvSpPr/>
          <p:nvPr/>
        </p:nvSpPr>
        <p:spPr>
          <a:xfrm>
            <a:off x="1400608" y="1706136"/>
            <a:ext cx="66598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优化服务器线路，提供多种下载通道，快速获取全文。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另提供文献专用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PDF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阅读器下载，方便初次使用的用户群体。</a:t>
            </a:r>
          </a:p>
        </p:txBody>
      </p:sp>
      <p:sp>
        <p:nvSpPr>
          <p:cNvPr id="7" name="文本框 4"/>
          <p:cNvSpPr txBox="1"/>
          <p:nvPr/>
        </p:nvSpPr>
        <p:spPr>
          <a:xfrm>
            <a:off x="899742" y="406781"/>
            <a:ext cx="3831724" cy="4072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功能三：全文保障</a:t>
            </a:r>
          </a:p>
        </p:txBody>
      </p:sp>
      <p:sp>
        <p:nvSpPr>
          <p:cNvPr id="8" name="矩形 7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3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2" descr="E:\工作网盘\维普\市场部\PPT2016\图片2.jpg"/>
          <p:cNvPicPr>
            <a:picLocks noChangeAspect="1" noChangeArrowheads="1"/>
          </p:cNvPicPr>
          <p:nvPr/>
        </p:nvPicPr>
        <p:blipFill>
          <a:blip r:embed="rId3"/>
          <a:srcRect r="25000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2737441" y="896406"/>
            <a:ext cx="3794230" cy="5099630"/>
            <a:chOff x="2737441" y="367028"/>
            <a:chExt cx="3794230" cy="5099630"/>
          </a:xfrm>
        </p:grpSpPr>
        <p:grpSp>
          <p:nvGrpSpPr>
            <p:cNvPr id="42" name="组合 41"/>
            <p:cNvGrpSpPr/>
            <p:nvPr/>
          </p:nvGrpSpPr>
          <p:grpSpPr>
            <a:xfrm>
              <a:off x="2737441" y="367028"/>
              <a:ext cx="3794230" cy="817850"/>
              <a:chOff x="551544" y="1570357"/>
              <a:chExt cx="5354324" cy="1154131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551544" y="1572151"/>
                <a:ext cx="5354324" cy="1107996"/>
              </a:xfrm>
              <a:prstGeom prst="rect">
                <a:avLst/>
              </a:prstGeom>
              <a:pattFill prst="wdUpDiag">
                <a:fgClr>
                  <a:sysClr val="window" lastClr="FFFFFF">
                    <a:lumMod val="95000"/>
                  </a:sysClr>
                </a:fgClr>
                <a:bgClr>
                  <a:sysClr val="window" lastClr="FFFFFF"/>
                </a:bgClr>
              </a:patt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2000" endA="300" endPos="35000" dir="5400000" sy="-100000" algn="bl" rotWithShape="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4" name="文本框 56"/>
              <p:cNvSpPr txBox="1"/>
              <p:nvPr/>
            </p:nvSpPr>
            <p:spPr>
              <a:xfrm>
                <a:off x="2685471" y="1868434"/>
                <a:ext cx="141737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accent1"/>
                    </a:solidFill>
                    <a:latin typeface="Calibri" panose="020F0502020204030204" pitchFamily="34" charset="0"/>
                    <a:ea typeface="Adobe Gothic Std B" panose="020B0800000000000000" pitchFamily="34" charset="-128"/>
                  </a:defRPr>
                </a:lvl1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思源黑体 CN Bold" pitchFamily="34" charset="-122"/>
                    <a:ea typeface="思源黑体 CN Bold" pitchFamily="34" charset="-122"/>
                    <a:cs typeface="经典美黑简" pitchFamily="49" charset="-122"/>
                  </a:rPr>
                  <a:t>系统概述</a:t>
                </a:r>
                <a:endPara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cs typeface="经典美黑简" pitchFamily="49" charset="-122"/>
                </a:endParaRPr>
              </a:p>
            </p:txBody>
          </p:sp>
          <p:sp>
            <p:nvSpPr>
              <p:cNvPr id="45" name="文本框 21"/>
              <p:cNvSpPr txBox="1"/>
              <p:nvPr/>
            </p:nvSpPr>
            <p:spPr>
              <a:xfrm>
                <a:off x="1689449" y="1616955"/>
                <a:ext cx="1007095" cy="11075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500" b="0" i="0" u="none" strike="noStrike" kern="0" cap="none" spc="0" normalizeH="0" baseline="0" noProof="0" dirty="0" smtClean="0">
                    <a:ln w="28575">
                      <a:solidFill>
                        <a:sysClr val="window" lastClr="FFFFFF"/>
                      </a:solidFill>
                    </a:ln>
                    <a:solidFill>
                      <a:srgbClr val="02AFF3"/>
                    </a:solidFill>
                    <a:effectLst>
                      <a:outerShdw blurRad="889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latin typeface="Impact" panose="020B0806030902050204" pitchFamily="34" charset="0"/>
                  </a:rPr>
                  <a:t>01</a:t>
                </a:r>
                <a:endParaRPr kumimoji="0" lang="zh-CN" altLang="en-US" sz="4500" b="0" i="0" u="none" strike="noStrike" kern="0" cap="none" spc="0" normalizeH="0" baseline="0" noProof="0" dirty="0">
                  <a:ln w="28575">
                    <a:solidFill>
                      <a:sysClr val="window" lastClr="FFFFFF"/>
                    </a:solidFill>
                  </a:ln>
                  <a:solidFill>
                    <a:srgbClr val="02AFF3"/>
                  </a:solidFill>
                  <a:effectLst>
                    <a:outerShdw blurRad="889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51" name="直角三角形 50"/>
              <p:cNvSpPr/>
              <p:nvPr/>
            </p:nvSpPr>
            <p:spPr>
              <a:xfrm rot="5400000">
                <a:off x="587156" y="1534745"/>
                <a:ext cx="1107995" cy="1179220"/>
              </a:xfrm>
              <a:prstGeom prst="rtTriangle">
                <a:avLst/>
              </a:prstGeom>
              <a:gradFill flip="none" rotWithShape="1">
                <a:gsLst>
                  <a:gs pos="0">
                    <a:schemeClr val="tx2">
                      <a:lumMod val="75000"/>
                      <a:tint val="66000"/>
                      <a:satMod val="160000"/>
                    </a:schemeClr>
                  </a:gs>
                  <a:gs pos="50000">
                    <a:schemeClr val="tx2">
                      <a:lumMod val="75000"/>
                      <a:tint val="44500"/>
                      <a:satMod val="160000"/>
                    </a:schemeClr>
                  </a:gs>
                  <a:gs pos="100000">
                    <a:schemeClr val="tx2">
                      <a:lumMod val="75000"/>
                      <a:tint val="23500"/>
                      <a:satMod val="160000"/>
                    </a:schemeClr>
                  </a:gs>
                </a:gsLst>
                <a:lin ang="162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9" name="直角三角形 48"/>
              <p:cNvSpPr/>
              <p:nvPr/>
            </p:nvSpPr>
            <p:spPr>
              <a:xfrm rot="16200000">
                <a:off x="4757986" y="1532267"/>
                <a:ext cx="1103951" cy="1191811"/>
              </a:xfrm>
              <a:prstGeom prst="rtTriangle">
                <a:avLst/>
              </a:prstGeom>
              <a:gradFill>
                <a:gsLst>
                  <a:gs pos="0">
                    <a:schemeClr val="tx2">
                      <a:lumMod val="75000"/>
                      <a:tint val="66000"/>
                      <a:satMod val="160000"/>
                    </a:schemeClr>
                  </a:gs>
                  <a:gs pos="50000">
                    <a:schemeClr val="tx2">
                      <a:lumMod val="75000"/>
                      <a:tint val="44500"/>
                      <a:satMod val="160000"/>
                    </a:schemeClr>
                  </a:gs>
                  <a:gs pos="100000">
                    <a:schemeClr val="tx2">
                      <a:lumMod val="75000"/>
                      <a:tint val="23500"/>
                      <a:satMod val="160000"/>
                    </a:schemeClr>
                  </a:gs>
                </a:gsLst>
                <a:lin ang="135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2737441" y="1438682"/>
              <a:ext cx="3794230" cy="817851"/>
              <a:chOff x="551544" y="1570357"/>
              <a:chExt cx="5354324" cy="1154132"/>
            </a:xfrm>
          </p:grpSpPr>
          <p:sp>
            <p:nvSpPr>
              <p:cNvPr id="84" name="矩形 83"/>
              <p:cNvSpPr/>
              <p:nvPr/>
            </p:nvSpPr>
            <p:spPr>
              <a:xfrm>
                <a:off x="551544" y="1572151"/>
                <a:ext cx="5354324" cy="1107996"/>
              </a:xfrm>
              <a:prstGeom prst="rect">
                <a:avLst/>
              </a:prstGeom>
              <a:pattFill prst="wdUpDiag">
                <a:fgClr>
                  <a:sysClr val="window" lastClr="FFFFFF">
                    <a:lumMod val="95000"/>
                  </a:sysClr>
                </a:fgClr>
                <a:bgClr>
                  <a:sysClr val="window" lastClr="FFFFFF"/>
                </a:bgClr>
              </a:patt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2000" endA="300" endPos="35000" dir="5400000" sy="-100000" algn="bl" rotWithShape="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85" name="文本框 56"/>
              <p:cNvSpPr txBox="1"/>
              <p:nvPr/>
            </p:nvSpPr>
            <p:spPr>
              <a:xfrm>
                <a:off x="2685471" y="1868434"/>
                <a:ext cx="1997902" cy="6514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accent1"/>
                    </a:solidFill>
                    <a:latin typeface="Calibri" panose="020F0502020204030204" pitchFamily="34" charset="0"/>
                    <a:ea typeface="Adobe Gothic Std B" panose="020B0800000000000000" pitchFamily="34" charset="-128"/>
                  </a:defRPr>
                </a:lvl1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思源黑体 CN Bold" pitchFamily="34" charset="-122"/>
                    <a:ea typeface="思源黑体 CN Bold" pitchFamily="34" charset="-122"/>
                    <a:cs typeface="经典美黑简" pitchFamily="49" charset="-122"/>
                  </a:rPr>
                  <a:t>系统价值</a:t>
                </a:r>
                <a:endPara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cs typeface="经典美黑简" pitchFamily="49" charset="-122"/>
                </a:endParaRPr>
              </a:p>
            </p:txBody>
          </p:sp>
          <p:sp>
            <p:nvSpPr>
              <p:cNvPr id="86" name="文本框 21"/>
              <p:cNvSpPr txBox="1"/>
              <p:nvPr/>
            </p:nvSpPr>
            <p:spPr>
              <a:xfrm>
                <a:off x="1689448" y="1616955"/>
                <a:ext cx="1106628" cy="11075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500" b="0" i="0" u="none" strike="noStrike" kern="0" cap="none" spc="0" normalizeH="0" baseline="0" noProof="0" dirty="0" smtClean="0">
                    <a:ln w="28575">
                      <a:solidFill>
                        <a:sysClr val="window" lastClr="FFFFFF"/>
                      </a:solidFill>
                    </a:ln>
                    <a:solidFill>
                      <a:srgbClr val="02AFF3"/>
                    </a:solidFill>
                    <a:effectLst>
                      <a:outerShdw blurRad="889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latin typeface="Impact" panose="020B0806030902050204" pitchFamily="34" charset="0"/>
                  </a:rPr>
                  <a:t>02</a:t>
                </a:r>
                <a:endParaRPr kumimoji="0" lang="zh-CN" altLang="en-US" sz="4500" b="0" i="0" u="none" strike="noStrike" kern="0" cap="none" spc="0" normalizeH="0" baseline="0" noProof="0" dirty="0">
                  <a:ln w="28575">
                    <a:solidFill>
                      <a:sysClr val="window" lastClr="FFFFFF"/>
                    </a:solidFill>
                  </a:ln>
                  <a:solidFill>
                    <a:srgbClr val="02AFF3"/>
                  </a:solidFill>
                  <a:effectLst>
                    <a:outerShdw blurRad="889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92" name="直角三角形 91"/>
              <p:cNvSpPr/>
              <p:nvPr/>
            </p:nvSpPr>
            <p:spPr>
              <a:xfrm rot="5400000">
                <a:off x="587156" y="1534745"/>
                <a:ext cx="1107995" cy="1179220"/>
              </a:xfrm>
              <a:prstGeom prst="rtTriangle">
                <a:avLst/>
              </a:prstGeom>
              <a:gradFill flip="none" rotWithShape="1">
                <a:gsLst>
                  <a:gs pos="0">
                    <a:schemeClr val="tx2">
                      <a:lumMod val="75000"/>
                      <a:tint val="66000"/>
                      <a:satMod val="160000"/>
                    </a:schemeClr>
                  </a:gs>
                  <a:gs pos="50000">
                    <a:schemeClr val="tx2">
                      <a:lumMod val="75000"/>
                      <a:tint val="44500"/>
                      <a:satMod val="160000"/>
                    </a:schemeClr>
                  </a:gs>
                  <a:gs pos="100000">
                    <a:schemeClr val="tx2">
                      <a:lumMod val="75000"/>
                      <a:tint val="23500"/>
                      <a:satMod val="160000"/>
                    </a:schemeClr>
                  </a:gs>
                </a:gsLst>
                <a:lin ang="162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90" name="直角三角形 89"/>
              <p:cNvSpPr/>
              <p:nvPr/>
            </p:nvSpPr>
            <p:spPr>
              <a:xfrm rot="16200000">
                <a:off x="4757987" y="1532267"/>
                <a:ext cx="1103951" cy="1191811"/>
              </a:xfrm>
              <a:prstGeom prst="rtTriangle">
                <a:avLst/>
              </a:prstGeom>
              <a:gradFill>
                <a:gsLst>
                  <a:gs pos="0">
                    <a:schemeClr val="tx2">
                      <a:lumMod val="75000"/>
                      <a:tint val="66000"/>
                      <a:satMod val="160000"/>
                    </a:schemeClr>
                  </a:gs>
                  <a:gs pos="50000">
                    <a:schemeClr val="tx2">
                      <a:lumMod val="75000"/>
                      <a:tint val="44500"/>
                      <a:satMod val="160000"/>
                    </a:schemeClr>
                  </a:gs>
                  <a:gs pos="100000">
                    <a:schemeClr val="tx2">
                      <a:lumMod val="75000"/>
                      <a:tint val="23500"/>
                      <a:satMod val="160000"/>
                    </a:schemeClr>
                  </a:gs>
                </a:gsLst>
                <a:lin ang="135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2737441" y="2509066"/>
              <a:ext cx="3794230" cy="817851"/>
              <a:chOff x="551544" y="1570357"/>
              <a:chExt cx="5354324" cy="1154132"/>
            </a:xfrm>
          </p:grpSpPr>
          <p:sp>
            <p:nvSpPr>
              <p:cNvPr id="94" name="矩形 93"/>
              <p:cNvSpPr/>
              <p:nvPr/>
            </p:nvSpPr>
            <p:spPr>
              <a:xfrm>
                <a:off x="551544" y="1572151"/>
                <a:ext cx="5354324" cy="1107996"/>
              </a:xfrm>
              <a:prstGeom prst="rect">
                <a:avLst/>
              </a:prstGeom>
              <a:pattFill prst="wdUpDiag">
                <a:fgClr>
                  <a:sysClr val="window" lastClr="FFFFFF">
                    <a:lumMod val="95000"/>
                  </a:sysClr>
                </a:fgClr>
                <a:bgClr>
                  <a:sysClr val="window" lastClr="FFFFFF"/>
                </a:bgClr>
              </a:patt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2000" endA="300" endPos="35000" dir="5400000" sy="-100000" algn="bl" rotWithShape="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95" name="文本框 56"/>
              <p:cNvSpPr txBox="1"/>
              <p:nvPr/>
            </p:nvSpPr>
            <p:spPr>
              <a:xfrm>
                <a:off x="2685471" y="1868434"/>
                <a:ext cx="2043145" cy="6514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accent1"/>
                    </a:solidFill>
                    <a:latin typeface="Calibri" panose="020F0502020204030204" pitchFamily="34" charset="0"/>
                    <a:ea typeface="Adobe Gothic Std B" panose="020B0800000000000000" pitchFamily="34" charset="-128"/>
                  </a:defRPr>
                </a:lvl1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思源黑体 CN Bold" pitchFamily="34" charset="-122"/>
                    <a:ea typeface="思源黑体 CN Bold" pitchFamily="34" charset="-122"/>
                    <a:cs typeface="经典美黑简" pitchFamily="49" charset="-122"/>
                  </a:rPr>
                  <a:t>功能介绍</a:t>
                </a:r>
                <a:endPara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cs typeface="经典美黑简" pitchFamily="49" charset="-122"/>
                </a:endParaRPr>
              </a:p>
            </p:txBody>
          </p:sp>
          <p:sp>
            <p:nvSpPr>
              <p:cNvPr id="96" name="文本框 21"/>
              <p:cNvSpPr txBox="1"/>
              <p:nvPr/>
            </p:nvSpPr>
            <p:spPr>
              <a:xfrm>
                <a:off x="1689448" y="1616955"/>
                <a:ext cx="1129249" cy="11075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500" b="0" i="0" u="none" strike="noStrike" kern="0" cap="none" spc="0" normalizeH="0" baseline="0" noProof="0" dirty="0" smtClean="0">
                    <a:ln w="28575">
                      <a:solidFill>
                        <a:sysClr val="window" lastClr="FFFFFF"/>
                      </a:solidFill>
                    </a:ln>
                    <a:solidFill>
                      <a:srgbClr val="02AFF3"/>
                    </a:solidFill>
                    <a:effectLst>
                      <a:outerShdw blurRad="889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latin typeface="Impact" panose="020B0806030902050204" pitchFamily="34" charset="0"/>
                  </a:rPr>
                  <a:t>03</a:t>
                </a:r>
                <a:endParaRPr kumimoji="0" lang="zh-CN" altLang="en-US" sz="4500" b="0" i="0" u="none" strike="noStrike" kern="0" cap="none" spc="0" normalizeH="0" baseline="0" noProof="0" dirty="0">
                  <a:ln w="28575">
                    <a:solidFill>
                      <a:sysClr val="window" lastClr="FFFFFF"/>
                    </a:solidFill>
                  </a:ln>
                  <a:solidFill>
                    <a:srgbClr val="02AFF3"/>
                  </a:solidFill>
                  <a:effectLst>
                    <a:outerShdw blurRad="889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102" name="直角三角形 101"/>
              <p:cNvSpPr/>
              <p:nvPr/>
            </p:nvSpPr>
            <p:spPr>
              <a:xfrm rot="5400000">
                <a:off x="587156" y="1534745"/>
                <a:ext cx="1107995" cy="1179220"/>
              </a:xfrm>
              <a:prstGeom prst="rtTriangle">
                <a:avLst/>
              </a:prstGeom>
              <a:gradFill flip="none" rotWithShape="1">
                <a:gsLst>
                  <a:gs pos="0">
                    <a:schemeClr val="tx2">
                      <a:lumMod val="75000"/>
                      <a:tint val="66000"/>
                      <a:satMod val="160000"/>
                    </a:schemeClr>
                  </a:gs>
                  <a:gs pos="50000">
                    <a:schemeClr val="tx2">
                      <a:lumMod val="75000"/>
                      <a:tint val="44500"/>
                      <a:satMod val="160000"/>
                    </a:schemeClr>
                  </a:gs>
                  <a:gs pos="100000">
                    <a:schemeClr val="tx2">
                      <a:lumMod val="75000"/>
                      <a:tint val="23500"/>
                      <a:satMod val="160000"/>
                    </a:schemeClr>
                  </a:gs>
                </a:gsLst>
                <a:lin ang="162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00" name="直角三角形 99"/>
              <p:cNvSpPr/>
              <p:nvPr/>
            </p:nvSpPr>
            <p:spPr>
              <a:xfrm rot="16200000">
                <a:off x="4757987" y="1532267"/>
                <a:ext cx="1103951" cy="1191811"/>
              </a:xfrm>
              <a:prstGeom prst="rtTriangle">
                <a:avLst/>
              </a:prstGeom>
              <a:gradFill>
                <a:gsLst>
                  <a:gs pos="0">
                    <a:schemeClr val="tx2">
                      <a:lumMod val="75000"/>
                      <a:tint val="66000"/>
                      <a:satMod val="160000"/>
                    </a:schemeClr>
                  </a:gs>
                  <a:gs pos="50000">
                    <a:schemeClr val="tx2">
                      <a:lumMod val="75000"/>
                      <a:tint val="44500"/>
                      <a:satMod val="160000"/>
                    </a:schemeClr>
                  </a:gs>
                  <a:gs pos="100000">
                    <a:schemeClr val="tx2">
                      <a:lumMod val="75000"/>
                      <a:tint val="23500"/>
                      <a:satMod val="160000"/>
                    </a:schemeClr>
                  </a:gs>
                </a:gsLst>
                <a:lin ang="135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2737441" y="3578179"/>
              <a:ext cx="3794230" cy="817851"/>
              <a:chOff x="551544" y="1570357"/>
              <a:chExt cx="5354324" cy="1154132"/>
            </a:xfrm>
          </p:grpSpPr>
          <p:sp>
            <p:nvSpPr>
              <p:cNvPr id="104" name="矩形 103"/>
              <p:cNvSpPr/>
              <p:nvPr/>
            </p:nvSpPr>
            <p:spPr>
              <a:xfrm>
                <a:off x="551544" y="1572151"/>
                <a:ext cx="5354324" cy="1107996"/>
              </a:xfrm>
              <a:prstGeom prst="rect">
                <a:avLst/>
              </a:prstGeom>
              <a:pattFill prst="wdUpDiag">
                <a:fgClr>
                  <a:sysClr val="window" lastClr="FFFFFF">
                    <a:lumMod val="95000"/>
                  </a:sysClr>
                </a:fgClr>
                <a:bgClr>
                  <a:sysClr val="window" lastClr="FFFFFF"/>
                </a:bgClr>
              </a:patt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2000" endA="300" endPos="35000" dir="5400000" sy="-100000" algn="bl" rotWithShape="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05" name="文本框 56"/>
              <p:cNvSpPr txBox="1"/>
              <p:nvPr/>
            </p:nvSpPr>
            <p:spPr>
              <a:xfrm>
                <a:off x="2685471" y="1868434"/>
                <a:ext cx="1997902" cy="6514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accent1"/>
                    </a:solidFill>
                    <a:latin typeface="Calibri" panose="020F0502020204030204" pitchFamily="34" charset="0"/>
                    <a:ea typeface="Adobe Gothic Std B" panose="020B0800000000000000" pitchFamily="34" charset="-128"/>
                  </a:defRPr>
                </a:lvl1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思源黑体 CN Bold" pitchFamily="34" charset="-122"/>
                    <a:ea typeface="思源黑体 CN Bold" pitchFamily="34" charset="-122"/>
                    <a:cs typeface="经典美黑简" pitchFamily="49" charset="-122"/>
                  </a:rPr>
                  <a:t>系统优势</a:t>
                </a:r>
                <a:endPara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cs typeface="经典美黑简" pitchFamily="49" charset="-122"/>
                </a:endParaRPr>
              </a:p>
            </p:txBody>
          </p:sp>
          <p:sp>
            <p:nvSpPr>
              <p:cNvPr id="106" name="文本框 21"/>
              <p:cNvSpPr txBox="1"/>
              <p:nvPr/>
            </p:nvSpPr>
            <p:spPr>
              <a:xfrm>
                <a:off x="1689448" y="1616955"/>
                <a:ext cx="1129249" cy="11075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500" b="0" i="0" u="none" strike="noStrike" kern="0" cap="none" spc="0" normalizeH="0" baseline="0" noProof="0" dirty="0" smtClean="0">
                    <a:ln w="28575">
                      <a:solidFill>
                        <a:sysClr val="window" lastClr="FFFFFF"/>
                      </a:solidFill>
                    </a:ln>
                    <a:solidFill>
                      <a:srgbClr val="02AFF3"/>
                    </a:solidFill>
                    <a:effectLst>
                      <a:outerShdw blurRad="889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latin typeface="Impact" panose="020B0806030902050204" pitchFamily="34" charset="0"/>
                  </a:rPr>
                  <a:t>04</a:t>
                </a:r>
                <a:endParaRPr kumimoji="0" lang="zh-CN" altLang="en-US" sz="4500" b="0" i="0" u="none" strike="noStrike" kern="0" cap="none" spc="0" normalizeH="0" baseline="0" noProof="0" dirty="0">
                  <a:ln w="28575">
                    <a:solidFill>
                      <a:sysClr val="window" lastClr="FFFFFF"/>
                    </a:solidFill>
                  </a:ln>
                  <a:solidFill>
                    <a:srgbClr val="02AFF3"/>
                  </a:solidFill>
                  <a:effectLst>
                    <a:outerShdw blurRad="889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112" name="直角三角形 111"/>
              <p:cNvSpPr/>
              <p:nvPr/>
            </p:nvSpPr>
            <p:spPr>
              <a:xfrm rot="5400000">
                <a:off x="587156" y="1534745"/>
                <a:ext cx="1107995" cy="1179220"/>
              </a:xfrm>
              <a:prstGeom prst="rtTriangle">
                <a:avLst/>
              </a:prstGeom>
              <a:gradFill flip="none" rotWithShape="1">
                <a:gsLst>
                  <a:gs pos="0">
                    <a:schemeClr val="tx2">
                      <a:lumMod val="75000"/>
                      <a:tint val="66000"/>
                      <a:satMod val="160000"/>
                    </a:schemeClr>
                  </a:gs>
                  <a:gs pos="50000">
                    <a:schemeClr val="tx2">
                      <a:lumMod val="75000"/>
                      <a:tint val="44500"/>
                      <a:satMod val="160000"/>
                    </a:schemeClr>
                  </a:gs>
                  <a:gs pos="100000">
                    <a:schemeClr val="tx2">
                      <a:lumMod val="75000"/>
                      <a:tint val="23500"/>
                      <a:satMod val="160000"/>
                    </a:schemeClr>
                  </a:gs>
                </a:gsLst>
                <a:lin ang="162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10" name="直角三角形 109"/>
              <p:cNvSpPr/>
              <p:nvPr/>
            </p:nvSpPr>
            <p:spPr>
              <a:xfrm rot="16200000">
                <a:off x="4757987" y="1532267"/>
                <a:ext cx="1103951" cy="1191811"/>
              </a:xfrm>
              <a:prstGeom prst="rtTriangle">
                <a:avLst/>
              </a:prstGeom>
              <a:gradFill>
                <a:gsLst>
                  <a:gs pos="0">
                    <a:schemeClr val="tx2">
                      <a:lumMod val="75000"/>
                      <a:tint val="66000"/>
                      <a:satMod val="160000"/>
                    </a:schemeClr>
                  </a:gs>
                  <a:gs pos="50000">
                    <a:schemeClr val="tx2">
                      <a:lumMod val="75000"/>
                      <a:tint val="44500"/>
                      <a:satMod val="160000"/>
                    </a:schemeClr>
                  </a:gs>
                  <a:gs pos="100000">
                    <a:schemeClr val="tx2">
                      <a:lumMod val="75000"/>
                      <a:tint val="23500"/>
                      <a:satMod val="160000"/>
                    </a:schemeClr>
                  </a:gs>
                </a:gsLst>
                <a:lin ang="135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2737441" y="4648807"/>
              <a:ext cx="3794230" cy="817851"/>
              <a:chOff x="551544" y="1570357"/>
              <a:chExt cx="5354324" cy="1154132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551544" y="1572151"/>
                <a:ext cx="5354324" cy="1107996"/>
              </a:xfrm>
              <a:prstGeom prst="rect">
                <a:avLst/>
              </a:prstGeom>
              <a:pattFill prst="wdUpDiag">
                <a:fgClr>
                  <a:sysClr val="window" lastClr="FFFFFF">
                    <a:lumMod val="95000"/>
                  </a:sysClr>
                </a:fgClr>
                <a:bgClr>
                  <a:sysClr val="window" lastClr="FFFFFF"/>
                </a:bgClr>
              </a:patt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2000" endA="300" endPos="35000" dir="5400000" sy="-100000" algn="bl" rotWithShape="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9" name="文本框 56"/>
              <p:cNvSpPr txBox="1"/>
              <p:nvPr/>
            </p:nvSpPr>
            <p:spPr>
              <a:xfrm>
                <a:off x="2685471" y="1868434"/>
                <a:ext cx="2043145" cy="6514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accent1"/>
                    </a:solidFill>
                    <a:latin typeface="Calibri" panose="020F0502020204030204" pitchFamily="34" charset="0"/>
                    <a:ea typeface="Adobe Gothic Std B" panose="020B0800000000000000" pitchFamily="34" charset="-128"/>
                  </a:defRPr>
                </a:lvl1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kern="0" dirty="0">
                    <a:solidFill>
                      <a:srgbClr val="44546A"/>
                    </a:solidFill>
                    <a:latin typeface="思源黑体 CN Bold" pitchFamily="34" charset="-122"/>
                    <a:ea typeface="思源黑体 CN Bold" pitchFamily="34" charset="-122"/>
                    <a:cs typeface="经典美黑简" pitchFamily="49" charset="-122"/>
                  </a:rPr>
                  <a:t>案例介绍</a:t>
                </a:r>
                <a:endPara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cs typeface="经典美黑简" pitchFamily="49" charset="-122"/>
                </a:endParaRPr>
              </a:p>
            </p:txBody>
          </p:sp>
          <p:sp>
            <p:nvSpPr>
              <p:cNvPr id="30" name="文本框 21"/>
              <p:cNvSpPr txBox="1"/>
              <p:nvPr/>
            </p:nvSpPr>
            <p:spPr>
              <a:xfrm>
                <a:off x="1689448" y="1616955"/>
                <a:ext cx="1133774" cy="11075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500" b="0" i="0" u="none" strike="noStrike" kern="0" cap="none" spc="0" normalizeH="0" baseline="0" noProof="0" dirty="0" smtClean="0">
                    <a:ln w="28575">
                      <a:solidFill>
                        <a:sysClr val="window" lastClr="FFFFFF"/>
                      </a:solidFill>
                    </a:ln>
                    <a:solidFill>
                      <a:srgbClr val="02AFF3"/>
                    </a:solidFill>
                    <a:effectLst>
                      <a:outerShdw blurRad="889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latin typeface="Impact" panose="020B0806030902050204" pitchFamily="34" charset="0"/>
                  </a:rPr>
                  <a:t>05</a:t>
                </a:r>
                <a:endParaRPr kumimoji="0" lang="zh-CN" altLang="en-US" sz="4500" b="0" i="0" u="none" strike="noStrike" kern="0" cap="none" spc="0" normalizeH="0" baseline="0" noProof="0" dirty="0">
                  <a:ln w="28575">
                    <a:solidFill>
                      <a:sysClr val="window" lastClr="FFFFFF"/>
                    </a:solidFill>
                  </a:ln>
                  <a:solidFill>
                    <a:srgbClr val="02AFF3"/>
                  </a:solidFill>
                  <a:effectLst>
                    <a:outerShdw blurRad="889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31" name="直角三角形 30"/>
              <p:cNvSpPr/>
              <p:nvPr/>
            </p:nvSpPr>
            <p:spPr>
              <a:xfrm rot="5400000">
                <a:off x="587156" y="1534745"/>
                <a:ext cx="1107995" cy="1179220"/>
              </a:xfrm>
              <a:prstGeom prst="rtTriangle">
                <a:avLst/>
              </a:prstGeom>
              <a:gradFill flip="none" rotWithShape="1">
                <a:gsLst>
                  <a:gs pos="0">
                    <a:schemeClr val="tx2">
                      <a:lumMod val="75000"/>
                      <a:tint val="66000"/>
                      <a:satMod val="160000"/>
                    </a:schemeClr>
                  </a:gs>
                  <a:gs pos="50000">
                    <a:schemeClr val="tx2">
                      <a:lumMod val="75000"/>
                      <a:tint val="44500"/>
                      <a:satMod val="160000"/>
                    </a:schemeClr>
                  </a:gs>
                  <a:gs pos="100000">
                    <a:schemeClr val="tx2">
                      <a:lumMod val="75000"/>
                      <a:tint val="23500"/>
                      <a:satMod val="160000"/>
                    </a:schemeClr>
                  </a:gs>
                </a:gsLst>
                <a:lin ang="162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2" name="直角三角形 31"/>
              <p:cNvSpPr/>
              <p:nvPr/>
            </p:nvSpPr>
            <p:spPr>
              <a:xfrm rot="16200000">
                <a:off x="4757987" y="1532267"/>
                <a:ext cx="1103951" cy="1191811"/>
              </a:xfrm>
              <a:prstGeom prst="rtTriangle">
                <a:avLst/>
              </a:prstGeom>
              <a:gradFill>
                <a:gsLst>
                  <a:gs pos="0">
                    <a:schemeClr val="tx2">
                      <a:lumMod val="75000"/>
                      <a:tint val="66000"/>
                      <a:satMod val="160000"/>
                    </a:schemeClr>
                  </a:gs>
                  <a:gs pos="50000">
                    <a:schemeClr val="tx2">
                      <a:lumMod val="75000"/>
                      <a:tint val="44500"/>
                      <a:satMod val="160000"/>
                    </a:schemeClr>
                  </a:gs>
                  <a:gs pos="100000">
                    <a:schemeClr val="tx2">
                      <a:lumMod val="75000"/>
                      <a:tint val="23500"/>
                      <a:satMod val="160000"/>
                    </a:schemeClr>
                  </a:gs>
                </a:gsLst>
                <a:lin ang="135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</p:grp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1907" y="1661529"/>
            <a:ext cx="314255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文献传递</a:t>
            </a:r>
          </a:p>
        </p:txBody>
      </p:sp>
      <p:sp>
        <p:nvSpPr>
          <p:cNvPr id="6" name="矩形 5"/>
          <p:cNvSpPr/>
          <p:nvPr/>
        </p:nvSpPr>
        <p:spPr>
          <a:xfrm>
            <a:off x="392916" y="2475568"/>
            <a:ext cx="31715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部分不能直接通过在线阅读或下载的方式获取全文的文献，可通过 “文献传递”方式，使用邮箱索取文献全文。</a:t>
            </a:r>
          </a:p>
          <a:p>
            <a:pPr>
              <a:lnSpc>
                <a:spcPct val="150000"/>
              </a:lnSpc>
            </a:pPr>
            <a:endParaRPr lang="zh-CN" altLang="en-US" sz="1600" dirty="0" smtClean="0">
              <a:solidFill>
                <a:prstClr val="black">
                  <a:lumMod val="75000"/>
                  <a:lumOff val="25000"/>
                </a:prst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只需输入邮箱以及验证码，系统将会自动处理请求，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5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分钟之内将文章的下载链接发送到邮箱当中，点击即可获取。</a:t>
            </a:r>
          </a:p>
        </p:txBody>
      </p:sp>
      <p:sp>
        <p:nvSpPr>
          <p:cNvPr id="7" name="文本框 4"/>
          <p:cNvSpPr txBox="1"/>
          <p:nvPr/>
        </p:nvSpPr>
        <p:spPr>
          <a:xfrm>
            <a:off x="899742" y="406781"/>
            <a:ext cx="3831724" cy="4072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功能三：全文保障</a:t>
            </a:r>
          </a:p>
        </p:txBody>
      </p:sp>
      <p:sp>
        <p:nvSpPr>
          <p:cNvPr id="8" name="矩形 7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3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pic>
        <p:nvPicPr>
          <p:cNvPr id="9" name="图片 8" descr="QQ截图20150322181854_副本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1569" y="1494264"/>
            <a:ext cx="4996950" cy="4528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67155" y="1229082"/>
            <a:ext cx="314255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5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OA</a:t>
            </a:r>
            <a:r>
              <a:rPr lang="zh-CN" altLang="en-US" sz="25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期刊链接</a:t>
            </a:r>
          </a:p>
        </p:txBody>
      </p:sp>
      <p:sp>
        <p:nvSpPr>
          <p:cNvPr id="6" name="矩形 5"/>
          <p:cNvSpPr/>
          <p:nvPr/>
        </p:nvSpPr>
        <p:spPr>
          <a:xfrm>
            <a:off x="1389457" y="1728438"/>
            <a:ext cx="6659845" cy="423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部分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OA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（开放存取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Open Access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）期刊或文献，提供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OA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平台下载指引。</a:t>
            </a:r>
          </a:p>
        </p:txBody>
      </p:sp>
      <p:sp>
        <p:nvSpPr>
          <p:cNvPr id="7" name="文本框 4"/>
          <p:cNvSpPr txBox="1"/>
          <p:nvPr/>
        </p:nvSpPr>
        <p:spPr>
          <a:xfrm>
            <a:off x="899742" y="406781"/>
            <a:ext cx="3831724" cy="4072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功能三：全文保障</a:t>
            </a:r>
          </a:p>
        </p:txBody>
      </p:sp>
      <p:sp>
        <p:nvSpPr>
          <p:cNvPr id="8" name="矩形 7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3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4651" y="2481378"/>
            <a:ext cx="6699328" cy="3993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34061" y="1035159"/>
            <a:ext cx="314255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网络资源链接</a:t>
            </a:r>
          </a:p>
        </p:txBody>
      </p:sp>
      <p:sp>
        <p:nvSpPr>
          <p:cNvPr id="6" name="矩形 5"/>
          <p:cNvSpPr/>
          <p:nvPr/>
        </p:nvSpPr>
        <p:spPr>
          <a:xfrm>
            <a:off x="1445212" y="1501062"/>
            <a:ext cx="6659845" cy="792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部分文献可通过解析取得网络下载地址，根据链接热度排行选择下载，</a:t>
            </a:r>
            <a:endParaRPr lang="en-US" altLang="zh-CN" sz="1600" dirty="0" smtClean="0">
              <a:solidFill>
                <a:prstClr val="black">
                  <a:lumMod val="75000"/>
                  <a:lumOff val="25000"/>
                </a:prst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直接跳转至相应网站获取全文。</a:t>
            </a:r>
          </a:p>
        </p:txBody>
      </p:sp>
      <p:sp>
        <p:nvSpPr>
          <p:cNvPr id="7" name="文本框 4"/>
          <p:cNvSpPr txBox="1"/>
          <p:nvPr/>
        </p:nvSpPr>
        <p:spPr>
          <a:xfrm>
            <a:off x="899742" y="406781"/>
            <a:ext cx="3831724" cy="4072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功能三：全文保障</a:t>
            </a:r>
          </a:p>
        </p:txBody>
      </p:sp>
      <p:sp>
        <p:nvSpPr>
          <p:cNvPr id="8" name="矩形 7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3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986" y="2458714"/>
            <a:ext cx="5898993" cy="4166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1708548" y="3884916"/>
            <a:ext cx="5825346" cy="2020927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2916" y="1970631"/>
            <a:ext cx="314255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文献细览查看</a:t>
            </a:r>
          </a:p>
        </p:txBody>
      </p:sp>
      <p:sp>
        <p:nvSpPr>
          <p:cNvPr id="6" name="矩形 5"/>
          <p:cNvSpPr/>
          <p:nvPr/>
        </p:nvSpPr>
        <p:spPr>
          <a:xfrm>
            <a:off x="392916" y="2469987"/>
            <a:ext cx="22164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单篇文献的知识梳理与知识节点的呈现，可作相关的引文分析。</a:t>
            </a:r>
          </a:p>
        </p:txBody>
      </p:sp>
      <p:sp>
        <p:nvSpPr>
          <p:cNvPr id="7" name="文本框 4"/>
          <p:cNvSpPr txBox="1"/>
          <p:nvPr/>
        </p:nvSpPr>
        <p:spPr>
          <a:xfrm>
            <a:off x="899742" y="406781"/>
            <a:ext cx="3831724" cy="4072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功能四：引文分析</a:t>
            </a:r>
          </a:p>
        </p:txBody>
      </p:sp>
      <p:sp>
        <p:nvSpPr>
          <p:cNvPr id="8" name="矩形 7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3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33133" y="1398413"/>
            <a:ext cx="5781986" cy="2709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4560" y="4330735"/>
            <a:ext cx="4154427" cy="156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矩形 11"/>
          <p:cNvSpPr/>
          <p:nvPr/>
        </p:nvSpPr>
        <p:spPr>
          <a:xfrm>
            <a:off x="382602" y="4521998"/>
            <a:ext cx="3289454" cy="1295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B0F0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通过参考文献，越查越旧。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B0F0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通过引证文献，越查越新。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B0F0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通过耦合文献，越查越深。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38986" y="1183683"/>
            <a:ext cx="314255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题录导出</a:t>
            </a:r>
          </a:p>
        </p:txBody>
      </p:sp>
      <p:sp>
        <p:nvSpPr>
          <p:cNvPr id="7" name="文本框 4"/>
          <p:cNvSpPr txBox="1"/>
          <p:nvPr/>
        </p:nvSpPr>
        <p:spPr>
          <a:xfrm>
            <a:off x="899742" y="406781"/>
            <a:ext cx="3831724" cy="4072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功能四：引文分析</a:t>
            </a:r>
          </a:p>
        </p:txBody>
      </p:sp>
      <p:sp>
        <p:nvSpPr>
          <p:cNvPr id="8" name="矩形 7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3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3590" y="1850304"/>
            <a:ext cx="7029450" cy="4689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62502" y="2364259"/>
            <a:ext cx="6403362" cy="207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2198955" y="1935860"/>
            <a:ext cx="770369" cy="317500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47465" y="2867494"/>
            <a:ext cx="4552043" cy="317500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716" y="1577383"/>
            <a:ext cx="4803892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参考文献、引证文献汇总</a:t>
            </a:r>
          </a:p>
        </p:txBody>
      </p:sp>
      <p:sp>
        <p:nvSpPr>
          <p:cNvPr id="7" name="文本框 4"/>
          <p:cNvSpPr txBox="1"/>
          <p:nvPr/>
        </p:nvSpPr>
        <p:spPr>
          <a:xfrm>
            <a:off x="899742" y="406781"/>
            <a:ext cx="3831724" cy="4072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功能四：引文分析</a:t>
            </a:r>
          </a:p>
        </p:txBody>
      </p:sp>
      <p:sp>
        <p:nvSpPr>
          <p:cNvPr id="8" name="矩形 7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3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8000" y="2435952"/>
            <a:ext cx="5435600" cy="36262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20030" y="1838537"/>
            <a:ext cx="4414230" cy="201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32730" y="3987658"/>
            <a:ext cx="4401530" cy="20770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1" name="矩形 20"/>
          <p:cNvSpPr/>
          <p:nvPr/>
        </p:nvSpPr>
        <p:spPr>
          <a:xfrm>
            <a:off x="2163703" y="2516032"/>
            <a:ext cx="1086383" cy="209250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232730" y="1863937"/>
            <a:ext cx="1159819" cy="216384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220030" y="3984055"/>
            <a:ext cx="1195627" cy="185747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"/>
          <p:cNvSpPr txBox="1"/>
          <p:nvPr/>
        </p:nvSpPr>
        <p:spPr>
          <a:xfrm>
            <a:off x="899742" y="406781"/>
            <a:ext cx="3831724" cy="4072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功能四：引文分析</a:t>
            </a:r>
          </a:p>
        </p:txBody>
      </p:sp>
      <p:sp>
        <p:nvSpPr>
          <p:cNvPr id="8" name="矩形 7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3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9795" y="984359"/>
            <a:ext cx="314255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引用追踪</a:t>
            </a:r>
          </a:p>
        </p:txBody>
      </p:sp>
      <p:sp>
        <p:nvSpPr>
          <p:cNvPr id="12" name="矩形 11"/>
          <p:cNvSpPr/>
          <p:nvPr/>
        </p:nvSpPr>
        <p:spPr>
          <a:xfrm>
            <a:off x="888592" y="1437562"/>
            <a:ext cx="75061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深入的引文分布追踪，帮助用户直观地分析该文献课题的总体发展趋势和学术影响力情况，揭示该课题目前是处于快速上升、平稳积累、还是成熟发展阶段。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1016" y="2430708"/>
            <a:ext cx="5734050" cy="38253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26651" y="2414439"/>
            <a:ext cx="4654593" cy="25512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3419" y="4724399"/>
            <a:ext cx="6742561" cy="15384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3240892" y="2447925"/>
            <a:ext cx="495300" cy="323868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34061" y="1505059"/>
            <a:ext cx="314255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检索结果分析</a:t>
            </a:r>
          </a:p>
        </p:txBody>
      </p:sp>
      <p:sp>
        <p:nvSpPr>
          <p:cNvPr id="6" name="矩形 5"/>
          <p:cNvSpPr/>
          <p:nvPr/>
        </p:nvSpPr>
        <p:spPr>
          <a:xfrm>
            <a:off x="1445212" y="1970962"/>
            <a:ext cx="6659845" cy="792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系统自动生成检索结果的发文及被引趋势图谱。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发文量的变化趋势揭示当前主题的发展阶段。</a:t>
            </a:r>
          </a:p>
        </p:txBody>
      </p:sp>
      <p:sp>
        <p:nvSpPr>
          <p:cNvPr id="7" name="文本框 4"/>
          <p:cNvSpPr txBox="1"/>
          <p:nvPr/>
        </p:nvSpPr>
        <p:spPr>
          <a:xfrm>
            <a:off x="899742" y="406781"/>
            <a:ext cx="3831724" cy="4072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功能五：计量分析</a:t>
            </a:r>
          </a:p>
        </p:txBody>
      </p:sp>
      <p:sp>
        <p:nvSpPr>
          <p:cNvPr id="8" name="矩形 7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3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7516" y="3507119"/>
            <a:ext cx="8422043" cy="168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矩形 11"/>
          <p:cNvSpPr/>
          <p:nvPr/>
        </p:nvSpPr>
        <p:spPr>
          <a:xfrm>
            <a:off x="3842988" y="3860782"/>
            <a:ext cx="1497362" cy="353376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34061" y="1028005"/>
            <a:ext cx="314255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检索报告</a:t>
            </a:r>
          </a:p>
        </p:txBody>
      </p:sp>
      <p:sp>
        <p:nvSpPr>
          <p:cNvPr id="6" name="矩形 5"/>
          <p:cNvSpPr/>
          <p:nvPr/>
        </p:nvSpPr>
        <p:spPr>
          <a:xfrm>
            <a:off x="1445212" y="1493908"/>
            <a:ext cx="6659845" cy="1161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以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《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中文科技期刊数据库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》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为数据原型，可自动生成检索分析报告。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对结果中涉及的作者、机构、传媒和主题作相应的统计，方便用户快速掌握相关领域内的前沿学术成果，了解相关学术信息。</a:t>
            </a:r>
          </a:p>
        </p:txBody>
      </p:sp>
      <p:sp>
        <p:nvSpPr>
          <p:cNvPr id="7" name="文本框 4"/>
          <p:cNvSpPr txBox="1"/>
          <p:nvPr/>
        </p:nvSpPr>
        <p:spPr>
          <a:xfrm>
            <a:off x="899742" y="406781"/>
            <a:ext cx="3831724" cy="4072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功能五：计量分析</a:t>
            </a:r>
          </a:p>
        </p:txBody>
      </p:sp>
      <p:sp>
        <p:nvSpPr>
          <p:cNvPr id="8" name="矩形 7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3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05512" y="2842988"/>
            <a:ext cx="6660885" cy="3587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7343683" y="2809824"/>
            <a:ext cx="616629" cy="350617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12209" y="4109748"/>
            <a:ext cx="4737665" cy="2528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99509" y="2691544"/>
            <a:ext cx="4763065" cy="135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230669" y="5635571"/>
            <a:ext cx="314255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chemeClr val="tx2">
                    <a:lumMod val="75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知识对象发现价值</a:t>
            </a:r>
          </a:p>
        </p:txBody>
      </p:sp>
      <p:sp>
        <p:nvSpPr>
          <p:cNvPr id="7" name="文本框 4"/>
          <p:cNvSpPr txBox="1"/>
          <p:nvPr/>
        </p:nvSpPr>
        <p:spPr>
          <a:xfrm>
            <a:off x="899742" y="406781"/>
            <a:ext cx="3831724" cy="4072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功能六：数据对象化</a:t>
            </a:r>
          </a:p>
        </p:txBody>
      </p:sp>
      <p:sp>
        <p:nvSpPr>
          <p:cNvPr id="8" name="矩形 7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3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grpSp>
        <p:nvGrpSpPr>
          <p:cNvPr id="36" name="组 18"/>
          <p:cNvGrpSpPr/>
          <p:nvPr/>
        </p:nvGrpSpPr>
        <p:grpSpPr>
          <a:xfrm>
            <a:off x="-70456" y="1420905"/>
            <a:ext cx="9252164" cy="4802093"/>
            <a:chOff x="4391025" y="180975"/>
            <a:chExt cx="4422775" cy="2295525"/>
          </a:xfrm>
          <a:solidFill>
            <a:srgbClr val="000000">
              <a:alpha val="20000"/>
            </a:srgbClr>
          </a:solidFill>
        </p:grpSpPr>
        <p:sp>
          <p:nvSpPr>
            <p:cNvPr id="37" name="Freeform 70"/>
            <p:cNvSpPr>
              <a:spLocks/>
            </p:cNvSpPr>
            <p:nvPr/>
          </p:nvSpPr>
          <p:spPr bwMode="auto">
            <a:xfrm>
              <a:off x="5565775" y="180975"/>
              <a:ext cx="746125" cy="387350"/>
            </a:xfrm>
            <a:custGeom>
              <a:avLst/>
              <a:gdLst/>
              <a:ahLst/>
              <a:cxnLst>
                <a:cxn ang="0">
                  <a:pos x="368" y="128"/>
                </a:cxn>
                <a:cxn ang="0">
                  <a:pos x="398" y="134"/>
                </a:cxn>
                <a:cxn ang="0">
                  <a:pos x="392" y="122"/>
                </a:cxn>
                <a:cxn ang="0">
                  <a:pos x="378" y="114"/>
                </a:cxn>
                <a:cxn ang="0">
                  <a:pos x="378" y="106"/>
                </a:cxn>
                <a:cxn ang="0">
                  <a:pos x="398" y="106"/>
                </a:cxn>
                <a:cxn ang="0">
                  <a:pos x="400" y="100"/>
                </a:cxn>
                <a:cxn ang="0">
                  <a:pos x="406" y="86"/>
                </a:cxn>
                <a:cxn ang="0">
                  <a:pos x="416" y="82"/>
                </a:cxn>
                <a:cxn ang="0">
                  <a:pos x="398" y="76"/>
                </a:cxn>
                <a:cxn ang="0">
                  <a:pos x="416" y="68"/>
                </a:cxn>
                <a:cxn ang="0">
                  <a:pos x="424" y="66"/>
                </a:cxn>
                <a:cxn ang="0">
                  <a:pos x="408" y="60"/>
                </a:cxn>
                <a:cxn ang="0">
                  <a:pos x="408" y="48"/>
                </a:cxn>
                <a:cxn ang="0">
                  <a:pos x="428" y="38"/>
                </a:cxn>
                <a:cxn ang="0">
                  <a:pos x="440" y="30"/>
                </a:cxn>
                <a:cxn ang="0">
                  <a:pos x="410" y="22"/>
                </a:cxn>
                <a:cxn ang="0">
                  <a:pos x="382" y="16"/>
                </a:cxn>
                <a:cxn ang="0">
                  <a:pos x="382" y="14"/>
                </a:cxn>
                <a:cxn ang="0">
                  <a:pos x="396" y="10"/>
                </a:cxn>
                <a:cxn ang="0">
                  <a:pos x="362" y="2"/>
                </a:cxn>
                <a:cxn ang="0">
                  <a:pos x="324" y="0"/>
                </a:cxn>
                <a:cxn ang="0">
                  <a:pos x="272" y="0"/>
                </a:cxn>
                <a:cxn ang="0">
                  <a:pos x="238" y="6"/>
                </a:cxn>
                <a:cxn ang="0">
                  <a:pos x="218" y="4"/>
                </a:cxn>
                <a:cxn ang="0">
                  <a:pos x="214" y="14"/>
                </a:cxn>
                <a:cxn ang="0">
                  <a:pos x="202" y="14"/>
                </a:cxn>
                <a:cxn ang="0">
                  <a:pos x="176" y="14"/>
                </a:cxn>
                <a:cxn ang="0">
                  <a:pos x="152" y="16"/>
                </a:cxn>
                <a:cxn ang="0">
                  <a:pos x="110" y="20"/>
                </a:cxn>
                <a:cxn ang="0">
                  <a:pos x="90" y="26"/>
                </a:cxn>
                <a:cxn ang="0">
                  <a:pos x="44" y="34"/>
                </a:cxn>
                <a:cxn ang="0">
                  <a:pos x="60" y="44"/>
                </a:cxn>
                <a:cxn ang="0">
                  <a:pos x="2" y="54"/>
                </a:cxn>
                <a:cxn ang="0">
                  <a:pos x="22" y="66"/>
                </a:cxn>
                <a:cxn ang="0">
                  <a:pos x="24" y="70"/>
                </a:cxn>
                <a:cxn ang="0">
                  <a:pos x="72" y="76"/>
                </a:cxn>
                <a:cxn ang="0">
                  <a:pos x="134" y="100"/>
                </a:cxn>
                <a:cxn ang="0">
                  <a:pos x="146" y="126"/>
                </a:cxn>
                <a:cxn ang="0">
                  <a:pos x="170" y="132"/>
                </a:cxn>
                <a:cxn ang="0">
                  <a:pos x="158" y="134"/>
                </a:cxn>
                <a:cxn ang="0">
                  <a:pos x="142" y="142"/>
                </a:cxn>
                <a:cxn ang="0">
                  <a:pos x="162" y="144"/>
                </a:cxn>
                <a:cxn ang="0">
                  <a:pos x="170" y="160"/>
                </a:cxn>
                <a:cxn ang="0">
                  <a:pos x="150" y="168"/>
                </a:cxn>
                <a:cxn ang="0">
                  <a:pos x="152" y="176"/>
                </a:cxn>
                <a:cxn ang="0">
                  <a:pos x="162" y="194"/>
                </a:cxn>
                <a:cxn ang="0">
                  <a:pos x="176" y="196"/>
                </a:cxn>
                <a:cxn ang="0">
                  <a:pos x="182" y="224"/>
                </a:cxn>
                <a:cxn ang="0">
                  <a:pos x="208" y="234"/>
                </a:cxn>
                <a:cxn ang="0">
                  <a:pos x="226" y="242"/>
                </a:cxn>
                <a:cxn ang="0">
                  <a:pos x="240" y="214"/>
                </a:cxn>
                <a:cxn ang="0">
                  <a:pos x="252" y="192"/>
                </a:cxn>
                <a:cxn ang="0">
                  <a:pos x="272" y="182"/>
                </a:cxn>
                <a:cxn ang="0">
                  <a:pos x="288" y="182"/>
                </a:cxn>
                <a:cxn ang="0">
                  <a:pos x="322" y="160"/>
                </a:cxn>
                <a:cxn ang="0">
                  <a:pos x="376" y="138"/>
                </a:cxn>
              </a:cxnLst>
              <a:rect l="0" t="0" r="r" b="b"/>
              <a:pathLst>
                <a:path w="470" h="244">
                  <a:moveTo>
                    <a:pt x="362" y="140"/>
                  </a:moveTo>
                  <a:lnTo>
                    <a:pt x="362" y="140"/>
                  </a:lnTo>
                  <a:lnTo>
                    <a:pt x="362" y="136"/>
                  </a:lnTo>
                  <a:lnTo>
                    <a:pt x="362" y="136"/>
                  </a:lnTo>
                  <a:lnTo>
                    <a:pt x="368" y="136"/>
                  </a:lnTo>
                  <a:lnTo>
                    <a:pt x="368" y="132"/>
                  </a:lnTo>
                  <a:lnTo>
                    <a:pt x="368" y="128"/>
                  </a:lnTo>
                  <a:lnTo>
                    <a:pt x="368" y="126"/>
                  </a:lnTo>
                  <a:lnTo>
                    <a:pt x="368" y="126"/>
                  </a:lnTo>
                  <a:lnTo>
                    <a:pt x="376" y="128"/>
                  </a:lnTo>
                  <a:lnTo>
                    <a:pt x="382" y="134"/>
                  </a:lnTo>
                  <a:lnTo>
                    <a:pt x="390" y="136"/>
                  </a:lnTo>
                  <a:lnTo>
                    <a:pt x="394" y="136"/>
                  </a:lnTo>
                  <a:lnTo>
                    <a:pt x="398" y="134"/>
                  </a:lnTo>
                  <a:lnTo>
                    <a:pt x="398" y="134"/>
                  </a:lnTo>
                  <a:lnTo>
                    <a:pt x="398" y="130"/>
                  </a:lnTo>
                  <a:lnTo>
                    <a:pt x="396" y="128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88" y="120"/>
                  </a:lnTo>
                  <a:lnTo>
                    <a:pt x="386" y="120"/>
                  </a:lnTo>
                  <a:lnTo>
                    <a:pt x="384" y="120"/>
                  </a:lnTo>
                  <a:lnTo>
                    <a:pt x="384" y="116"/>
                  </a:lnTo>
                  <a:lnTo>
                    <a:pt x="384" y="116"/>
                  </a:lnTo>
                  <a:lnTo>
                    <a:pt x="380" y="116"/>
                  </a:lnTo>
                  <a:lnTo>
                    <a:pt x="378" y="114"/>
                  </a:lnTo>
                  <a:lnTo>
                    <a:pt x="374" y="112"/>
                  </a:lnTo>
                  <a:lnTo>
                    <a:pt x="374" y="112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6" y="106"/>
                  </a:lnTo>
                  <a:lnTo>
                    <a:pt x="378" y="106"/>
                  </a:lnTo>
                  <a:lnTo>
                    <a:pt x="384" y="108"/>
                  </a:lnTo>
                  <a:lnTo>
                    <a:pt x="384" y="108"/>
                  </a:lnTo>
                  <a:lnTo>
                    <a:pt x="384" y="106"/>
                  </a:lnTo>
                  <a:lnTo>
                    <a:pt x="384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404" y="106"/>
                  </a:lnTo>
                  <a:lnTo>
                    <a:pt x="406" y="104"/>
                  </a:lnTo>
                  <a:lnTo>
                    <a:pt x="408" y="102"/>
                  </a:lnTo>
                  <a:lnTo>
                    <a:pt x="408" y="102"/>
                  </a:lnTo>
                  <a:lnTo>
                    <a:pt x="406" y="100"/>
                  </a:lnTo>
                  <a:lnTo>
                    <a:pt x="404" y="100"/>
                  </a:lnTo>
                  <a:lnTo>
                    <a:pt x="400" y="100"/>
                  </a:lnTo>
                  <a:lnTo>
                    <a:pt x="400" y="98"/>
                  </a:lnTo>
                  <a:lnTo>
                    <a:pt x="400" y="98"/>
                  </a:lnTo>
                  <a:lnTo>
                    <a:pt x="408" y="98"/>
                  </a:lnTo>
                  <a:lnTo>
                    <a:pt x="408" y="98"/>
                  </a:lnTo>
                  <a:lnTo>
                    <a:pt x="406" y="92"/>
                  </a:lnTo>
                  <a:lnTo>
                    <a:pt x="406" y="88"/>
                  </a:lnTo>
                  <a:lnTo>
                    <a:pt x="406" y="86"/>
                  </a:lnTo>
                  <a:lnTo>
                    <a:pt x="406" y="86"/>
                  </a:lnTo>
                  <a:lnTo>
                    <a:pt x="408" y="86"/>
                  </a:lnTo>
                  <a:lnTo>
                    <a:pt x="412" y="86"/>
                  </a:lnTo>
                  <a:lnTo>
                    <a:pt x="414" y="86"/>
                  </a:lnTo>
                  <a:lnTo>
                    <a:pt x="416" y="84"/>
                  </a:lnTo>
                  <a:lnTo>
                    <a:pt x="416" y="84"/>
                  </a:lnTo>
                  <a:lnTo>
                    <a:pt x="416" y="82"/>
                  </a:lnTo>
                  <a:lnTo>
                    <a:pt x="414" y="80"/>
                  </a:lnTo>
                  <a:lnTo>
                    <a:pt x="412" y="80"/>
                  </a:lnTo>
                  <a:lnTo>
                    <a:pt x="410" y="78"/>
                  </a:lnTo>
                  <a:lnTo>
                    <a:pt x="410" y="78"/>
                  </a:lnTo>
                  <a:lnTo>
                    <a:pt x="408" y="76"/>
                  </a:lnTo>
                  <a:lnTo>
                    <a:pt x="406" y="76"/>
                  </a:lnTo>
                  <a:lnTo>
                    <a:pt x="398" y="76"/>
                  </a:lnTo>
                  <a:lnTo>
                    <a:pt x="398" y="76"/>
                  </a:lnTo>
                  <a:lnTo>
                    <a:pt x="392" y="72"/>
                  </a:lnTo>
                  <a:lnTo>
                    <a:pt x="392" y="72"/>
                  </a:lnTo>
                  <a:lnTo>
                    <a:pt x="404" y="70"/>
                  </a:lnTo>
                  <a:lnTo>
                    <a:pt x="410" y="68"/>
                  </a:lnTo>
                  <a:lnTo>
                    <a:pt x="416" y="68"/>
                  </a:lnTo>
                  <a:lnTo>
                    <a:pt x="416" y="68"/>
                  </a:lnTo>
                  <a:lnTo>
                    <a:pt x="418" y="72"/>
                  </a:lnTo>
                  <a:lnTo>
                    <a:pt x="422" y="74"/>
                  </a:lnTo>
                  <a:lnTo>
                    <a:pt x="424" y="72"/>
                  </a:lnTo>
                  <a:lnTo>
                    <a:pt x="426" y="68"/>
                  </a:lnTo>
                  <a:lnTo>
                    <a:pt x="426" y="68"/>
                  </a:lnTo>
                  <a:lnTo>
                    <a:pt x="424" y="66"/>
                  </a:lnTo>
                  <a:lnTo>
                    <a:pt x="424" y="66"/>
                  </a:lnTo>
                  <a:lnTo>
                    <a:pt x="416" y="66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0"/>
                  </a:lnTo>
                  <a:lnTo>
                    <a:pt x="408" y="60"/>
                  </a:lnTo>
                  <a:lnTo>
                    <a:pt x="406" y="58"/>
                  </a:lnTo>
                  <a:lnTo>
                    <a:pt x="406" y="58"/>
                  </a:lnTo>
                  <a:lnTo>
                    <a:pt x="404" y="52"/>
                  </a:lnTo>
                  <a:lnTo>
                    <a:pt x="404" y="52"/>
                  </a:lnTo>
                  <a:lnTo>
                    <a:pt x="404" y="50"/>
                  </a:lnTo>
                  <a:lnTo>
                    <a:pt x="408" y="48"/>
                  </a:lnTo>
                  <a:lnTo>
                    <a:pt x="408" y="48"/>
                  </a:lnTo>
                  <a:lnTo>
                    <a:pt x="412" y="46"/>
                  </a:lnTo>
                  <a:lnTo>
                    <a:pt x="414" y="42"/>
                  </a:lnTo>
                  <a:lnTo>
                    <a:pt x="414" y="42"/>
                  </a:lnTo>
                  <a:lnTo>
                    <a:pt x="418" y="40"/>
                  </a:lnTo>
                  <a:lnTo>
                    <a:pt x="420" y="40"/>
                  </a:lnTo>
                  <a:lnTo>
                    <a:pt x="428" y="38"/>
                  </a:lnTo>
                  <a:lnTo>
                    <a:pt x="428" y="38"/>
                  </a:lnTo>
                  <a:lnTo>
                    <a:pt x="430" y="38"/>
                  </a:lnTo>
                  <a:lnTo>
                    <a:pt x="432" y="34"/>
                  </a:lnTo>
                  <a:lnTo>
                    <a:pt x="432" y="34"/>
                  </a:lnTo>
                  <a:lnTo>
                    <a:pt x="438" y="34"/>
                  </a:lnTo>
                  <a:lnTo>
                    <a:pt x="438" y="34"/>
                  </a:lnTo>
                  <a:lnTo>
                    <a:pt x="440" y="32"/>
                  </a:lnTo>
                  <a:lnTo>
                    <a:pt x="440" y="30"/>
                  </a:lnTo>
                  <a:lnTo>
                    <a:pt x="440" y="30"/>
                  </a:lnTo>
                  <a:lnTo>
                    <a:pt x="470" y="20"/>
                  </a:lnTo>
                  <a:lnTo>
                    <a:pt x="470" y="20"/>
                  </a:lnTo>
                  <a:lnTo>
                    <a:pt x="460" y="18"/>
                  </a:lnTo>
                  <a:lnTo>
                    <a:pt x="450" y="18"/>
                  </a:lnTo>
                  <a:lnTo>
                    <a:pt x="430" y="20"/>
                  </a:lnTo>
                  <a:lnTo>
                    <a:pt x="410" y="22"/>
                  </a:lnTo>
                  <a:lnTo>
                    <a:pt x="390" y="24"/>
                  </a:lnTo>
                  <a:lnTo>
                    <a:pt x="390" y="24"/>
                  </a:lnTo>
                  <a:lnTo>
                    <a:pt x="394" y="20"/>
                  </a:lnTo>
                  <a:lnTo>
                    <a:pt x="396" y="18"/>
                  </a:lnTo>
                  <a:lnTo>
                    <a:pt x="394" y="16"/>
                  </a:lnTo>
                  <a:lnTo>
                    <a:pt x="394" y="16"/>
                  </a:lnTo>
                  <a:lnTo>
                    <a:pt x="382" y="16"/>
                  </a:lnTo>
                  <a:lnTo>
                    <a:pt x="382" y="16"/>
                  </a:lnTo>
                  <a:lnTo>
                    <a:pt x="378" y="18"/>
                  </a:lnTo>
                  <a:lnTo>
                    <a:pt x="374" y="20"/>
                  </a:lnTo>
                  <a:lnTo>
                    <a:pt x="370" y="18"/>
                  </a:lnTo>
                  <a:lnTo>
                    <a:pt x="368" y="14"/>
                  </a:lnTo>
                  <a:lnTo>
                    <a:pt x="368" y="14"/>
                  </a:lnTo>
                  <a:lnTo>
                    <a:pt x="382" y="14"/>
                  </a:lnTo>
                  <a:lnTo>
                    <a:pt x="382" y="14"/>
                  </a:lnTo>
                  <a:lnTo>
                    <a:pt x="388" y="12"/>
                  </a:lnTo>
                  <a:lnTo>
                    <a:pt x="394" y="12"/>
                  </a:lnTo>
                  <a:lnTo>
                    <a:pt x="394" y="12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80" y="8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4" y="2"/>
                  </a:lnTo>
                  <a:lnTo>
                    <a:pt x="362" y="2"/>
                  </a:lnTo>
                  <a:lnTo>
                    <a:pt x="362" y="2"/>
                  </a:lnTo>
                  <a:lnTo>
                    <a:pt x="356" y="2"/>
                  </a:lnTo>
                  <a:lnTo>
                    <a:pt x="356" y="2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68" y="4"/>
                  </a:lnTo>
                  <a:lnTo>
                    <a:pt x="262" y="6"/>
                  </a:lnTo>
                  <a:lnTo>
                    <a:pt x="250" y="6"/>
                  </a:lnTo>
                  <a:lnTo>
                    <a:pt x="250" y="6"/>
                  </a:lnTo>
                  <a:lnTo>
                    <a:pt x="248" y="4"/>
                  </a:lnTo>
                  <a:lnTo>
                    <a:pt x="244" y="4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2" y="6"/>
                  </a:lnTo>
                  <a:lnTo>
                    <a:pt x="232" y="6"/>
                  </a:lnTo>
                  <a:lnTo>
                    <a:pt x="228" y="4"/>
                  </a:lnTo>
                  <a:lnTo>
                    <a:pt x="226" y="4"/>
                  </a:lnTo>
                  <a:lnTo>
                    <a:pt x="218" y="4"/>
                  </a:lnTo>
                  <a:lnTo>
                    <a:pt x="218" y="4"/>
                  </a:lnTo>
                  <a:lnTo>
                    <a:pt x="216" y="4"/>
                  </a:lnTo>
                  <a:lnTo>
                    <a:pt x="214" y="6"/>
                  </a:lnTo>
                  <a:lnTo>
                    <a:pt x="214" y="6"/>
                  </a:lnTo>
                  <a:lnTo>
                    <a:pt x="210" y="6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8"/>
                  </a:lnTo>
                  <a:lnTo>
                    <a:pt x="214" y="18"/>
                  </a:lnTo>
                  <a:lnTo>
                    <a:pt x="208" y="16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188" y="12"/>
                  </a:lnTo>
                  <a:lnTo>
                    <a:pt x="176" y="12"/>
                  </a:lnTo>
                  <a:lnTo>
                    <a:pt x="176" y="12"/>
                  </a:lnTo>
                  <a:lnTo>
                    <a:pt x="172" y="12"/>
                  </a:lnTo>
                  <a:lnTo>
                    <a:pt x="172" y="14"/>
                  </a:lnTo>
                  <a:lnTo>
                    <a:pt x="176" y="14"/>
                  </a:lnTo>
                  <a:lnTo>
                    <a:pt x="176" y="14"/>
                  </a:lnTo>
                  <a:lnTo>
                    <a:pt x="174" y="16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66" y="16"/>
                  </a:lnTo>
                  <a:lnTo>
                    <a:pt x="158" y="14"/>
                  </a:lnTo>
                  <a:lnTo>
                    <a:pt x="154" y="14"/>
                  </a:lnTo>
                  <a:lnTo>
                    <a:pt x="152" y="16"/>
                  </a:lnTo>
                  <a:lnTo>
                    <a:pt x="152" y="16"/>
                  </a:lnTo>
                  <a:lnTo>
                    <a:pt x="142" y="14"/>
                  </a:lnTo>
                  <a:lnTo>
                    <a:pt x="132" y="14"/>
                  </a:lnTo>
                  <a:lnTo>
                    <a:pt x="122" y="14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0" y="16"/>
                  </a:lnTo>
                  <a:lnTo>
                    <a:pt x="94" y="18"/>
                  </a:lnTo>
                  <a:lnTo>
                    <a:pt x="92" y="20"/>
                  </a:lnTo>
                  <a:lnTo>
                    <a:pt x="92" y="24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4" y="26"/>
                  </a:lnTo>
                  <a:lnTo>
                    <a:pt x="64" y="28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8" y="36"/>
                  </a:lnTo>
                  <a:lnTo>
                    <a:pt x="60" y="36"/>
                  </a:lnTo>
                  <a:lnTo>
                    <a:pt x="62" y="40"/>
                  </a:lnTo>
                  <a:lnTo>
                    <a:pt x="62" y="40"/>
                  </a:lnTo>
                  <a:lnTo>
                    <a:pt x="60" y="44"/>
                  </a:lnTo>
                  <a:lnTo>
                    <a:pt x="58" y="44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4" y="68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20" y="70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32" y="76"/>
                  </a:lnTo>
                  <a:lnTo>
                    <a:pt x="36" y="78"/>
                  </a:lnTo>
                  <a:lnTo>
                    <a:pt x="40" y="78"/>
                  </a:lnTo>
                  <a:lnTo>
                    <a:pt x="40" y="78"/>
                  </a:lnTo>
                  <a:lnTo>
                    <a:pt x="48" y="76"/>
                  </a:lnTo>
                  <a:lnTo>
                    <a:pt x="56" y="76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86" y="76"/>
                  </a:lnTo>
                  <a:lnTo>
                    <a:pt x="100" y="78"/>
                  </a:lnTo>
                  <a:lnTo>
                    <a:pt x="114" y="84"/>
                  </a:lnTo>
                  <a:lnTo>
                    <a:pt x="126" y="92"/>
                  </a:lnTo>
                  <a:lnTo>
                    <a:pt x="126" y="92"/>
                  </a:lnTo>
                  <a:lnTo>
                    <a:pt x="134" y="100"/>
                  </a:lnTo>
                  <a:lnTo>
                    <a:pt x="138" y="108"/>
                  </a:lnTo>
                  <a:lnTo>
                    <a:pt x="138" y="116"/>
                  </a:lnTo>
                  <a:lnTo>
                    <a:pt x="134" y="124"/>
                  </a:lnTo>
                  <a:lnTo>
                    <a:pt x="134" y="124"/>
                  </a:lnTo>
                  <a:lnTo>
                    <a:pt x="138" y="126"/>
                  </a:lnTo>
                  <a:lnTo>
                    <a:pt x="142" y="126"/>
                  </a:lnTo>
                  <a:lnTo>
                    <a:pt x="146" y="126"/>
                  </a:lnTo>
                  <a:lnTo>
                    <a:pt x="150" y="122"/>
                  </a:lnTo>
                  <a:lnTo>
                    <a:pt x="150" y="122"/>
                  </a:lnTo>
                  <a:lnTo>
                    <a:pt x="156" y="122"/>
                  </a:lnTo>
                  <a:lnTo>
                    <a:pt x="156" y="122"/>
                  </a:lnTo>
                  <a:lnTo>
                    <a:pt x="160" y="126"/>
                  </a:lnTo>
                  <a:lnTo>
                    <a:pt x="164" y="128"/>
                  </a:lnTo>
                  <a:lnTo>
                    <a:pt x="170" y="132"/>
                  </a:lnTo>
                  <a:lnTo>
                    <a:pt x="172" y="136"/>
                  </a:lnTo>
                  <a:lnTo>
                    <a:pt x="172" y="136"/>
                  </a:lnTo>
                  <a:lnTo>
                    <a:pt x="168" y="138"/>
                  </a:lnTo>
                  <a:lnTo>
                    <a:pt x="164" y="136"/>
                  </a:lnTo>
                  <a:lnTo>
                    <a:pt x="162" y="136"/>
                  </a:lnTo>
                  <a:lnTo>
                    <a:pt x="158" y="134"/>
                  </a:lnTo>
                  <a:lnTo>
                    <a:pt x="158" y="134"/>
                  </a:lnTo>
                  <a:lnTo>
                    <a:pt x="154" y="132"/>
                  </a:lnTo>
                  <a:lnTo>
                    <a:pt x="154" y="132"/>
                  </a:lnTo>
                  <a:lnTo>
                    <a:pt x="148" y="132"/>
                  </a:lnTo>
                  <a:lnTo>
                    <a:pt x="144" y="134"/>
                  </a:lnTo>
                  <a:lnTo>
                    <a:pt x="142" y="138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2" y="144"/>
                  </a:lnTo>
                  <a:lnTo>
                    <a:pt x="146" y="146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8" y="148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72" y="144"/>
                  </a:lnTo>
                  <a:lnTo>
                    <a:pt x="172" y="144"/>
                  </a:lnTo>
                  <a:lnTo>
                    <a:pt x="170" y="156"/>
                  </a:lnTo>
                  <a:lnTo>
                    <a:pt x="170" y="156"/>
                  </a:lnTo>
                  <a:lnTo>
                    <a:pt x="170" y="160"/>
                  </a:lnTo>
                  <a:lnTo>
                    <a:pt x="170" y="160"/>
                  </a:lnTo>
                  <a:lnTo>
                    <a:pt x="164" y="162"/>
                  </a:lnTo>
                  <a:lnTo>
                    <a:pt x="164" y="162"/>
                  </a:lnTo>
                  <a:lnTo>
                    <a:pt x="160" y="158"/>
                  </a:lnTo>
                  <a:lnTo>
                    <a:pt x="156" y="158"/>
                  </a:lnTo>
                  <a:lnTo>
                    <a:pt x="152" y="162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70"/>
                  </a:lnTo>
                  <a:lnTo>
                    <a:pt x="152" y="172"/>
                  </a:lnTo>
                  <a:lnTo>
                    <a:pt x="154" y="174"/>
                  </a:lnTo>
                  <a:lnTo>
                    <a:pt x="156" y="176"/>
                  </a:lnTo>
                  <a:lnTo>
                    <a:pt x="156" y="176"/>
                  </a:lnTo>
                  <a:lnTo>
                    <a:pt x="152" y="176"/>
                  </a:lnTo>
                  <a:lnTo>
                    <a:pt x="150" y="178"/>
                  </a:lnTo>
                  <a:lnTo>
                    <a:pt x="152" y="180"/>
                  </a:lnTo>
                  <a:lnTo>
                    <a:pt x="152" y="180"/>
                  </a:lnTo>
                  <a:lnTo>
                    <a:pt x="156" y="186"/>
                  </a:lnTo>
                  <a:lnTo>
                    <a:pt x="162" y="190"/>
                  </a:lnTo>
                  <a:lnTo>
                    <a:pt x="162" y="190"/>
                  </a:lnTo>
                  <a:lnTo>
                    <a:pt x="162" y="194"/>
                  </a:lnTo>
                  <a:lnTo>
                    <a:pt x="164" y="196"/>
                  </a:lnTo>
                  <a:lnTo>
                    <a:pt x="166" y="198"/>
                  </a:lnTo>
                  <a:lnTo>
                    <a:pt x="170" y="196"/>
                  </a:lnTo>
                  <a:lnTo>
                    <a:pt x="170" y="196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6" y="196"/>
                  </a:lnTo>
                  <a:lnTo>
                    <a:pt x="176" y="196"/>
                  </a:lnTo>
                  <a:lnTo>
                    <a:pt x="172" y="198"/>
                  </a:lnTo>
                  <a:lnTo>
                    <a:pt x="170" y="202"/>
                  </a:lnTo>
                  <a:lnTo>
                    <a:pt x="170" y="202"/>
                  </a:lnTo>
                  <a:lnTo>
                    <a:pt x="172" y="208"/>
                  </a:lnTo>
                  <a:lnTo>
                    <a:pt x="176" y="216"/>
                  </a:lnTo>
                  <a:lnTo>
                    <a:pt x="182" y="224"/>
                  </a:lnTo>
                  <a:lnTo>
                    <a:pt x="192" y="232"/>
                  </a:lnTo>
                  <a:lnTo>
                    <a:pt x="192" y="232"/>
                  </a:lnTo>
                  <a:lnTo>
                    <a:pt x="196" y="236"/>
                  </a:lnTo>
                  <a:lnTo>
                    <a:pt x="202" y="236"/>
                  </a:lnTo>
                  <a:lnTo>
                    <a:pt x="202" y="236"/>
                  </a:lnTo>
                  <a:lnTo>
                    <a:pt x="206" y="234"/>
                  </a:lnTo>
                  <a:lnTo>
                    <a:pt x="208" y="234"/>
                  </a:lnTo>
                  <a:lnTo>
                    <a:pt x="214" y="238"/>
                  </a:lnTo>
                  <a:lnTo>
                    <a:pt x="214" y="238"/>
                  </a:lnTo>
                  <a:lnTo>
                    <a:pt x="218" y="242"/>
                  </a:lnTo>
                  <a:lnTo>
                    <a:pt x="218" y="242"/>
                  </a:lnTo>
                  <a:lnTo>
                    <a:pt x="220" y="244"/>
                  </a:lnTo>
                  <a:lnTo>
                    <a:pt x="220" y="244"/>
                  </a:lnTo>
                  <a:lnTo>
                    <a:pt x="226" y="242"/>
                  </a:lnTo>
                  <a:lnTo>
                    <a:pt x="232" y="236"/>
                  </a:lnTo>
                  <a:lnTo>
                    <a:pt x="236" y="230"/>
                  </a:lnTo>
                  <a:lnTo>
                    <a:pt x="236" y="222"/>
                  </a:lnTo>
                  <a:lnTo>
                    <a:pt x="236" y="222"/>
                  </a:lnTo>
                  <a:lnTo>
                    <a:pt x="236" y="220"/>
                  </a:lnTo>
                  <a:lnTo>
                    <a:pt x="236" y="216"/>
                  </a:lnTo>
                  <a:lnTo>
                    <a:pt x="240" y="214"/>
                  </a:lnTo>
                  <a:lnTo>
                    <a:pt x="240" y="214"/>
                  </a:lnTo>
                  <a:lnTo>
                    <a:pt x="246" y="210"/>
                  </a:lnTo>
                  <a:lnTo>
                    <a:pt x="248" y="206"/>
                  </a:lnTo>
                  <a:lnTo>
                    <a:pt x="250" y="204"/>
                  </a:lnTo>
                  <a:lnTo>
                    <a:pt x="250" y="204"/>
                  </a:lnTo>
                  <a:lnTo>
                    <a:pt x="250" y="198"/>
                  </a:lnTo>
                  <a:lnTo>
                    <a:pt x="252" y="192"/>
                  </a:lnTo>
                  <a:lnTo>
                    <a:pt x="256" y="188"/>
                  </a:lnTo>
                  <a:lnTo>
                    <a:pt x="260" y="188"/>
                  </a:lnTo>
                  <a:lnTo>
                    <a:pt x="260" y="188"/>
                  </a:lnTo>
                  <a:lnTo>
                    <a:pt x="264" y="186"/>
                  </a:lnTo>
                  <a:lnTo>
                    <a:pt x="268" y="184"/>
                  </a:lnTo>
                  <a:lnTo>
                    <a:pt x="272" y="182"/>
                  </a:lnTo>
                  <a:lnTo>
                    <a:pt x="272" y="182"/>
                  </a:lnTo>
                  <a:lnTo>
                    <a:pt x="274" y="186"/>
                  </a:lnTo>
                  <a:lnTo>
                    <a:pt x="276" y="186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8" y="182"/>
                  </a:lnTo>
                  <a:lnTo>
                    <a:pt x="294" y="178"/>
                  </a:lnTo>
                  <a:lnTo>
                    <a:pt x="302" y="174"/>
                  </a:lnTo>
                  <a:lnTo>
                    <a:pt x="306" y="168"/>
                  </a:lnTo>
                  <a:lnTo>
                    <a:pt x="306" y="168"/>
                  </a:lnTo>
                  <a:lnTo>
                    <a:pt x="314" y="162"/>
                  </a:lnTo>
                  <a:lnTo>
                    <a:pt x="322" y="160"/>
                  </a:lnTo>
                  <a:lnTo>
                    <a:pt x="322" y="160"/>
                  </a:lnTo>
                  <a:lnTo>
                    <a:pt x="340" y="158"/>
                  </a:lnTo>
                  <a:lnTo>
                    <a:pt x="358" y="154"/>
                  </a:lnTo>
                  <a:lnTo>
                    <a:pt x="374" y="148"/>
                  </a:lnTo>
                  <a:lnTo>
                    <a:pt x="390" y="140"/>
                  </a:lnTo>
                  <a:lnTo>
                    <a:pt x="390" y="140"/>
                  </a:lnTo>
                  <a:lnTo>
                    <a:pt x="382" y="140"/>
                  </a:lnTo>
                  <a:lnTo>
                    <a:pt x="376" y="138"/>
                  </a:lnTo>
                  <a:lnTo>
                    <a:pt x="370" y="138"/>
                  </a:lnTo>
                  <a:lnTo>
                    <a:pt x="362" y="140"/>
                  </a:lnTo>
                  <a:lnTo>
                    <a:pt x="362" y="1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71"/>
            <p:cNvSpPr>
              <a:spLocks noEditPoints="1"/>
            </p:cNvSpPr>
            <p:nvPr/>
          </p:nvSpPr>
          <p:spPr bwMode="auto">
            <a:xfrm>
              <a:off x="6254750" y="279400"/>
              <a:ext cx="2559050" cy="1851025"/>
            </a:xfrm>
            <a:custGeom>
              <a:avLst/>
              <a:gdLst/>
              <a:ahLst/>
              <a:cxnLst>
                <a:cxn ang="0">
                  <a:pos x="1460" y="92"/>
                </a:cxn>
                <a:cxn ang="0">
                  <a:pos x="1272" y="54"/>
                </a:cxn>
                <a:cxn ang="0">
                  <a:pos x="1188" y="64"/>
                </a:cxn>
                <a:cxn ang="0">
                  <a:pos x="1078" y="48"/>
                </a:cxn>
                <a:cxn ang="0">
                  <a:pos x="1000" y="10"/>
                </a:cxn>
                <a:cxn ang="0">
                  <a:pos x="804" y="38"/>
                </a:cxn>
                <a:cxn ang="0">
                  <a:pos x="722" y="62"/>
                </a:cxn>
                <a:cxn ang="0">
                  <a:pos x="726" y="90"/>
                </a:cxn>
                <a:cxn ang="0">
                  <a:pos x="684" y="48"/>
                </a:cxn>
                <a:cxn ang="0">
                  <a:pos x="604" y="84"/>
                </a:cxn>
                <a:cxn ang="0">
                  <a:pos x="496" y="98"/>
                </a:cxn>
                <a:cxn ang="0">
                  <a:pos x="426" y="138"/>
                </a:cxn>
                <a:cxn ang="0">
                  <a:pos x="384" y="82"/>
                </a:cxn>
                <a:cxn ang="0">
                  <a:pos x="272" y="90"/>
                </a:cxn>
                <a:cxn ang="0">
                  <a:pos x="184" y="158"/>
                </a:cxn>
                <a:cxn ang="0">
                  <a:pos x="216" y="188"/>
                </a:cxn>
                <a:cxn ang="0">
                  <a:pos x="278" y="178"/>
                </a:cxn>
                <a:cxn ang="0">
                  <a:pos x="358" y="182"/>
                </a:cxn>
                <a:cxn ang="0">
                  <a:pos x="226" y="240"/>
                </a:cxn>
                <a:cxn ang="0">
                  <a:pos x="162" y="270"/>
                </a:cxn>
                <a:cxn ang="0">
                  <a:pos x="118" y="356"/>
                </a:cxn>
                <a:cxn ang="0">
                  <a:pos x="98" y="426"/>
                </a:cxn>
                <a:cxn ang="0">
                  <a:pos x="224" y="368"/>
                </a:cxn>
                <a:cxn ang="0">
                  <a:pos x="244" y="336"/>
                </a:cxn>
                <a:cxn ang="0">
                  <a:pos x="318" y="412"/>
                </a:cxn>
                <a:cxn ang="0">
                  <a:pos x="380" y="322"/>
                </a:cxn>
                <a:cxn ang="0">
                  <a:pos x="432" y="324"/>
                </a:cxn>
                <a:cxn ang="0">
                  <a:pos x="340" y="388"/>
                </a:cxn>
                <a:cxn ang="0">
                  <a:pos x="414" y="428"/>
                </a:cxn>
                <a:cxn ang="0">
                  <a:pos x="280" y="492"/>
                </a:cxn>
                <a:cxn ang="0">
                  <a:pos x="172" y="424"/>
                </a:cxn>
                <a:cxn ang="0">
                  <a:pos x="2" y="580"/>
                </a:cxn>
                <a:cxn ang="0">
                  <a:pos x="96" y="752"/>
                </a:cxn>
                <a:cxn ang="0">
                  <a:pos x="214" y="836"/>
                </a:cxn>
                <a:cxn ang="0">
                  <a:pos x="280" y="1162"/>
                </a:cxn>
                <a:cxn ang="0">
                  <a:pos x="404" y="1018"/>
                </a:cxn>
                <a:cxn ang="0">
                  <a:pos x="532" y="682"/>
                </a:cxn>
                <a:cxn ang="0">
                  <a:pos x="422" y="582"/>
                </a:cxn>
                <a:cxn ang="0">
                  <a:pos x="438" y="574"/>
                </a:cxn>
                <a:cxn ang="0">
                  <a:pos x="590" y="592"/>
                </a:cxn>
                <a:cxn ang="0">
                  <a:pos x="516" y="520"/>
                </a:cxn>
                <a:cxn ang="0">
                  <a:pos x="630" y="544"/>
                </a:cxn>
                <a:cxn ang="0">
                  <a:pos x="732" y="712"/>
                </a:cxn>
                <a:cxn ang="0">
                  <a:pos x="840" y="574"/>
                </a:cxn>
                <a:cxn ang="0">
                  <a:pos x="902" y="710"/>
                </a:cxn>
                <a:cxn ang="0">
                  <a:pos x="912" y="684"/>
                </a:cxn>
                <a:cxn ang="0">
                  <a:pos x="966" y="592"/>
                </a:cxn>
                <a:cxn ang="0">
                  <a:pos x="1084" y="498"/>
                </a:cxn>
                <a:cxn ang="0">
                  <a:pos x="1052" y="408"/>
                </a:cxn>
                <a:cxn ang="0">
                  <a:pos x="1112" y="400"/>
                </a:cxn>
                <a:cxn ang="0">
                  <a:pos x="1154" y="362"/>
                </a:cxn>
                <a:cxn ang="0">
                  <a:pos x="1200" y="242"/>
                </a:cxn>
                <a:cxn ang="0">
                  <a:pos x="1374" y="164"/>
                </a:cxn>
                <a:cxn ang="0">
                  <a:pos x="1366" y="270"/>
                </a:cxn>
                <a:cxn ang="0">
                  <a:pos x="1398" y="200"/>
                </a:cxn>
                <a:cxn ang="0">
                  <a:pos x="1518" y="134"/>
                </a:cxn>
                <a:cxn ang="0">
                  <a:pos x="1612" y="118"/>
                </a:cxn>
                <a:cxn ang="0">
                  <a:pos x="372" y="178"/>
                </a:cxn>
                <a:cxn ang="0">
                  <a:pos x="416" y="172"/>
                </a:cxn>
                <a:cxn ang="0">
                  <a:pos x="516" y="238"/>
                </a:cxn>
                <a:cxn ang="0">
                  <a:pos x="500" y="346"/>
                </a:cxn>
                <a:cxn ang="0">
                  <a:pos x="550" y="370"/>
                </a:cxn>
                <a:cxn ang="0">
                  <a:pos x="604" y="354"/>
                </a:cxn>
              </a:cxnLst>
              <a:rect l="0" t="0" r="r" b="b"/>
              <a:pathLst>
                <a:path w="1612" h="1166">
                  <a:moveTo>
                    <a:pt x="1612" y="118"/>
                  </a:moveTo>
                  <a:lnTo>
                    <a:pt x="1612" y="118"/>
                  </a:lnTo>
                  <a:lnTo>
                    <a:pt x="1608" y="114"/>
                  </a:lnTo>
                  <a:lnTo>
                    <a:pt x="1600" y="112"/>
                  </a:lnTo>
                  <a:lnTo>
                    <a:pt x="1592" y="110"/>
                  </a:lnTo>
                  <a:lnTo>
                    <a:pt x="1586" y="110"/>
                  </a:lnTo>
                  <a:lnTo>
                    <a:pt x="1586" y="110"/>
                  </a:lnTo>
                  <a:lnTo>
                    <a:pt x="1586" y="112"/>
                  </a:lnTo>
                  <a:lnTo>
                    <a:pt x="1586" y="114"/>
                  </a:lnTo>
                  <a:lnTo>
                    <a:pt x="1586" y="116"/>
                  </a:lnTo>
                  <a:lnTo>
                    <a:pt x="1582" y="116"/>
                  </a:lnTo>
                  <a:lnTo>
                    <a:pt x="1582" y="116"/>
                  </a:lnTo>
                  <a:lnTo>
                    <a:pt x="1580" y="114"/>
                  </a:lnTo>
                  <a:lnTo>
                    <a:pt x="1578" y="112"/>
                  </a:lnTo>
                  <a:lnTo>
                    <a:pt x="1578" y="108"/>
                  </a:lnTo>
                  <a:lnTo>
                    <a:pt x="1578" y="108"/>
                  </a:lnTo>
                  <a:lnTo>
                    <a:pt x="1574" y="104"/>
                  </a:lnTo>
                  <a:lnTo>
                    <a:pt x="1570" y="102"/>
                  </a:lnTo>
                  <a:lnTo>
                    <a:pt x="1570" y="102"/>
                  </a:lnTo>
                  <a:lnTo>
                    <a:pt x="1546" y="92"/>
                  </a:lnTo>
                  <a:lnTo>
                    <a:pt x="1522" y="84"/>
                  </a:lnTo>
                  <a:lnTo>
                    <a:pt x="1496" y="80"/>
                  </a:lnTo>
                  <a:lnTo>
                    <a:pt x="1470" y="78"/>
                  </a:lnTo>
                  <a:lnTo>
                    <a:pt x="1470" y="78"/>
                  </a:lnTo>
                  <a:lnTo>
                    <a:pt x="1466" y="78"/>
                  </a:lnTo>
                  <a:lnTo>
                    <a:pt x="1464" y="80"/>
                  </a:lnTo>
                  <a:lnTo>
                    <a:pt x="1466" y="84"/>
                  </a:lnTo>
                  <a:lnTo>
                    <a:pt x="1466" y="84"/>
                  </a:lnTo>
                  <a:lnTo>
                    <a:pt x="1468" y="86"/>
                  </a:lnTo>
                  <a:lnTo>
                    <a:pt x="1468" y="88"/>
                  </a:lnTo>
                  <a:lnTo>
                    <a:pt x="1466" y="90"/>
                  </a:lnTo>
                  <a:lnTo>
                    <a:pt x="1466" y="90"/>
                  </a:lnTo>
                  <a:lnTo>
                    <a:pt x="1462" y="92"/>
                  </a:lnTo>
                  <a:lnTo>
                    <a:pt x="1460" y="92"/>
                  </a:lnTo>
                  <a:lnTo>
                    <a:pt x="1458" y="92"/>
                  </a:lnTo>
                  <a:lnTo>
                    <a:pt x="1458" y="92"/>
                  </a:lnTo>
                  <a:lnTo>
                    <a:pt x="1450" y="86"/>
                  </a:lnTo>
                  <a:lnTo>
                    <a:pt x="1442" y="84"/>
                  </a:lnTo>
                  <a:lnTo>
                    <a:pt x="1426" y="84"/>
                  </a:lnTo>
                  <a:lnTo>
                    <a:pt x="1426" y="84"/>
                  </a:lnTo>
                  <a:lnTo>
                    <a:pt x="1412" y="82"/>
                  </a:lnTo>
                  <a:lnTo>
                    <a:pt x="1404" y="82"/>
                  </a:lnTo>
                  <a:lnTo>
                    <a:pt x="1398" y="84"/>
                  </a:lnTo>
                  <a:lnTo>
                    <a:pt x="1398" y="84"/>
                  </a:lnTo>
                  <a:lnTo>
                    <a:pt x="1392" y="86"/>
                  </a:lnTo>
                  <a:lnTo>
                    <a:pt x="1388" y="84"/>
                  </a:lnTo>
                  <a:lnTo>
                    <a:pt x="1382" y="82"/>
                  </a:lnTo>
                  <a:lnTo>
                    <a:pt x="1382" y="78"/>
                  </a:lnTo>
                  <a:lnTo>
                    <a:pt x="1382" y="78"/>
                  </a:lnTo>
                  <a:lnTo>
                    <a:pt x="1380" y="74"/>
                  </a:lnTo>
                  <a:lnTo>
                    <a:pt x="1378" y="72"/>
                  </a:lnTo>
                  <a:lnTo>
                    <a:pt x="1372" y="70"/>
                  </a:lnTo>
                  <a:lnTo>
                    <a:pt x="1372" y="70"/>
                  </a:lnTo>
                  <a:lnTo>
                    <a:pt x="1358" y="68"/>
                  </a:lnTo>
                  <a:lnTo>
                    <a:pt x="1344" y="68"/>
                  </a:lnTo>
                  <a:lnTo>
                    <a:pt x="1344" y="68"/>
                  </a:lnTo>
                  <a:lnTo>
                    <a:pt x="1334" y="70"/>
                  </a:lnTo>
                  <a:lnTo>
                    <a:pt x="1324" y="70"/>
                  </a:lnTo>
                  <a:lnTo>
                    <a:pt x="1304" y="62"/>
                  </a:lnTo>
                  <a:lnTo>
                    <a:pt x="1304" y="62"/>
                  </a:lnTo>
                  <a:lnTo>
                    <a:pt x="1302" y="62"/>
                  </a:lnTo>
                  <a:lnTo>
                    <a:pt x="1302" y="58"/>
                  </a:lnTo>
                  <a:lnTo>
                    <a:pt x="1302" y="56"/>
                  </a:lnTo>
                  <a:lnTo>
                    <a:pt x="1298" y="56"/>
                  </a:lnTo>
                  <a:lnTo>
                    <a:pt x="1298" y="56"/>
                  </a:lnTo>
                  <a:lnTo>
                    <a:pt x="1286" y="56"/>
                  </a:lnTo>
                  <a:lnTo>
                    <a:pt x="1278" y="56"/>
                  </a:lnTo>
                  <a:lnTo>
                    <a:pt x="1272" y="54"/>
                  </a:lnTo>
                  <a:lnTo>
                    <a:pt x="1272" y="54"/>
                  </a:lnTo>
                  <a:lnTo>
                    <a:pt x="1274" y="56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2" y="62"/>
                  </a:lnTo>
                  <a:lnTo>
                    <a:pt x="1266" y="62"/>
                  </a:lnTo>
                  <a:lnTo>
                    <a:pt x="1266" y="62"/>
                  </a:lnTo>
                  <a:lnTo>
                    <a:pt x="1268" y="58"/>
                  </a:lnTo>
                  <a:lnTo>
                    <a:pt x="1266" y="56"/>
                  </a:lnTo>
                  <a:lnTo>
                    <a:pt x="1262" y="54"/>
                  </a:lnTo>
                  <a:lnTo>
                    <a:pt x="1262" y="54"/>
                  </a:lnTo>
                  <a:lnTo>
                    <a:pt x="1258" y="52"/>
                  </a:lnTo>
                  <a:lnTo>
                    <a:pt x="1258" y="52"/>
                  </a:lnTo>
                  <a:lnTo>
                    <a:pt x="1246" y="52"/>
                  </a:lnTo>
                  <a:lnTo>
                    <a:pt x="1246" y="52"/>
                  </a:lnTo>
                  <a:lnTo>
                    <a:pt x="1238" y="50"/>
                  </a:lnTo>
                  <a:lnTo>
                    <a:pt x="1238" y="50"/>
                  </a:lnTo>
                  <a:lnTo>
                    <a:pt x="1222" y="56"/>
                  </a:lnTo>
                  <a:lnTo>
                    <a:pt x="1222" y="56"/>
                  </a:lnTo>
                  <a:lnTo>
                    <a:pt x="1224" y="58"/>
                  </a:lnTo>
                  <a:lnTo>
                    <a:pt x="1224" y="62"/>
                  </a:lnTo>
                  <a:lnTo>
                    <a:pt x="1224" y="62"/>
                  </a:lnTo>
                  <a:lnTo>
                    <a:pt x="1222" y="64"/>
                  </a:lnTo>
                  <a:lnTo>
                    <a:pt x="1220" y="64"/>
                  </a:lnTo>
                  <a:lnTo>
                    <a:pt x="1216" y="64"/>
                  </a:lnTo>
                  <a:lnTo>
                    <a:pt x="1216" y="64"/>
                  </a:lnTo>
                  <a:lnTo>
                    <a:pt x="1210" y="66"/>
                  </a:lnTo>
                  <a:lnTo>
                    <a:pt x="1206" y="64"/>
                  </a:lnTo>
                  <a:lnTo>
                    <a:pt x="1202" y="64"/>
                  </a:lnTo>
                  <a:lnTo>
                    <a:pt x="1198" y="64"/>
                  </a:lnTo>
                  <a:lnTo>
                    <a:pt x="1198" y="64"/>
                  </a:lnTo>
                  <a:lnTo>
                    <a:pt x="1192" y="64"/>
                  </a:lnTo>
                  <a:lnTo>
                    <a:pt x="1188" y="64"/>
                  </a:lnTo>
                  <a:lnTo>
                    <a:pt x="1178" y="62"/>
                  </a:lnTo>
                  <a:lnTo>
                    <a:pt x="1172" y="62"/>
                  </a:lnTo>
                  <a:lnTo>
                    <a:pt x="1168" y="64"/>
                  </a:lnTo>
                  <a:lnTo>
                    <a:pt x="1164" y="66"/>
                  </a:lnTo>
                  <a:lnTo>
                    <a:pt x="1160" y="70"/>
                  </a:lnTo>
                  <a:lnTo>
                    <a:pt x="1160" y="70"/>
                  </a:lnTo>
                  <a:lnTo>
                    <a:pt x="1156" y="72"/>
                  </a:lnTo>
                  <a:lnTo>
                    <a:pt x="1152" y="70"/>
                  </a:lnTo>
                  <a:lnTo>
                    <a:pt x="1144" y="66"/>
                  </a:lnTo>
                  <a:lnTo>
                    <a:pt x="1144" y="66"/>
                  </a:lnTo>
                  <a:lnTo>
                    <a:pt x="1132" y="56"/>
                  </a:lnTo>
                  <a:lnTo>
                    <a:pt x="1132" y="56"/>
                  </a:lnTo>
                  <a:lnTo>
                    <a:pt x="1134" y="48"/>
                  </a:lnTo>
                  <a:lnTo>
                    <a:pt x="1134" y="48"/>
                  </a:lnTo>
                  <a:lnTo>
                    <a:pt x="1136" y="48"/>
                  </a:lnTo>
                  <a:lnTo>
                    <a:pt x="1138" y="48"/>
                  </a:lnTo>
                  <a:lnTo>
                    <a:pt x="1136" y="46"/>
                  </a:lnTo>
                  <a:lnTo>
                    <a:pt x="1136" y="46"/>
                  </a:lnTo>
                  <a:lnTo>
                    <a:pt x="1130" y="44"/>
                  </a:lnTo>
                  <a:lnTo>
                    <a:pt x="1126" y="42"/>
                  </a:lnTo>
                  <a:lnTo>
                    <a:pt x="1124" y="44"/>
                  </a:lnTo>
                  <a:lnTo>
                    <a:pt x="1124" y="44"/>
                  </a:lnTo>
                  <a:lnTo>
                    <a:pt x="1118" y="44"/>
                  </a:lnTo>
                  <a:lnTo>
                    <a:pt x="1118" y="44"/>
                  </a:lnTo>
                  <a:lnTo>
                    <a:pt x="1108" y="42"/>
                  </a:lnTo>
                  <a:lnTo>
                    <a:pt x="1104" y="40"/>
                  </a:lnTo>
                  <a:lnTo>
                    <a:pt x="1098" y="42"/>
                  </a:lnTo>
                  <a:lnTo>
                    <a:pt x="1098" y="42"/>
                  </a:lnTo>
                  <a:lnTo>
                    <a:pt x="1096" y="44"/>
                  </a:lnTo>
                  <a:lnTo>
                    <a:pt x="1096" y="46"/>
                  </a:lnTo>
                  <a:lnTo>
                    <a:pt x="1096" y="50"/>
                  </a:lnTo>
                  <a:lnTo>
                    <a:pt x="1096" y="50"/>
                  </a:lnTo>
                  <a:lnTo>
                    <a:pt x="1086" y="50"/>
                  </a:lnTo>
                  <a:lnTo>
                    <a:pt x="1078" y="48"/>
                  </a:lnTo>
                  <a:lnTo>
                    <a:pt x="1070" y="48"/>
                  </a:lnTo>
                  <a:lnTo>
                    <a:pt x="1062" y="46"/>
                  </a:lnTo>
                  <a:lnTo>
                    <a:pt x="1062" y="46"/>
                  </a:lnTo>
                  <a:lnTo>
                    <a:pt x="1054" y="42"/>
                  </a:lnTo>
                  <a:lnTo>
                    <a:pt x="1046" y="42"/>
                  </a:lnTo>
                  <a:lnTo>
                    <a:pt x="1038" y="40"/>
                  </a:lnTo>
                  <a:lnTo>
                    <a:pt x="1030" y="42"/>
                  </a:lnTo>
                  <a:lnTo>
                    <a:pt x="1030" y="42"/>
                  </a:lnTo>
                  <a:lnTo>
                    <a:pt x="1024" y="42"/>
                  </a:lnTo>
                  <a:lnTo>
                    <a:pt x="1018" y="42"/>
                  </a:lnTo>
                  <a:lnTo>
                    <a:pt x="1004" y="40"/>
                  </a:lnTo>
                  <a:lnTo>
                    <a:pt x="1004" y="40"/>
                  </a:lnTo>
                  <a:lnTo>
                    <a:pt x="1000" y="38"/>
                  </a:lnTo>
                  <a:lnTo>
                    <a:pt x="994" y="40"/>
                  </a:lnTo>
                  <a:lnTo>
                    <a:pt x="994" y="40"/>
                  </a:lnTo>
                  <a:lnTo>
                    <a:pt x="986" y="44"/>
                  </a:lnTo>
                  <a:lnTo>
                    <a:pt x="980" y="46"/>
                  </a:lnTo>
                  <a:lnTo>
                    <a:pt x="964" y="44"/>
                  </a:lnTo>
                  <a:lnTo>
                    <a:pt x="964" y="44"/>
                  </a:lnTo>
                  <a:lnTo>
                    <a:pt x="990" y="36"/>
                  </a:lnTo>
                  <a:lnTo>
                    <a:pt x="990" y="36"/>
                  </a:lnTo>
                  <a:lnTo>
                    <a:pt x="994" y="34"/>
                  </a:lnTo>
                  <a:lnTo>
                    <a:pt x="998" y="32"/>
                  </a:lnTo>
                  <a:lnTo>
                    <a:pt x="1008" y="30"/>
                  </a:lnTo>
                  <a:lnTo>
                    <a:pt x="1008" y="30"/>
                  </a:lnTo>
                  <a:lnTo>
                    <a:pt x="1016" y="26"/>
                  </a:lnTo>
                  <a:lnTo>
                    <a:pt x="1016" y="26"/>
                  </a:lnTo>
                  <a:lnTo>
                    <a:pt x="1018" y="24"/>
                  </a:lnTo>
                  <a:lnTo>
                    <a:pt x="1018" y="20"/>
                  </a:lnTo>
                  <a:lnTo>
                    <a:pt x="1018" y="18"/>
                  </a:lnTo>
                  <a:lnTo>
                    <a:pt x="1018" y="16"/>
                  </a:lnTo>
                  <a:lnTo>
                    <a:pt x="1018" y="16"/>
                  </a:lnTo>
                  <a:lnTo>
                    <a:pt x="1006" y="12"/>
                  </a:lnTo>
                  <a:lnTo>
                    <a:pt x="1000" y="10"/>
                  </a:lnTo>
                  <a:lnTo>
                    <a:pt x="994" y="8"/>
                  </a:lnTo>
                  <a:lnTo>
                    <a:pt x="994" y="8"/>
                  </a:lnTo>
                  <a:lnTo>
                    <a:pt x="976" y="10"/>
                  </a:lnTo>
                  <a:lnTo>
                    <a:pt x="968" y="10"/>
                  </a:lnTo>
                  <a:lnTo>
                    <a:pt x="960" y="6"/>
                  </a:lnTo>
                  <a:lnTo>
                    <a:pt x="960" y="6"/>
                  </a:lnTo>
                  <a:lnTo>
                    <a:pt x="956" y="6"/>
                  </a:lnTo>
                  <a:lnTo>
                    <a:pt x="956" y="6"/>
                  </a:lnTo>
                  <a:lnTo>
                    <a:pt x="946" y="0"/>
                  </a:lnTo>
                  <a:lnTo>
                    <a:pt x="938" y="0"/>
                  </a:lnTo>
                  <a:lnTo>
                    <a:pt x="938" y="0"/>
                  </a:lnTo>
                  <a:lnTo>
                    <a:pt x="932" y="2"/>
                  </a:lnTo>
                  <a:lnTo>
                    <a:pt x="924" y="6"/>
                  </a:lnTo>
                  <a:lnTo>
                    <a:pt x="918" y="10"/>
                  </a:lnTo>
                  <a:lnTo>
                    <a:pt x="910" y="12"/>
                  </a:lnTo>
                  <a:lnTo>
                    <a:pt x="910" y="12"/>
                  </a:lnTo>
                  <a:lnTo>
                    <a:pt x="914" y="16"/>
                  </a:lnTo>
                  <a:lnTo>
                    <a:pt x="914" y="16"/>
                  </a:lnTo>
                  <a:lnTo>
                    <a:pt x="908" y="16"/>
                  </a:lnTo>
                  <a:lnTo>
                    <a:pt x="908" y="16"/>
                  </a:lnTo>
                  <a:lnTo>
                    <a:pt x="902" y="14"/>
                  </a:lnTo>
                  <a:lnTo>
                    <a:pt x="894" y="14"/>
                  </a:lnTo>
                  <a:lnTo>
                    <a:pt x="880" y="16"/>
                  </a:lnTo>
                  <a:lnTo>
                    <a:pt x="880" y="16"/>
                  </a:lnTo>
                  <a:lnTo>
                    <a:pt x="852" y="18"/>
                  </a:lnTo>
                  <a:lnTo>
                    <a:pt x="824" y="24"/>
                  </a:lnTo>
                  <a:lnTo>
                    <a:pt x="824" y="24"/>
                  </a:lnTo>
                  <a:lnTo>
                    <a:pt x="816" y="28"/>
                  </a:lnTo>
                  <a:lnTo>
                    <a:pt x="814" y="30"/>
                  </a:lnTo>
                  <a:lnTo>
                    <a:pt x="812" y="36"/>
                  </a:lnTo>
                  <a:lnTo>
                    <a:pt x="814" y="42"/>
                  </a:lnTo>
                  <a:lnTo>
                    <a:pt x="814" y="42"/>
                  </a:lnTo>
                  <a:lnTo>
                    <a:pt x="808" y="38"/>
                  </a:lnTo>
                  <a:lnTo>
                    <a:pt x="804" y="38"/>
                  </a:lnTo>
                  <a:lnTo>
                    <a:pt x="802" y="40"/>
                  </a:lnTo>
                  <a:lnTo>
                    <a:pt x="802" y="40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66" y="42"/>
                  </a:lnTo>
                  <a:lnTo>
                    <a:pt x="764" y="42"/>
                  </a:lnTo>
                  <a:lnTo>
                    <a:pt x="762" y="44"/>
                  </a:lnTo>
                  <a:lnTo>
                    <a:pt x="762" y="44"/>
                  </a:lnTo>
                  <a:lnTo>
                    <a:pt x="764" y="50"/>
                  </a:lnTo>
                  <a:lnTo>
                    <a:pt x="766" y="52"/>
                  </a:lnTo>
                  <a:lnTo>
                    <a:pt x="768" y="54"/>
                  </a:lnTo>
                  <a:lnTo>
                    <a:pt x="768" y="54"/>
                  </a:lnTo>
                  <a:lnTo>
                    <a:pt x="774" y="56"/>
                  </a:lnTo>
                  <a:lnTo>
                    <a:pt x="780" y="58"/>
                  </a:lnTo>
                  <a:lnTo>
                    <a:pt x="780" y="58"/>
                  </a:lnTo>
                  <a:lnTo>
                    <a:pt x="780" y="60"/>
                  </a:lnTo>
                  <a:lnTo>
                    <a:pt x="780" y="60"/>
                  </a:lnTo>
                  <a:lnTo>
                    <a:pt x="770" y="62"/>
                  </a:lnTo>
                  <a:lnTo>
                    <a:pt x="770" y="62"/>
                  </a:lnTo>
                  <a:lnTo>
                    <a:pt x="766" y="58"/>
                  </a:lnTo>
                  <a:lnTo>
                    <a:pt x="760" y="56"/>
                  </a:lnTo>
                  <a:lnTo>
                    <a:pt x="750" y="56"/>
                  </a:lnTo>
                  <a:lnTo>
                    <a:pt x="740" y="58"/>
                  </a:lnTo>
                  <a:lnTo>
                    <a:pt x="730" y="60"/>
                  </a:lnTo>
                  <a:lnTo>
                    <a:pt x="730" y="60"/>
                  </a:lnTo>
                  <a:lnTo>
                    <a:pt x="730" y="62"/>
                  </a:lnTo>
                  <a:lnTo>
                    <a:pt x="732" y="62"/>
                  </a:lnTo>
                  <a:lnTo>
                    <a:pt x="736" y="64"/>
                  </a:lnTo>
                  <a:lnTo>
                    <a:pt x="736" y="64"/>
                  </a:lnTo>
                  <a:lnTo>
                    <a:pt x="730" y="66"/>
                  </a:lnTo>
                  <a:lnTo>
                    <a:pt x="730" y="66"/>
                  </a:lnTo>
                  <a:lnTo>
                    <a:pt x="726" y="66"/>
                  </a:lnTo>
                  <a:lnTo>
                    <a:pt x="722" y="66"/>
                  </a:lnTo>
                  <a:lnTo>
                    <a:pt x="722" y="62"/>
                  </a:lnTo>
                  <a:lnTo>
                    <a:pt x="722" y="62"/>
                  </a:lnTo>
                  <a:lnTo>
                    <a:pt x="720" y="58"/>
                  </a:lnTo>
                  <a:lnTo>
                    <a:pt x="716" y="58"/>
                  </a:lnTo>
                  <a:lnTo>
                    <a:pt x="710" y="60"/>
                  </a:lnTo>
                  <a:lnTo>
                    <a:pt x="710" y="60"/>
                  </a:lnTo>
                  <a:lnTo>
                    <a:pt x="706" y="62"/>
                  </a:lnTo>
                  <a:lnTo>
                    <a:pt x="706" y="66"/>
                  </a:lnTo>
                  <a:lnTo>
                    <a:pt x="710" y="70"/>
                  </a:lnTo>
                  <a:lnTo>
                    <a:pt x="710" y="70"/>
                  </a:lnTo>
                  <a:lnTo>
                    <a:pt x="712" y="72"/>
                  </a:lnTo>
                  <a:lnTo>
                    <a:pt x="712" y="76"/>
                  </a:lnTo>
                  <a:lnTo>
                    <a:pt x="712" y="76"/>
                  </a:lnTo>
                  <a:lnTo>
                    <a:pt x="708" y="82"/>
                  </a:lnTo>
                  <a:lnTo>
                    <a:pt x="708" y="84"/>
                  </a:lnTo>
                  <a:lnTo>
                    <a:pt x="710" y="86"/>
                  </a:lnTo>
                  <a:lnTo>
                    <a:pt x="714" y="88"/>
                  </a:lnTo>
                  <a:lnTo>
                    <a:pt x="720" y="88"/>
                  </a:lnTo>
                  <a:lnTo>
                    <a:pt x="720" y="88"/>
                  </a:lnTo>
                  <a:lnTo>
                    <a:pt x="726" y="86"/>
                  </a:lnTo>
                  <a:lnTo>
                    <a:pt x="730" y="88"/>
                  </a:lnTo>
                  <a:lnTo>
                    <a:pt x="740" y="92"/>
                  </a:lnTo>
                  <a:lnTo>
                    <a:pt x="740" y="92"/>
                  </a:lnTo>
                  <a:lnTo>
                    <a:pt x="742" y="94"/>
                  </a:lnTo>
                  <a:lnTo>
                    <a:pt x="742" y="96"/>
                  </a:lnTo>
                  <a:lnTo>
                    <a:pt x="742" y="96"/>
                  </a:lnTo>
                  <a:lnTo>
                    <a:pt x="738" y="98"/>
                  </a:lnTo>
                  <a:lnTo>
                    <a:pt x="738" y="98"/>
                  </a:lnTo>
                  <a:lnTo>
                    <a:pt x="736" y="100"/>
                  </a:lnTo>
                  <a:lnTo>
                    <a:pt x="736" y="98"/>
                  </a:lnTo>
                  <a:lnTo>
                    <a:pt x="736" y="96"/>
                  </a:lnTo>
                  <a:lnTo>
                    <a:pt x="736" y="96"/>
                  </a:lnTo>
                  <a:lnTo>
                    <a:pt x="734" y="92"/>
                  </a:lnTo>
                  <a:lnTo>
                    <a:pt x="732" y="92"/>
                  </a:lnTo>
                  <a:lnTo>
                    <a:pt x="726" y="90"/>
                  </a:lnTo>
                  <a:lnTo>
                    <a:pt x="726" y="90"/>
                  </a:lnTo>
                  <a:lnTo>
                    <a:pt x="720" y="92"/>
                  </a:lnTo>
                  <a:lnTo>
                    <a:pt x="718" y="92"/>
                  </a:lnTo>
                  <a:lnTo>
                    <a:pt x="716" y="96"/>
                  </a:lnTo>
                  <a:lnTo>
                    <a:pt x="716" y="96"/>
                  </a:lnTo>
                  <a:lnTo>
                    <a:pt x="712" y="104"/>
                  </a:lnTo>
                  <a:lnTo>
                    <a:pt x="708" y="112"/>
                  </a:lnTo>
                  <a:lnTo>
                    <a:pt x="700" y="116"/>
                  </a:lnTo>
                  <a:lnTo>
                    <a:pt x="692" y="118"/>
                  </a:lnTo>
                  <a:lnTo>
                    <a:pt x="692" y="118"/>
                  </a:lnTo>
                  <a:lnTo>
                    <a:pt x="692" y="112"/>
                  </a:lnTo>
                  <a:lnTo>
                    <a:pt x="692" y="112"/>
                  </a:lnTo>
                  <a:lnTo>
                    <a:pt x="702" y="102"/>
                  </a:lnTo>
                  <a:lnTo>
                    <a:pt x="702" y="102"/>
                  </a:lnTo>
                  <a:lnTo>
                    <a:pt x="706" y="98"/>
                  </a:lnTo>
                  <a:lnTo>
                    <a:pt x="706" y="96"/>
                  </a:lnTo>
                  <a:lnTo>
                    <a:pt x="704" y="94"/>
                  </a:lnTo>
                  <a:lnTo>
                    <a:pt x="704" y="94"/>
                  </a:lnTo>
                  <a:lnTo>
                    <a:pt x="700" y="90"/>
                  </a:lnTo>
                  <a:lnTo>
                    <a:pt x="698" y="84"/>
                  </a:lnTo>
                  <a:lnTo>
                    <a:pt x="700" y="80"/>
                  </a:lnTo>
                  <a:lnTo>
                    <a:pt x="702" y="74"/>
                  </a:lnTo>
                  <a:lnTo>
                    <a:pt x="702" y="74"/>
                  </a:lnTo>
                  <a:lnTo>
                    <a:pt x="700" y="70"/>
                  </a:lnTo>
                  <a:lnTo>
                    <a:pt x="698" y="68"/>
                  </a:lnTo>
                  <a:lnTo>
                    <a:pt x="696" y="64"/>
                  </a:lnTo>
                  <a:lnTo>
                    <a:pt x="698" y="62"/>
                  </a:lnTo>
                  <a:lnTo>
                    <a:pt x="698" y="62"/>
                  </a:lnTo>
                  <a:lnTo>
                    <a:pt x="700" y="56"/>
                  </a:lnTo>
                  <a:lnTo>
                    <a:pt x="700" y="52"/>
                  </a:lnTo>
                  <a:lnTo>
                    <a:pt x="696" y="50"/>
                  </a:lnTo>
                  <a:lnTo>
                    <a:pt x="692" y="48"/>
                  </a:lnTo>
                  <a:lnTo>
                    <a:pt x="692" y="48"/>
                  </a:lnTo>
                  <a:lnTo>
                    <a:pt x="684" y="48"/>
                  </a:lnTo>
                  <a:lnTo>
                    <a:pt x="678" y="48"/>
                  </a:lnTo>
                  <a:lnTo>
                    <a:pt x="672" y="52"/>
                  </a:lnTo>
                  <a:lnTo>
                    <a:pt x="670" y="58"/>
                  </a:lnTo>
                  <a:lnTo>
                    <a:pt x="670" y="58"/>
                  </a:lnTo>
                  <a:lnTo>
                    <a:pt x="666" y="60"/>
                  </a:lnTo>
                  <a:lnTo>
                    <a:pt x="664" y="64"/>
                  </a:lnTo>
                  <a:lnTo>
                    <a:pt x="664" y="64"/>
                  </a:lnTo>
                  <a:lnTo>
                    <a:pt x="660" y="64"/>
                  </a:lnTo>
                  <a:lnTo>
                    <a:pt x="658" y="66"/>
                  </a:lnTo>
                  <a:lnTo>
                    <a:pt x="656" y="68"/>
                  </a:lnTo>
                  <a:lnTo>
                    <a:pt x="658" y="74"/>
                  </a:lnTo>
                  <a:lnTo>
                    <a:pt x="658" y="74"/>
                  </a:lnTo>
                  <a:lnTo>
                    <a:pt x="658" y="76"/>
                  </a:lnTo>
                  <a:lnTo>
                    <a:pt x="658" y="80"/>
                  </a:lnTo>
                  <a:lnTo>
                    <a:pt x="660" y="82"/>
                  </a:lnTo>
                  <a:lnTo>
                    <a:pt x="664" y="84"/>
                  </a:lnTo>
                  <a:lnTo>
                    <a:pt x="664" y="84"/>
                  </a:lnTo>
                  <a:lnTo>
                    <a:pt x="666" y="86"/>
                  </a:lnTo>
                  <a:lnTo>
                    <a:pt x="670" y="90"/>
                  </a:lnTo>
                  <a:lnTo>
                    <a:pt x="670" y="90"/>
                  </a:lnTo>
                  <a:lnTo>
                    <a:pt x="672" y="92"/>
                  </a:lnTo>
                  <a:lnTo>
                    <a:pt x="670" y="96"/>
                  </a:lnTo>
                  <a:lnTo>
                    <a:pt x="670" y="96"/>
                  </a:lnTo>
                  <a:lnTo>
                    <a:pt x="668" y="98"/>
                  </a:lnTo>
                  <a:lnTo>
                    <a:pt x="664" y="96"/>
                  </a:lnTo>
                  <a:lnTo>
                    <a:pt x="664" y="96"/>
                  </a:lnTo>
                  <a:lnTo>
                    <a:pt x="658" y="92"/>
                  </a:lnTo>
                  <a:lnTo>
                    <a:pt x="650" y="90"/>
                  </a:lnTo>
                  <a:lnTo>
                    <a:pt x="636" y="86"/>
                  </a:lnTo>
                  <a:lnTo>
                    <a:pt x="636" y="86"/>
                  </a:lnTo>
                  <a:lnTo>
                    <a:pt x="620" y="82"/>
                  </a:lnTo>
                  <a:lnTo>
                    <a:pt x="612" y="82"/>
                  </a:lnTo>
                  <a:lnTo>
                    <a:pt x="604" y="84"/>
                  </a:lnTo>
                  <a:lnTo>
                    <a:pt x="604" y="84"/>
                  </a:lnTo>
                  <a:lnTo>
                    <a:pt x="608" y="86"/>
                  </a:lnTo>
                  <a:lnTo>
                    <a:pt x="608" y="88"/>
                  </a:lnTo>
                  <a:lnTo>
                    <a:pt x="608" y="90"/>
                  </a:lnTo>
                  <a:lnTo>
                    <a:pt x="608" y="90"/>
                  </a:lnTo>
                  <a:lnTo>
                    <a:pt x="602" y="96"/>
                  </a:lnTo>
                  <a:lnTo>
                    <a:pt x="598" y="96"/>
                  </a:lnTo>
                  <a:lnTo>
                    <a:pt x="596" y="96"/>
                  </a:lnTo>
                  <a:lnTo>
                    <a:pt x="596" y="96"/>
                  </a:lnTo>
                  <a:lnTo>
                    <a:pt x="594" y="92"/>
                  </a:lnTo>
                  <a:lnTo>
                    <a:pt x="590" y="90"/>
                  </a:lnTo>
                  <a:lnTo>
                    <a:pt x="584" y="92"/>
                  </a:lnTo>
                  <a:lnTo>
                    <a:pt x="584" y="92"/>
                  </a:lnTo>
                  <a:lnTo>
                    <a:pt x="570" y="94"/>
                  </a:lnTo>
                  <a:lnTo>
                    <a:pt x="552" y="90"/>
                  </a:lnTo>
                  <a:lnTo>
                    <a:pt x="552" y="90"/>
                  </a:lnTo>
                  <a:lnTo>
                    <a:pt x="548" y="92"/>
                  </a:lnTo>
                  <a:lnTo>
                    <a:pt x="548" y="92"/>
                  </a:lnTo>
                  <a:lnTo>
                    <a:pt x="542" y="94"/>
                  </a:lnTo>
                  <a:lnTo>
                    <a:pt x="538" y="96"/>
                  </a:lnTo>
                  <a:lnTo>
                    <a:pt x="538" y="96"/>
                  </a:lnTo>
                  <a:lnTo>
                    <a:pt x="522" y="100"/>
                  </a:lnTo>
                  <a:lnTo>
                    <a:pt x="514" y="102"/>
                  </a:lnTo>
                  <a:lnTo>
                    <a:pt x="508" y="106"/>
                  </a:lnTo>
                  <a:lnTo>
                    <a:pt x="508" y="106"/>
                  </a:lnTo>
                  <a:lnTo>
                    <a:pt x="502" y="112"/>
                  </a:lnTo>
                  <a:lnTo>
                    <a:pt x="496" y="112"/>
                  </a:lnTo>
                  <a:lnTo>
                    <a:pt x="492" y="110"/>
                  </a:lnTo>
                  <a:lnTo>
                    <a:pt x="486" y="104"/>
                  </a:lnTo>
                  <a:lnTo>
                    <a:pt x="486" y="104"/>
                  </a:lnTo>
                  <a:lnTo>
                    <a:pt x="488" y="102"/>
                  </a:lnTo>
                  <a:lnTo>
                    <a:pt x="492" y="102"/>
                  </a:lnTo>
                  <a:lnTo>
                    <a:pt x="494" y="102"/>
                  </a:lnTo>
                  <a:lnTo>
                    <a:pt x="496" y="98"/>
                  </a:lnTo>
                  <a:lnTo>
                    <a:pt x="496" y="98"/>
                  </a:lnTo>
                  <a:lnTo>
                    <a:pt x="492" y="96"/>
                  </a:lnTo>
                  <a:lnTo>
                    <a:pt x="488" y="94"/>
                  </a:lnTo>
                  <a:lnTo>
                    <a:pt x="484" y="94"/>
                  </a:lnTo>
                  <a:lnTo>
                    <a:pt x="480" y="96"/>
                  </a:lnTo>
                  <a:lnTo>
                    <a:pt x="480" y="96"/>
                  </a:lnTo>
                  <a:lnTo>
                    <a:pt x="478" y="100"/>
                  </a:lnTo>
                  <a:lnTo>
                    <a:pt x="478" y="106"/>
                  </a:lnTo>
                  <a:lnTo>
                    <a:pt x="478" y="106"/>
                  </a:lnTo>
                  <a:lnTo>
                    <a:pt x="482" y="114"/>
                  </a:lnTo>
                  <a:lnTo>
                    <a:pt x="482" y="116"/>
                  </a:lnTo>
                  <a:lnTo>
                    <a:pt x="480" y="118"/>
                  </a:lnTo>
                  <a:lnTo>
                    <a:pt x="476" y="118"/>
                  </a:lnTo>
                  <a:lnTo>
                    <a:pt x="468" y="118"/>
                  </a:lnTo>
                  <a:lnTo>
                    <a:pt x="468" y="118"/>
                  </a:lnTo>
                  <a:lnTo>
                    <a:pt x="462" y="116"/>
                  </a:lnTo>
                  <a:lnTo>
                    <a:pt x="456" y="118"/>
                  </a:lnTo>
                  <a:lnTo>
                    <a:pt x="446" y="126"/>
                  </a:lnTo>
                  <a:lnTo>
                    <a:pt x="446" y="126"/>
                  </a:lnTo>
                  <a:lnTo>
                    <a:pt x="446" y="128"/>
                  </a:lnTo>
                  <a:lnTo>
                    <a:pt x="448" y="130"/>
                  </a:lnTo>
                  <a:lnTo>
                    <a:pt x="450" y="132"/>
                  </a:lnTo>
                  <a:lnTo>
                    <a:pt x="448" y="134"/>
                  </a:lnTo>
                  <a:lnTo>
                    <a:pt x="448" y="134"/>
                  </a:lnTo>
                  <a:lnTo>
                    <a:pt x="438" y="134"/>
                  </a:lnTo>
                  <a:lnTo>
                    <a:pt x="428" y="132"/>
                  </a:lnTo>
                  <a:lnTo>
                    <a:pt x="428" y="132"/>
                  </a:lnTo>
                  <a:lnTo>
                    <a:pt x="424" y="130"/>
                  </a:lnTo>
                  <a:lnTo>
                    <a:pt x="422" y="130"/>
                  </a:lnTo>
                  <a:lnTo>
                    <a:pt x="422" y="132"/>
                  </a:lnTo>
                  <a:lnTo>
                    <a:pt x="422" y="132"/>
                  </a:lnTo>
                  <a:lnTo>
                    <a:pt x="422" y="134"/>
                  </a:lnTo>
                  <a:lnTo>
                    <a:pt x="422" y="136"/>
                  </a:lnTo>
                  <a:lnTo>
                    <a:pt x="426" y="138"/>
                  </a:lnTo>
                  <a:lnTo>
                    <a:pt x="426" y="138"/>
                  </a:lnTo>
                  <a:lnTo>
                    <a:pt x="430" y="138"/>
                  </a:lnTo>
                  <a:lnTo>
                    <a:pt x="430" y="140"/>
                  </a:lnTo>
                  <a:lnTo>
                    <a:pt x="430" y="140"/>
                  </a:lnTo>
                  <a:lnTo>
                    <a:pt x="424" y="142"/>
                  </a:lnTo>
                  <a:lnTo>
                    <a:pt x="416" y="140"/>
                  </a:lnTo>
                  <a:lnTo>
                    <a:pt x="408" y="138"/>
                  </a:lnTo>
                  <a:lnTo>
                    <a:pt x="406" y="134"/>
                  </a:lnTo>
                  <a:lnTo>
                    <a:pt x="406" y="134"/>
                  </a:lnTo>
                  <a:lnTo>
                    <a:pt x="404" y="126"/>
                  </a:lnTo>
                  <a:lnTo>
                    <a:pt x="402" y="122"/>
                  </a:lnTo>
                  <a:lnTo>
                    <a:pt x="398" y="116"/>
                  </a:lnTo>
                  <a:lnTo>
                    <a:pt x="390" y="114"/>
                  </a:lnTo>
                  <a:lnTo>
                    <a:pt x="390" y="114"/>
                  </a:lnTo>
                  <a:lnTo>
                    <a:pt x="398" y="112"/>
                  </a:lnTo>
                  <a:lnTo>
                    <a:pt x="402" y="114"/>
                  </a:lnTo>
                  <a:lnTo>
                    <a:pt x="412" y="116"/>
                  </a:lnTo>
                  <a:lnTo>
                    <a:pt x="412" y="116"/>
                  </a:lnTo>
                  <a:lnTo>
                    <a:pt x="432" y="120"/>
                  </a:lnTo>
                  <a:lnTo>
                    <a:pt x="440" y="120"/>
                  </a:lnTo>
                  <a:lnTo>
                    <a:pt x="450" y="116"/>
                  </a:lnTo>
                  <a:lnTo>
                    <a:pt x="450" y="116"/>
                  </a:lnTo>
                  <a:lnTo>
                    <a:pt x="454" y="112"/>
                  </a:lnTo>
                  <a:lnTo>
                    <a:pt x="456" y="110"/>
                  </a:lnTo>
                  <a:lnTo>
                    <a:pt x="456" y="108"/>
                  </a:lnTo>
                  <a:lnTo>
                    <a:pt x="456" y="108"/>
                  </a:lnTo>
                  <a:lnTo>
                    <a:pt x="454" y="104"/>
                  </a:lnTo>
                  <a:lnTo>
                    <a:pt x="450" y="102"/>
                  </a:lnTo>
                  <a:lnTo>
                    <a:pt x="450" y="102"/>
                  </a:lnTo>
                  <a:lnTo>
                    <a:pt x="418" y="90"/>
                  </a:lnTo>
                  <a:lnTo>
                    <a:pt x="418" y="90"/>
                  </a:lnTo>
                  <a:lnTo>
                    <a:pt x="410" y="88"/>
                  </a:lnTo>
                  <a:lnTo>
                    <a:pt x="402" y="86"/>
                  </a:lnTo>
                  <a:lnTo>
                    <a:pt x="394" y="86"/>
                  </a:lnTo>
                  <a:lnTo>
                    <a:pt x="384" y="82"/>
                  </a:lnTo>
                  <a:lnTo>
                    <a:pt x="384" y="82"/>
                  </a:lnTo>
                  <a:lnTo>
                    <a:pt x="380" y="80"/>
                  </a:lnTo>
                  <a:lnTo>
                    <a:pt x="374" y="80"/>
                  </a:lnTo>
                  <a:lnTo>
                    <a:pt x="360" y="80"/>
                  </a:lnTo>
                  <a:lnTo>
                    <a:pt x="360" y="80"/>
                  </a:lnTo>
                  <a:lnTo>
                    <a:pt x="364" y="78"/>
                  </a:lnTo>
                  <a:lnTo>
                    <a:pt x="368" y="78"/>
                  </a:lnTo>
                  <a:lnTo>
                    <a:pt x="370" y="78"/>
                  </a:lnTo>
                  <a:lnTo>
                    <a:pt x="372" y="74"/>
                  </a:lnTo>
                  <a:lnTo>
                    <a:pt x="372" y="74"/>
                  </a:lnTo>
                  <a:lnTo>
                    <a:pt x="352" y="70"/>
                  </a:lnTo>
                  <a:lnTo>
                    <a:pt x="352" y="70"/>
                  </a:lnTo>
                  <a:lnTo>
                    <a:pt x="354" y="70"/>
                  </a:lnTo>
                  <a:lnTo>
                    <a:pt x="354" y="70"/>
                  </a:lnTo>
                  <a:lnTo>
                    <a:pt x="354" y="68"/>
                  </a:lnTo>
                  <a:lnTo>
                    <a:pt x="354" y="68"/>
                  </a:lnTo>
                  <a:lnTo>
                    <a:pt x="340" y="72"/>
                  </a:lnTo>
                  <a:lnTo>
                    <a:pt x="324" y="74"/>
                  </a:lnTo>
                  <a:lnTo>
                    <a:pt x="324" y="74"/>
                  </a:lnTo>
                  <a:lnTo>
                    <a:pt x="310" y="76"/>
                  </a:lnTo>
                  <a:lnTo>
                    <a:pt x="302" y="78"/>
                  </a:lnTo>
                  <a:lnTo>
                    <a:pt x="296" y="82"/>
                  </a:lnTo>
                  <a:lnTo>
                    <a:pt x="296" y="82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4" y="78"/>
                  </a:lnTo>
                  <a:lnTo>
                    <a:pt x="280" y="80"/>
                  </a:lnTo>
                  <a:lnTo>
                    <a:pt x="280" y="80"/>
                  </a:lnTo>
                  <a:lnTo>
                    <a:pt x="278" y="82"/>
                  </a:lnTo>
                  <a:lnTo>
                    <a:pt x="274" y="84"/>
                  </a:lnTo>
                  <a:lnTo>
                    <a:pt x="270" y="86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66" y="92"/>
                  </a:lnTo>
                  <a:lnTo>
                    <a:pt x="262" y="90"/>
                  </a:lnTo>
                  <a:lnTo>
                    <a:pt x="262" y="90"/>
                  </a:lnTo>
                  <a:lnTo>
                    <a:pt x="258" y="90"/>
                  </a:lnTo>
                  <a:lnTo>
                    <a:pt x="256" y="90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4"/>
                  </a:lnTo>
                  <a:lnTo>
                    <a:pt x="256" y="94"/>
                  </a:lnTo>
                  <a:lnTo>
                    <a:pt x="260" y="96"/>
                  </a:lnTo>
                  <a:lnTo>
                    <a:pt x="260" y="96"/>
                  </a:lnTo>
                  <a:lnTo>
                    <a:pt x="260" y="100"/>
                  </a:lnTo>
                  <a:lnTo>
                    <a:pt x="260" y="100"/>
                  </a:lnTo>
                  <a:lnTo>
                    <a:pt x="254" y="102"/>
                  </a:lnTo>
                  <a:lnTo>
                    <a:pt x="250" y="106"/>
                  </a:lnTo>
                  <a:lnTo>
                    <a:pt x="250" y="106"/>
                  </a:lnTo>
                  <a:lnTo>
                    <a:pt x="240" y="114"/>
                  </a:lnTo>
                  <a:lnTo>
                    <a:pt x="232" y="126"/>
                  </a:lnTo>
                  <a:lnTo>
                    <a:pt x="224" y="136"/>
                  </a:lnTo>
                  <a:lnTo>
                    <a:pt x="218" y="140"/>
                  </a:lnTo>
                  <a:lnTo>
                    <a:pt x="212" y="142"/>
                  </a:lnTo>
                  <a:lnTo>
                    <a:pt x="212" y="142"/>
                  </a:lnTo>
                  <a:lnTo>
                    <a:pt x="206" y="148"/>
                  </a:lnTo>
                  <a:lnTo>
                    <a:pt x="206" y="148"/>
                  </a:lnTo>
                  <a:lnTo>
                    <a:pt x="204" y="148"/>
                  </a:lnTo>
                  <a:lnTo>
                    <a:pt x="202" y="150"/>
                  </a:lnTo>
                  <a:lnTo>
                    <a:pt x="202" y="150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2" y="152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86" y="154"/>
                  </a:lnTo>
                  <a:lnTo>
                    <a:pt x="184" y="158"/>
                  </a:lnTo>
                  <a:lnTo>
                    <a:pt x="184" y="158"/>
                  </a:lnTo>
                  <a:lnTo>
                    <a:pt x="182" y="160"/>
                  </a:lnTo>
                  <a:lnTo>
                    <a:pt x="178" y="162"/>
                  </a:lnTo>
                  <a:lnTo>
                    <a:pt x="176" y="164"/>
                  </a:lnTo>
                  <a:lnTo>
                    <a:pt x="176" y="170"/>
                  </a:lnTo>
                  <a:lnTo>
                    <a:pt x="176" y="170"/>
                  </a:lnTo>
                  <a:lnTo>
                    <a:pt x="174" y="172"/>
                  </a:lnTo>
                  <a:lnTo>
                    <a:pt x="174" y="172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80" y="184"/>
                  </a:lnTo>
                  <a:lnTo>
                    <a:pt x="180" y="184"/>
                  </a:lnTo>
                  <a:lnTo>
                    <a:pt x="178" y="186"/>
                  </a:lnTo>
                  <a:lnTo>
                    <a:pt x="176" y="188"/>
                  </a:lnTo>
                  <a:lnTo>
                    <a:pt x="176" y="188"/>
                  </a:lnTo>
                  <a:lnTo>
                    <a:pt x="176" y="190"/>
                  </a:lnTo>
                  <a:lnTo>
                    <a:pt x="178" y="190"/>
                  </a:lnTo>
                  <a:lnTo>
                    <a:pt x="180" y="188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182" y="192"/>
                  </a:lnTo>
                  <a:lnTo>
                    <a:pt x="182" y="192"/>
                  </a:lnTo>
                  <a:lnTo>
                    <a:pt x="178" y="196"/>
                  </a:lnTo>
                  <a:lnTo>
                    <a:pt x="178" y="198"/>
                  </a:lnTo>
                  <a:lnTo>
                    <a:pt x="182" y="200"/>
                  </a:lnTo>
                  <a:lnTo>
                    <a:pt x="182" y="200"/>
                  </a:lnTo>
                  <a:lnTo>
                    <a:pt x="188" y="202"/>
                  </a:lnTo>
                  <a:lnTo>
                    <a:pt x="194" y="202"/>
                  </a:lnTo>
                  <a:lnTo>
                    <a:pt x="198" y="202"/>
                  </a:lnTo>
                  <a:lnTo>
                    <a:pt x="204" y="198"/>
                  </a:lnTo>
                  <a:lnTo>
                    <a:pt x="204" y="19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22" y="196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8" y="210"/>
                  </a:lnTo>
                  <a:lnTo>
                    <a:pt x="232" y="216"/>
                  </a:lnTo>
                  <a:lnTo>
                    <a:pt x="232" y="216"/>
                  </a:lnTo>
                  <a:lnTo>
                    <a:pt x="234" y="220"/>
                  </a:lnTo>
                  <a:lnTo>
                    <a:pt x="232" y="222"/>
                  </a:lnTo>
                  <a:lnTo>
                    <a:pt x="232" y="222"/>
                  </a:lnTo>
                  <a:lnTo>
                    <a:pt x="234" y="232"/>
                  </a:lnTo>
                  <a:lnTo>
                    <a:pt x="238" y="234"/>
                  </a:lnTo>
                  <a:lnTo>
                    <a:pt x="242" y="232"/>
                  </a:lnTo>
                  <a:lnTo>
                    <a:pt x="242" y="232"/>
                  </a:lnTo>
                  <a:lnTo>
                    <a:pt x="250" y="228"/>
                  </a:lnTo>
                  <a:lnTo>
                    <a:pt x="258" y="224"/>
                  </a:lnTo>
                  <a:lnTo>
                    <a:pt x="264" y="218"/>
                  </a:lnTo>
                  <a:lnTo>
                    <a:pt x="266" y="214"/>
                  </a:lnTo>
                  <a:lnTo>
                    <a:pt x="266" y="208"/>
                  </a:lnTo>
                  <a:lnTo>
                    <a:pt x="266" y="208"/>
                  </a:lnTo>
                  <a:lnTo>
                    <a:pt x="268" y="200"/>
                  </a:lnTo>
                  <a:lnTo>
                    <a:pt x="274" y="196"/>
                  </a:lnTo>
                  <a:lnTo>
                    <a:pt x="274" y="196"/>
                  </a:lnTo>
                  <a:lnTo>
                    <a:pt x="274" y="194"/>
                  </a:lnTo>
                  <a:lnTo>
                    <a:pt x="274" y="194"/>
                  </a:lnTo>
                  <a:lnTo>
                    <a:pt x="276" y="192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80" y="188"/>
                  </a:lnTo>
                  <a:lnTo>
                    <a:pt x="282" y="184"/>
                  </a:lnTo>
                  <a:lnTo>
                    <a:pt x="280" y="182"/>
                  </a:lnTo>
                  <a:lnTo>
                    <a:pt x="278" y="178"/>
                  </a:lnTo>
                  <a:lnTo>
                    <a:pt x="278" y="178"/>
                  </a:lnTo>
                  <a:lnTo>
                    <a:pt x="272" y="170"/>
                  </a:lnTo>
                  <a:lnTo>
                    <a:pt x="272" y="166"/>
                  </a:lnTo>
                  <a:lnTo>
                    <a:pt x="274" y="160"/>
                  </a:lnTo>
                  <a:lnTo>
                    <a:pt x="280" y="154"/>
                  </a:lnTo>
                  <a:lnTo>
                    <a:pt x="280" y="154"/>
                  </a:lnTo>
                  <a:lnTo>
                    <a:pt x="288" y="150"/>
                  </a:lnTo>
                  <a:lnTo>
                    <a:pt x="288" y="150"/>
                  </a:lnTo>
                  <a:lnTo>
                    <a:pt x="296" y="144"/>
                  </a:lnTo>
                  <a:lnTo>
                    <a:pt x="302" y="136"/>
                  </a:lnTo>
                  <a:lnTo>
                    <a:pt x="302" y="136"/>
                  </a:lnTo>
                  <a:lnTo>
                    <a:pt x="306" y="130"/>
                  </a:lnTo>
                  <a:lnTo>
                    <a:pt x="312" y="126"/>
                  </a:lnTo>
                  <a:lnTo>
                    <a:pt x="318" y="126"/>
                  </a:lnTo>
                  <a:lnTo>
                    <a:pt x="326" y="128"/>
                  </a:lnTo>
                  <a:lnTo>
                    <a:pt x="326" y="128"/>
                  </a:lnTo>
                  <a:lnTo>
                    <a:pt x="316" y="138"/>
                  </a:lnTo>
                  <a:lnTo>
                    <a:pt x="304" y="146"/>
                  </a:lnTo>
                  <a:lnTo>
                    <a:pt x="304" y="146"/>
                  </a:lnTo>
                  <a:lnTo>
                    <a:pt x="300" y="152"/>
                  </a:lnTo>
                  <a:lnTo>
                    <a:pt x="298" y="154"/>
                  </a:lnTo>
                  <a:lnTo>
                    <a:pt x="298" y="158"/>
                  </a:lnTo>
                  <a:lnTo>
                    <a:pt x="298" y="158"/>
                  </a:lnTo>
                  <a:lnTo>
                    <a:pt x="298" y="172"/>
                  </a:lnTo>
                  <a:lnTo>
                    <a:pt x="300" y="176"/>
                  </a:lnTo>
                  <a:lnTo>
                    <a:pt x="304" y="180"/>
                  </a:lnTo>
                  <a:lnTo>
                    <a:pt x="308" y="182"/>
                  </a:lnTo>
                  <a:lnTo>
                    <a:pt x="312" y="184"/>
                  </a:lnTo>
                  <a:lnTo>
                    <a:pt x="328" y="184"/>
                  </a:lnTo>
                  <a:lnTo>
                    <a:pt x="328" y="184"/>
                  </a:lnTo>
                  <a:lnTo>
                    <a:pt x="342" y="180"/>
                  </a:lnTo>
                  <a:lnTo>
                    <a:pt x="350" y="180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60" y="182"/>
                  </a:lnTo>
                  <a:lnTo>
                    <a:pt x="360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48" y="184"/>
                  </a:lnTo>
                  <a:lnTo>
                    <a:pt x="338" y="184"/>
                  </a:lnTo>
                  <a:lnTo>
                    <a:pt x="338" y="184"/>
                  </a:lnTo>
                  <a:lnTo>
                    <a:pt x="326" y="186"/>
                  </a:lnTo>
                  <a:lnTo>
                    <a:pt x="322" y="186"/>
                  </a:lnTo>
                  <a:lnTo>
                    <a:pt x="320" y="188"/>
                  </a:lnTo>
                  <a:lnTo>
                    <a:pt x="318" y="192"/>
                  </a:lnTo>
                  <a:lnTo>
                    <a:pt x="318" y="196"/>
                  </a:lnTo>
                  <a:lnTo>
                    <a:pt x="320" y="206"/>
                  </a:lnTo>
                  <a:lnTo>
                    <a:pt x="320" y="206"/>
                  </a:lnTo>
                  <a:lnTo>
                    <a:pt x="320" y="208"/>
                  </a:lnTo>
                  <a:lnTo>
                    <a:pt x="320" y="208"/>
                  </a:lnTo>
                  <a:lnTo>
                    <a:pt x="308" y="206"/>
                  </a:lnTo>
                  <a:lnTo>
                    <a:pt x="302" y="208"/>
                  </a:lnTo>
                  <a:lnTo>
                    <a:pt x="298" y="214"/>
                  </a:lnTo>
                  <a:lnTo>
                    <a:pt x="296" y="228"/>
                  </a:lnTo>
                  <a:lnTo>
                    <a:pt x="296" y="228"/>
                  </a:lnTo>
                  <a:lnTo>
                    <a:pt x="294" y="232"/>
                  </a:lnTo>
                  <a:lnTo>
                    <a:pt x="290" y="236"/>
                  </a:lnTo>
                  <a:lnTo>
                    <a:pt x="286" y="236"/>
                  </a:lnTo>
                  <a:lnTo>
                    <a:pt x="282" y="236"/>
                  </a:lnTo>
                  <a:lnTo>
                    <a:pt x="282" y="236"/>
                  </a:lnTo>
                  <a:lnTo>
                    <a:pt x="276" y="236"/>
                  </a:lnTo>
                  <a:lnTo>
                    <a:pt x="272" y="234"/>
                  </a:lnTo>
                  <a:lnTo>
                    <a:pt x="270" y="236"/>
                  </a:lnTo>
                  <a:lnTo>
                    <a:pt x="270" y="236"/>
                  </a:lnTo>
                  <a:lnTo>
                    <a:pt x="258" y="240"/>
                  </a:lnTo>
                  <a:lnTo>
                    <a:pt x="248" y="242"/>
                  </a:lnTo>
                  <a:lnTo>
                    <a:pt x="226" y="240"/>
                  </a:lnTo>
                  <a:lnTo>
                    <a:pt x="226" y="240"/>
                  </a:lnTo>
                  <a:lnTo>
                    <a:pt x="220" y="240"/>
                  </a:lnTo>
                  <a:lnTo>
                    <a:pt x="216" y="238"/>
                  </a:lnTo>
                  <a:lnTo>
                    <a:pt x="212" y="232"/>
                  </a:lnTo>
                  <a:lnTo>
                    <a:pt x="212" y="226"/>
                  </a:lnTo>
                  <a:lnTo>
                    <a:pt x="212" y="226"/>
                  </a:lnTo>
                  <a:lnTo>
                    <a:pt x="216" y="224"/>
                  </a:lnTo>
                  <a:lnTo>
                    <a:pt x="216" y="218"/>
                  </a:lnTo>
                  <a:lnTo>
                    <a:pt x="214" y="214"/>
                  </a:lnTo>
                  <a:lnTo>
                    <a:pt x="214" y="210"/>
                  </a:lnTo>
                  <a:lnTo>
                    <a:pt x="214" y="210"/>
                  </a:lnTo>
                  <a:lnTo>
                    <a:pt x="212" y="210"/>
                  </a:lnTo>
                  <a:lnTo>
                    <a:pt x="208" y="212"/>
                  </a:lnTo>
                  <a:lnTo>
                    <a:pt x="208" y="214"/>
                  </a:lnTo>
                  <a:lnTo>
                    <a:pt x="206" y="216"/>
                  </a:lnTo>
                  <a:lnTo>
                    <a:pt x="206" y="216"/>
                  </a:lnTo>
                  <a:lnTo>
                    <a:pt x="200" y="220"/>
                  </a:lnTo>
                  <a:lnTo>
                    <a:pt x="198" y="224"/>
                  </a:lnTo>
                  <a:lnTo>
                    <a:pt x="198" y="228"/>
                  </a:lnTo>
                  <a:lnTo>
                    <a:pt x="202" y="232"/>
                  </a:lnTo>
                  <a:lnTo>
                    <a:pt x="202" y="232"/>
                  </a:lnTo>
                  <a:lnTo>
                    <a:pt x="202" y="238"/>
                  </a:lnTo>
                  <a:lnTo>
                    <a:pt x="202" y="242"/>
                  </a:lnTo>
                  <a:lnTo>
                    <a:pt x="202" y="242"/>
                  </a:lnTo>
                  <a:lnTo>
                    <a:pt x="204" y="246"/>
                  </a:lnTo>
                  <a:lnTo>
                    <a:pt x="202" y="248"/>
                  </a:lnTo>
                  <a:lnTo>
                    <a:pt x="200" y="250"/>
                  </a:lnTo>
                  <a:lnTo>
                    <a:pt x="196" y="250"/>
                  </a:lnTo>
                  <a:lnTo>
                    <a:pt x="196" y="250"/>
                  </a:lnTo>
                  <a:lnTo>
                    <a:pt x="188" y="250"/>
                  </a:lnTo>
                  <a:lnTo>
                    <a:pt x="180" y="254"/>
                  </a:lnTo>
                  <a:lnTo>
                    <a:pt x="170" y="264"/>
                  </a:lnTo>
                  <a:lnTo>
                    <a:pt x="170" y="264"/>
                  </a:lnTo>
                  <a:lnTo>
                    <a:pt x="162" y="270"/>
                  </a:lnTo>
                  <a:lnTo>
                    <a:pt x="158" y="274"/>
                  </a:lnTo>
                  <a:lnTo>
                    <a:pt x="154" y="276"/>
                  </a:lnTo>
                  <a:lnTo>
                    <a:pt x="154" y="276"/>
                  </a:lnTo>
                  <a:lnTo>
                    <a:pt x="150" y="278"/>
                  </a:lnTo>
                  <a:lnTo>
                    <a:pt x="146" y="282"/>
                  </a:lnTo>
                  <a:lnTo>
                    <a:pt x="146" y="282"/>
                  </a:lnTo>
                  <a:lnTo>
                    <a:pt x="142" y="288"/>
                  </a:lnTo>
                  <a:lnTo>
                    <a:pt x="136" y="292"/>
                  </a:lnTo>
                  <a:lnTo>
                    <a:pt x="130" y="294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122" y="298"/>
                  </a:lnTo>
                  <a:lnTo>
                    <a:pt x="120" y="302"/>
                  </a:lnTo>
                  <a:lnTo>
                    <a:pt x="118" y="302"/>
                  </a:lnTo>
                  <a:lnTo>
                    <a:pt x="112" y="300"/>
                  </a:lnTo>
                  <a:lnTo>
                    <a:pt x="112" y="300"/>
                  </a:lnTo>
                  <a:lnTo>
                    <a:pt x="104" y="300"/>
                  </a:lnTo>
                  <a:lnTo>
                    <a:pt x="102" y="30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306"/>
                  </a:lnTo>
                  <a:lnTo>
                    <a:pt x="102" y="308"/>
                  </a:lnTo>
                  <a:lnTo>
                    <a:pt x="108" y="310"/>
                  </a:lnTo>
                  <a:lnTo>
                    <a:pt x="108" y="310"/>
                  </a:lnTo>
                  <a:lnTo>
                    <a:pt x="114" y="314"/>
                  </a:lnTo>
                  <a:lnTo>
                    <a:pt x="118" y="318"/>
                  </a:lnTo>
                  <a:lnTo>
                    <a:pt x="122" y="324"/>
                  </a:lnTo>
                  <a:lnTo>
                    <a:pt x="124" y="330"/>
                  </a:lnTo>
                  <a:lnTo>
                    <a:pt x="126" y="336"/>
                  </a:lnTo>
                  <a:lnTo>
                    <a:pt x="126" y="342"/>
                  </a:lnTo>
                  <a:lnTo>
                    <a:pt x="124" y="348"/>
                  </a:lnTo>
                  <a:lnTo>
                    <a:pt x="122" y="354"/>
                  </a:lnTo>
                  <a:lnTo>
                    <a:pt x="122" y="354"/>
                  </a:lnTo>
                  <a:lnTo>
                    <a:pt x="118" y="356"/>
                  </a:lnTo>
                  <a:lnTo>
                    <a:pt x="114" y="356"/>
                  </a:lnTo>
                  <a:lnTo>
                    <a:pt x="114" y="356"/>
                  </a:lnTo>
                  <a:lnTo>
                    <a:pt x="104" y="354"/>
                  </a:lnTo>
                  <a:lnTo>
                    <a:pt x="94" y="354"/>
                  </a:lnTo>
                  <a:lnTo>
                    <a:pt x="86" y="354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2" y="354"/>
                  </a:lnTo>
                  <a:lnTo>
                    <a:pt x="68" y="354"/>
                  </a:lnTo>
                  <a:lnTo>
                    <a:pt x="64" y="358"/>
                  </a:lnTo>
                  <a:lnTo>
                    <a:pt x="64" y="366"/>
                  </a:lnTo>
                  <a:lnTo>
                    <a:pt x="64" y="366"/>
                  </a:lnTo>
                  <a:lnTo>
                    <a:pt x="66" y="372"/>
                  </a:lnTo>
                  <a:lnTo>
                    <a:pt x="66" y="380"/>
                  </a:lnTo>
                  <a:lnTo>
                    <a:pt x="66" y="388"/>
                  </a:lnTo>
                  <a:lnTo>
                    <a:pt x="62" y="396"/>
                  </a:lnTo>
                  <a:lnTo>
                    <a:pt x="62" y="396"/>
                  </a:lnTo>
                  <a:lnTo>
                    <a:pt x="62" y="400"/>
                  </a:lnTo>
                  <a:lnTo>
                    <a:pt x="62" y="404"/>
                  </a:lnTo>
                  <a:lnTo>
                    <a:pt x="62" y="404"/>
                  </a:lnTo>
                  <a:lnTo>
                    <a:pt x="64" y="410"/>
                  </a:lnTo>
                  <a:lnTo>
                    <a:pt x="66" y="418"/>
                  </a:lnTo>
                  <a:lnTo>
                    <a:pt x="68" y="420"/>
                  </a:lnTo>
                  <a:lnTo>
                    <a:pt x="70" y="422"/>
                  </a:lnTo>
                  <a:lnTo>
                    <a:pt x="74" y="422"/>
                  </a:lnTo>
                  <a:lnTo>
                    <a:pt x="80" y="420"/>
                  </a:lnTo>
                  <a:lnTo>
                    <a:pt x="80" y="420"/>
                  </a:lnTo>
                  <a:lnTo>
                    <a:pt x="84" y="424"/>
                  </a:lnTo>
                  <a:lnTo>
                    <a:pt x="84" y="424"/>
                  </a:lnTo>
                  <a:lnTo>
                    <a:pt x="86" y="428"/>
                  </a:lnTo>
                  <a:lnTo>
                    <a:pt x="90" y="430"/>
                  </a:lnTo>
                  <a:lnTo>
                    <a:pt x="94" y="430"/>
                  </a:lnTo>
                  <a:lnTo>
                    <a:pt x="98" y="426"/>
                  </a:lnTo>
                  <a:lnTo>
                    <a:pt x="98" y="426"/>
                  </a:lnTo>
                  <a:lnTo>
                    <a:pt x="104" y="424"/>
                  </a:lnTo>
                  <a:lnTo>
                    <a:pt x="110" y="424"/>
                  </a:lnTo>
                  <a:lnTo>
                    <a:pt x="110" y="424"/>
                  </a:lnTo>
                  <a:lnTo>
                    <a:pt x="118" y="422"/>
                  </a:lnTo>
                  <a:lnTo>
                    <a:pt x="124" y="416"/>
                  </a:lnTo>
                  <a:lnTo>
                    <a:pt x="130" y="408"/>
                  </a:lnTo>
                  <a:lnTo>
                    <a:pt x="132" y="402"/>
                  </a:lnTo>
                  <a:lnTo>
                    <a:pt x="132" y="402"/>
                  </a:lnTo>
                  <a:lnTo>
                    <a:pt x="132" y="394"/>
                  </a:lnTo>
                  <a:lnTo>
                    <a:pt x="136" y="386"/>
                  </a:lnTo>
                  <a:lnTo>
                    <a:pt x="142" y="382"/>
                  </a:lnTo>
                  <a:lnTo>
                    <a:pt x="148" y="378"/>
                  </a:lnTo>
                  <a:lnTo>
                    <a:pt x="148" y="378"/>
                  </a:lnTo>
                  <a:lnTo>
                    <a:pt x="156" y="374"/>
                  </a:lnTo>
                  <a:lnTo>
                    <a:pt x="158" y="370"/>
                  </a:lnTo>
                  <a:lnTo>
                    <a:pt x="158" y="366"/>
                  </a:lnTo>
                  <a:lnTo>
                    <a:pt x="158" y="366"/>
                  </a:lnTo>
                  <a:lnTo>
                    <a:pt x="158" y="358"/>
                  </a:lnTo>
                  <a:lnTo>
                    <a:pt x="162" y="354"/>
                  </a:lnTo>
                  <a:lnTo>
                    <a:pt x="166" y="354"/>
                  </a:lnTo>
                  <a:lnTo>
                    <a:pt x="172" y="356"/>
                  </a:lnTo>
                  <a:lnTo>
                    <a:pt x="172" y="356"/>
                  </a:lnTo>
                  <a:lnTo>
                    <a:pt x="180" y="358"/>
                  </a:lnTo>
                  <a:lnTo>
                    <a:pt x="186" y="356"/>
                  </a:lnTo>
                  <a:lnTo>
                    <a:pt x="192" y="352"/>
                  </a:lnTo>
                  <a:lnTo>
                    <a:pt x="198" y="348"/>
                  </a:lnTo>
                  <a:lnTo>
                    <a:pt x="198" y="348"/>
                  </a:lnTo>
                  <a:lnTo>
                    <a:pt x="204" y="346"/>
                  </a:lnTo>
                  <a:lnTo>
                    <a:pt x="208" y="346"/>
                  </a:lnTo>
                  <a:lnTo>
                    <a:pt x="212" y="348"/>
                  </a:lnTo>
                  <a:lnTo>
                    <a:pt x="214" y="352"/>
                  </a:lnTo>
                  <a:lnTo>
                    <a:pt x="214" y="352"/>
                  </a:lnTo>
                  <a:lnTo>
                    <a:pt x="218" y="360"/>
                  </a:lnTo>
                  <a:lnTo>
                    <a:pt x="224" y="368"/>
                  </a:lnTo>
                  <a:lnTo>
                    <a:pt x="232" y="374"/>
                  </a:lnTo>
                  <a:lnTo>
                    <a:pt x="240" y="378"/>
                  </a:lnTo>
                  <a:lnTo>
                    <a:pt x="240" y="378"/>
                  </a:lnTo>
                  <a:lnTo>
                    <a:pt x="252" y="386"/>
                  </a:lnTo>
                  <a:lnTo>
                    <a:pt x="256" y="392"/>
                  </a:lnTo>
                  <a:lnTo>
                    <a:pt x="260" y="398"/>
                  </a:lnTo>
                  <a:lnTo>
                    <a:pt x="260" y="398"/>
                  </a:lnTo>
                  <a:lnTo>
                    <a:pt x="260" y="402"/>
                  </a:lnTo>
                  <a:lnTo>
                    <a:pt x="262" y="404"/>
                  </a:lnTo>
                  <a:lnTo>
                    <a:pt x="264" y="404"/>
                  </a:lnTo>
                  <a:lnTo>
                    <a:pt x="264" y="404"/>
                  </a:lnTo>
                  <a:lnTo>
                    <a:pt x="266" y="402"/>
                  </a:lnTo>
                  <a:lnTo>
                    <a:pt x="266" y="400"/>
                  </a:lnTo>
                  <a:lnTo>
                    <a:pt x="266" y="396"/>
                  </a:lnTo>
                  <a:lnTo>
                    <a:pt x="266" y="396"/>
                  </a:lnTo>
                  <a:lnTo>
                    <a:pt x="264" y="390"/>
                  </a:lnTo>
                  <a:lnTo>
                    <a:pt x="264" y="388"/>
                  </a:lnTo>
                  <a:lnTo>
                    <a:pt x="270" y="386"/>
                  </a:lnTo>
                  <a:lnTo>
                    <a:pt x="276" y="386"/>
                  </a:lnTo>
                  <a:lnTo>
                    <a:pt x="276" y="386"/>
                  </a:lnTo>
                  <a:lnTo>
                    <a:pt x="264" y="378"/>
                  </a:lnTo>
                  <a:lnTo>
                    <a:pt x="252" y="370"/>
                  </a:lnTo>
                  <a:lnTo>
                    <a:pt x="242" y="360"/>
                  </a:lnTo>
                  <a:lnTo>
                    <a:pt x="234" y="350"/>
                  </a:lnTo>
                  <a:lnTo>
                    <a:pt x="234" y="350"/>
                  </a:lnTo>
                  <a:lnTo>
                    <a:pt x="230" y="344"/>
                  </a:lnTo>
                  <a:lnTo>
                    <a:pt x="230" y="336"/>
                  </a:lnTo>
                  <a:lnTo>
                    <a:pt x="230" y="336"/>
                  </a:lnTo>
                  <a:lnTo>
                    <a:pt x="230" y="334"/>
                  </a:lnTo>
                  <a:lnTo>
                    <a:pt x="232" y="332"/>
                  </a:lnTo>
                  <a:lnTo>
                    <a:pt x="238" y="330"/>
                  </a:lnTo>
                  <a:lnTo>
                    <a:pt x="238" y="330"/>
                  </a:lnTo>
                  <a:lnTo>
                    <a:pt x="240" y="334"/>
                  </a:lnTo>
                  <a:lnTo>
                    <a:pt x="244" y="336"/>
                  </a:lnTo>
                  <a:lnTo>
                    <a:pt x="248" y="338"/>
                  </a:lnTo>
                  <a:lnTo>
                    <a:pt x="250" y="342"/>
                  </a:lnTo>
                  <a:lnTo>
                    <a:pt x="250" y="342"/>
                  </a:lnTo>
                  <a:lnTo>
                    <a:pt x="252" y="346"/>
                  </a:lnTo>
                  <a:lnTo>
                    <a:pt x="256" y="350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78" y="364"/>
                  </a:lnTo>
                  <a:lnTo>
                    <a:pt x="284" y="368"/>
                  </a:lnTo>
                  <a:lnTo>
                    <a:pt x="286" y="374"/>
                  </a:lnTo>
                  <a:lnTo>
                    <a:pt x="286" y="374"/>
                  </a:lnTo>
                  <a:lnTo>
                    <a:pt x="286" y="382"/>
                  </a:lnTo>
                  <a:lnTo>
                    <a:pt x="290" y="392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300" y="412"/>
                  </a:lnTo>
                  <a:lnTo>
                    <a:pt x="300" y="412"/>
                  </a:lnTo>
                  <a:lnTo>
                    <a:pt x="302" y="416"/>
                  </a:lnTo>
                  <a:lnTo>
                    <a:pt x="302" y="416"/>
                  </a:lnTo>
                  <a:lnTo>
                    <a:pt x="304" y="422"/>
                  </a:lnTo>
                  <a:lnTo>
                    <a:pt x="306" y="424"/>
                  </a:lnTo>
                  <a:lnTo>
                    <a:pt x="310" y="424"/>
                  </a:lnTo>
                  <a:lnTo>
                    <a:pt x="310" y="424"/>
                  </a:lnTo>
                  <a:lnTo>
                    <a:pt x="312" y="424"/>
                  </a:lnTo>
                  <a:lnTo>
                    <a:pt x="312" y="422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4" y="416"/>
                  </a:lnTo>
                  <a:lnTo>
                    <a:pt x="314" y="414"/>
                  </a:lnTo>
                  <a:lnTo>
                    <a:pt x="316" y="412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22" y="412"/>
                  </a:lnTo>
                  <a:lnTo>
                    <a:pt x="322" y="412"/>
                  </a:lnTo>
                  <a:lnTo>
                    <a:pt x="324" y="410"/>
                  </a:lnTo>
                  <a:lnTo>
                    <a:pt x="324" y="410"/>
                  </a:lnTo>
                  <a:lnTo>
                    <a:pt x="324" y="406"/>
                  </a:lnTo>
                  <a:lnTo>
                    <a:pt x="320" y="404"/>
                  </a:lnTo>
                  <a:lnTo>
                    <a:pt x="320" y="404"/>
                  </a:lnTo>
                  <a:lnTo>
                    <a:pt x="318" y="406"/>
                  </a:lnTo>
                  <a:lnTo>
                    <a:pt x="318" y="408"/>
                  </a:lnTo>
                  <a:lnTo>
                    <a:pt x="318" y="408"/>
                  </a:lnTo>
                  <a:lnTo>
                    <a:pt x="314" y="406"/>
                  </a:lnTo>
                  <a:lnTo>
                    <a:pt x="314" y="406"/>
                  </a:lnTo>
                  <a:lnTo>
                    <a:pt x="312" y="398"/>
                  </a:lnTo>
                  <a:lnTo>
                    <a:pt x="312" y="392"/>
                  </a:lnTo>
                  <a:lnTo>
                    <a:pt x="316" y="388"/>
                  </a:lnTo>
                  <a:lnTo>
                    <a:pt x="320" y="384"/>
                  </a:lnTo>
                  <a:lnTo>
                    <a:pt x="320" y="384"/>
                  </a:lnTo>
                  <a:lnTo>
                    <a:pt x="324" y="382"/>
                  </a:lnTo>
                  <a:lnTo>
                    <a:pt x="330" y="380"/>
                  </a:lnTo>
                  <a:lnTo>
                    <a:pt x="336" y="382"/>
                  </a:lnTo>
                  <a:lnTo>
                    <a:pt x="340" y="386"/>
                  </a:lnTo>
                  <a:lnTo>
                    <a:pt x="340" y="386"/>
                  </a:lnTo>
                  <a:lnTo>
                    <a:pt x="358" y="376"/>
                  </a:lnTo>
                  <a:lnTo>
                    <a:pt x="358" y="376"/>
                  </a:lnTo>
                  <a:lnTo>
                    <a:pt x="354" y="374"/>
                  </a:lnTo>
                  <a:lnTo>
                    <a:pt x="350" y="370"/>
                  </a:lnTo>
                  <a:lnTo>
                    <a:pt x="350" y="366"/>
                  </a:lnTo>
                  <a:lnTo>
                    <a:pt x="350" y="360"/>
                  </a:lnTo>
                  <a:lnTo>
                    <a:pt x="350" y="360"/>
                  </a:lnTo>
                  <a:lnTo>
                    <a:pt x="362" y="340"/>
                  </a:lnTo>
                  <a:lnTo>
                    <a:pt x="368" y="330"/>
                  </a:lnTo>
                  <a:lnTo>
                    <a:pt x="378" y="322"/>
                  </a:lnTo>
                  <a:lnTo>
                    <a:pt x="378" y="322"/>
                  </a:lnTo>
                  <a:lnTo>
                    <a:pt x="380" y="322"/>
                  </a:lnTo>
                  <a:lnTo>
                    <a:pt x="382" y="324"/>
                  </a:lnTo>
                  <a:lnTo>
                    <a:pt x="384" y="326"/>
                  </a:lnTo>
                  <a:lnTo>
                    <a:pt x="388" y="328"/>
                  </a:lnTo>
                  <a:lnTo>
                    <a:pt x="388" y="328"/>
                  </a:lnTo>
                  <a:lnTo>
                    <a:pt x="392" y="328"/>
                  </a:lnTo>
                  <a:lnTo>
                    <a:pt x="396" y="328"/>
                  </a:lnTo>
                  <a:lnTo>
                    <a:pt x="396" y="328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90" y="334"/>
                  </a:lnTo>
                  <a:lnTo>
                    <a:pt x="392" y="336"/>
                  </a:lnTo>
                  <a:lnTo>
                    <a:pt x="398" y="342"/>
                  </a:lnTo>
                  <a:lnTo>
                    <a:pt x="398" y="342"/>
                  </a:lnTo>
                  <a:lnTo>
                    <a:pt x="400" y="344"/>
                  </a:lnTo>
                  <a:lnTo>
                    <a:pt x="402" y="344"/>
                  </a:lnTo>
                  <a:lnTo>
                    <a:pt x="404" y="342"/>
                  </a:lnTo>
                  <a:lnTo>
                    <a:pt x="406" y="340"/>
                  </a:lnTo>
                  <a:lnTo>
                    <a:pt x="406" y="340"/>
                  </a:lnTo>
                  <a:lnTo>
                    <a:pt x="410" y="338"/>
                  </a:lnTo>
                  <a:lnTo>
                    <a:pt x="408" y="336"/>
                  </a:lnTo>
                  <a:lnTo>
                    <a:pt x="408" y="336"/>
                  </a:lnTo>
                  <a:lnTo>
                    <a:pt x="406" y="328"/>
                  </a:lnTo>
                  <a:lnTo>
                    <a:pt x="406" y="326"/>
                  </a:lnTo>
                  <a:lnTo>
                    <a:pt x="408" y="324"/>
                  </a:lnTo>
                  <a:lnTo>
                    <a:pt x="412" y="322"/>
                  </a:lnTo>
                  <a:lnTo>
                    <a:pt x="418" y="320"/>
                  </a:lnTo>
                  <a:lnTo>
                    <a:pt x="418" y="320"/>
                  </a:lnTo>
                  <a:lnTo>
                    <a:pt x="440" y="314"/>
                  </a:lnTo>
                  <a:lnTo>
                    <a:pt x="440" y="314"/>
                  </a:lnTo>
                  <a:lnTo>
                    <a:pt x="438" y="318"/>
                  </a:lnTo>
                  <a:lnTo>
                    <a:pt x="434" y="320"/>
                  </a:lnTo>
                  <a:lnTo>
                    <a:pt x="432" y="322"/>
                  </a:lnTo>
                  <a:lnTo>
                    <a:pt x="432" y="324"/>
                  </a:lnTo>
                  <a:lnTo>
                    <a:pt x="432" y="324"/>
                  </a:lnTo>
                  <a:lnTo>
                    <a:pt x="432" y="328"/>
                  </a:lnTo>
                  <a:lnTo>
                    <a:pt x="430" y="330"/>
                  </a:lnTo>
                  <a:lnTo>
                    <a:pt x="426" y="336"/>
                  </a:lnTo>
                  <a:lnTo>
                    <a:pt x="426" y="336"/>
                  </a:lnTo>
                  <a:lnTo>
                    <a:pt x="424" y="338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8" y="342"/>
                  </a:lnTo>
                  <a:lnTo>
                    <a:pt x="428" y="342"/>
                  </a:lnTo>
                  <a:lnTo>
                    <a:pt x="448" y="356"/>
                  </a:lnTo>
                  <a:lnTo>
                    <a:pt x="448" y="356"/>
                  </a:lnTo>
                  <a:lnTo>
                    <a:pt x="456" y="362"/>
                  </a:lnTo>
                  <a:lnTo>
                    <a:pt x="460" y="368"/>
                  </a:lnTo>
                  <a:lnTo>
                    <a:pt x="458" y="374"/>
                  </a:lnTo>
                  <a:lnTo>
                    <a:pt x="458" y="374"/>
                  </a:lnTo>
                  <a:lnTo>
                    <a:pt x="456" y="378"/>
                  </a:lnTo>
                  <a:lnTo>
                    <a:pt x="452" y="380"/>
                  </a:lnTo>
                  <a:lnTo>
                    <a:pt x="440" y="380"/>
                  </a:lnTo>
                  <a:lnTo>
                    <a:pt x="440" y="380"/>
                  </a:lnTo>
                  <a:lnTo>
                    <a:pt x="432" y="380"/>
                  </a:lnTo>
                  <a:lnTo>
                    <a:pt x="424" y="380"/>
                  </a:lnTo>
                  <a:lnTo>
                    <a:pt x="412" y="374"/>
                  </a:lnTo>
                  <a:lnTo>
                    <a:pt x="412" y="374"/>
                  </a:lnTo>
                  <a:lnTo>
                    <a:pt x="404" y="372"/>
                  </a:lnTo>
                  <a:lnTo>
                    <a:pt x="398" y="370"/>
                  </a:lnTo>
                  <a:lnTo>
                    <a:pt x="390" y="372"/>
                  </a:lnTo>
                  <a:lnTo>
                    <a:pt x="384" y="374"/>
                  </a:lnTo>
                  <a:lnTo>
                    <a:pt x="384" y="374"/>
                  </a:lnTo>
                  <a:lnTo>
                    <a:pt x="374" y="378"/>
                  </a:lnTo>
                  <a:lnTo>
                    <a:pt x="364" y="378"/>
                  </a:lnTo>
                  <a:lnTo>
                    <a:pt x="364" y="378"/>
                  </a:lnTo>
                  <a:lnTo>
                    <a:pt x="360" y="386"/>
                  </a:lnTo>
                  <a:lnTo>
                    <a:pt x="354" y="388"/>
                  </a:lnTo>
                  <a:lnTo>
                    <a:pt x="340" y="388"/>
                  </a:lnTo>
                  <a:lnTo>
                    <a:pt x="340" y="388"/>
                  </a:lnTo>
                  <a:lnTo>
                    <a:pt x="338" y="394"/>
                  </a:lnTo>
                  <a:lnTo>
                    <a:pt x="340" y="398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4"/>
                  </a:lnTo>
                  <a:lnTo>
                    <a:pt x="340" y="406"/>
                  </a:lnTo>
                  <a:lnTo>
                    <a:pt x="338" y="410"/>
                  </a:lnTo>
                  <a:lnTo>
                    <a:pt x="344" y="412"/>
                  </a:lnTo>
                  <a:lnTo>
                    <a:pt x="344" y="412"/>
                  </a:lnTo>
                  <a:lnTo>
                    <a:pt x="346" y="418"/>
                  </a:lnTo>
                  <a:lnTo>
                    <a:pt x="352" y="422"/>
                  </a:lnTo>
                  <a:lnTo>
                    <a:pt x="364" y="430"/>
                  </a:lnTo>
                  <a:lnTo>
                    <a:pt x="364" y="430"/>
                  </a:lnTo>
                  <a:lnTo>
                    <a:pt x="366" y="430"/>
                  </a:lnTo>
                  <a:lnTo>
                    <a:pt x="368" y="430"/>
                  </a:lnTo>
                  <a:lnTo>
                    <a:pt x="372" y="428"/>
                  </a:lnTo>
                  <a:lnTo>
                    <a:pt x="372" y="428"/>
                  </a:lnTo>
                  <a:lnTo>
                    <a:pt x="374" y="424"/>
                  </a:lnTo>
                  <a:lnTo>
                    <a:pt x="378" y="424"/>
                  </a:lnTo>
                  <a:lnTo>
                    <a:pt x="380" y="424"/>
                  </a:lnTo>
                  <a:lnTo>
                    <a:pt x="384" y="428"/>
                  </a:lnTo>
                  <a:lnTo>
                    <a:pt x="384" y="428"/>
                  </a:lnTo>
                  <a:lnTo>
                    <a:pt x="388" y="430"/>
                  </a:lnTo>
                  <a:lnTo>
                    <a:pt x="392" y="432"/>
                  </a:lnTo>
                  <a:lnTo>
                    <a:pt x="396" y="430"/>
                  </a:lnTo>
                  <a:lnTo>
                    <a:pt x="400" y="426"/>
                  </a:lnTo>
                  <a:lnTo>
                    <a:pt x="400" y="426"/>
                  </a:lnTo>
                  <a:lnTo>
                    <a:pt x="404" y="424"/>
                  </a:lnTo>
                  <a:lnTo>
                    <a:pt x="406" y="424"/>
                  </a:lnTo>
                  <a:lnTo>
                    <a:pt x="412" y="426"/>
                  </a:lnTo>
                  <a:lnTo>
                    <a:pt x="412" y="426"/>
                  </a:lnTo>
                  <a:lnTo>
                    <a:pt x="414" y="428"/>
                  </a:lnTo>
                  <a:lnTo>
                    <a:pt x="414" y="430"/>
                  </a:lnTo>
                  <a:lnTo>
                    <a:pt x="414" y="434"/>
                  </a:lnTo>
                  <a:lnTo>
                    <a:pt x="414" y="434"/>
                  </a:lnTo>
                  <a:lnTo>
                    <a:pt x="414" y="444"/>
                  </a:lnTo>
                  <a:lnTo>
                    <a:pt x="412" y="452"/>
                  </a:lnTo>
                  <a:lnTo>
                    <a:pt x="406" y="470"/>
                  </a:lnTo>
                  <a:lnTo>
                    <a:pt x="406" y="470"/>
                  </a:lnTo>
                  <a:lnTo>
                    <a:pt x="404" y="478"/>
                  </a:lnTo>
                  <a:lnTo>
                    <a:pt x="398" y="482"/>
                  </a:lnTo>
                  <a:lnTo>
                    <a:pt x="392" y="484"/>
                  </a:lnTo>
                  <a:lnTo>
                    <a:pt x="382" y="482"/>
                  </a:lnTo>
                  <a:lnTo>
                    <a:pt x="382" y="482"/>
                  </a:lnTo>
                  <a:lnTo>
                    <a:pt x="376" y="480"/>
                  </a:lnTo>
                  <a:lnTo>
                    <a:pt x="368" y="482"/>
                  </a:lnTo>
                  <a:lnTo>
                    <a:pt x="368" y="482"/>
                  </a:lnTo>
                  <a:lnTo>
                    <a:pt x="364" y="486"/>
                  </a:lnTo>
                  <a:lnTo>
                    <a:pt x="360" y="486"/>
                  </a:lnTo>
                  <a:lnTo>
                    <a:pt x="360" y="486"/>
                  </a:lnTo>
                  <a:lnTo>
                    <a:pt x="338" y="480"/>
                  </a:lnTo>
                  <a:lnTo>
                    <a:pt x="326" y="476"/>
                  </a:lnTo>
                  <a:lnTo>
                    <a:pt x="316" y="472"/>
                  </a:lnTo>
                  <a:lnTo>
                    <a:pt x="316" y="472"/>
                  </a:lnTo>
                  <a:lnTo>
                    <a:pt x="306" y="466"/>
                  </a:lnTo>
                  <a:lnTo>
                    <a:pt x="300" y="466"/>
                  </a:lnTo>
                  <a:lnTo>
                    <a:pt x="298" y="466"/>
                  </a:lnTo>
                  <a:lnTo>
                    <a:pt x="294" y="468"/>
                  </a:lnTo>
                  <a:lnTo>
                    <a:pt x="294" y="472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90" y="488"/>
                  </a:lnTo>
                  <a:lnTo>
                    <a:pt x="286" y="492"/>
                  </a:lnTo>
                  <a:lnTo>
                    <a:pt x="286" y="492"/>
                  </a:lnTo>
                  <a:lnTo>
                    <a:pt x="284" y="492"/>
                  </a:lnTo>
                  <a:lnTo>
                    <a:pt x="280" y="492"/>
                  </a:lnTo>
                  <a:lnTo>
                    <a:pt x="278" y="488"/>
                  </a:lnTo>
                  <a:lnTo>
                    <a:pt x="278" y="488"/>
                  </a:lnTo>
                  <a:lnTo>
                    <a:pt x="270" y="484"/>
                  </a:lnTo>
                  <a:lnTo>
                    <a:pt x="262" y="482"/>
                  </a:lnTo>
                  <a:lnTo>
                    <a:pt x="262" y="482"/>
                  </a:lnTo>
                  <a:lnTo>
                    <a:pt x="258" y="482"/>
                  </a:lnTo>
                  <a:lnTo>
                    <a:pt x="254" y="476"/>
                  </a:lnTo>
                  <a:lnTo>
                    <a:pt x="254" y="476"/>
                  </a:lnTo>
                  <a:lnTo>
                    <a:pt x="252" y="472"/>
                  </a:lnTo>
                  <a:lnTo>
                    <a:pt x="248" y="468"/>
                  </a:lnTo>
                  <a:lnTo>
                    <a:pt x="244" y="466"/>
                  </a:lnTo>
                  <a:lnTo>
                    <a:pt x="238" y="466"/>
                  </a:lnTo>
                  <a:lnTo>
                    <a:pt x="238" y="466"/>
                  </a:lnTo>
                  <a:lnTo>
                    <a:pt x="232" y="466"/>
                  </a:lnTo>
                  <a:lnTo>
                    <a:pt x="226" y="464"/>
                  </a:lnTo>
                  <a:lnTo>
                    <a:pt x="216" y="458"/>
                  </a:lnTo>
                  <a:lnTo>
                    <a:pt x="216" y="458"/>
                  </a:lnTo>
                  <a:lnTo>
                    <a:pt x="212" y="454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6" y="446"/>
                  </a:lnTo>
                  <a:lnTo>
                    <a:pt x="218" y="442"/>
                  </a:lnTo>
                  <a:lnTo>
                    <a:pt x="216" y="430"/>
                  </a:lnTo>
                  <a:lnTo>
                    <a:pt x="216" y="430"/>
                  </a:lnTo>
                  <a:lnTo>
                    <a:pt x="214" y="426"/>
                  </a:lnTo>
                  <a:lnTo>
                    <a:pt x="212" y="422"/>
                  </a:lnTo>
                  <a:lnTo>
                    <a:pt x="210" y="420"/>
                  </a:lnTo>
                  <a:lnTo>
                    <a:pt x="204" y="422"/>
                  </a:lnTo>
                  <a:lnTo>
                    <a:pt x="204" y="422"/>
                  </a:lnTo>
                  <a:lnTo>
                    <a:pt x="196" y="424"/>
                  </a:lnTo>
                  <a:lnTo>
                    <a:pt x="188" y="424"/>
                  </a:lnTo>
                  <a:lnTo>
                    <a:pt x="172" y="424"/>
                  </a:lnTo>
                  <a:lnTo>
                    <a:pt x="172" y="424"/>
                  </a:lnTo>
                  <a:lnTo>
                    <a:pt x="154" y="426"/>
                  </a:lnTo>
                  <a:lnTo>
                    <a:pt x="144" y="428"/>
                  </a:lnTo>
                  <a:lnTo>
                    <a:pt x="136" y="432"/>
                  </a:lnTo>
                  <a:lnTo>
                    <a:pt x="136" y="432"/>
                  </a:lnTo>
                  <a:lnTo>
                    <a:pt x="122" y="440"/>
                  </a:lnTo>
                  <a:lnTo>
                    <a:pt x="110" y="442"/>
                  </a:lnTo>
                  <a:lnTo>
                    <a:pt x="98" y="440"/>
                  </a:lnTo>
                  <a:lnTo>
                    <a:pt x="88" y="434"/>
                  </a:lnTo>
                  <a:lnTo>
                    <a:pt x="88" y="434"/>
                  </a:lnTo>
                  <a:lnTo>
                    <a:pt x="86" y="442"/>
                  </a:lnTo>
                  <a:lnTo>
                    <a:pt x="82" y="450"/>
                  </a:lnTo>
                  <a:lnTo>
                    <a:pt x="76" y="456"/>
                  </a:lnTo>
                  <a:lnTo>
                    <a:pt x="68" y="462"/>
                  </a:lnTo>
                  <a:lnTo>
                    <a:pt x="68" y="462"/>
                  </a:lnTo>
                  <a:lnTo>
                    <a:pt x="64" y="466"/>
                  </a:lnTo>
                  <a:lnTo>
                    <a:pt x="60" y="472"/>
                  </a:lnTo>
                  <a:lnTo>
                    <a:pt x="58" y="478"/>
                  </a:lnTo>
                  <a:lnTo>
                    <a:pt x="58" y="486"/>
                  </a:lnTo>
                  <a:lnTo>
                    <a:pt x="58" y="486"/>
                  </a:lnTo>
                  <a:lnTo>
                    <a:pt x="58" y="496"/>
                  </a:lnTo>
                  <a:lnTo>
                    <a:pt x="54" y="504"/>
                  </a:lnTo>
                  <a:lnTo>
                    <a:pt x="48" y="508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34" y="520"/>
                  </a:lnTo>
                  <a:lnTo>
                    <a:pt x="28" y="526"/>
                  </a:lnTo>
                  <a:lnTo>
                    <a:pt x="28" y="526"/>
                  </a:lnTo>
                  <a:lnTo>
                    <a:pt x="24" y="534"/>
                  </a:lnTo>
                  <a:lnTo>
                    <a:pt x="20" y="542"/>
                  </a:lnTo>
                  <a:lnTo>
                    <a:pt x="16" y="550"/>
                  </a:lnTo>
                  <a:lnTo>
                    <a:pt x="12" y="560"/>
                  </a:lnTo>
                  <a:lnTo>
                    <a:pt x="12" y="560"/>
                  </a:lnTo>
                  <a:lnTo>
                    <a:pt x="4" y="572"/>
                  </a:lnTo>
                  <a:lnTo>
                    <a:pt x="2" y="580"/>
                  </a:lnTo>
                  <a:lnTo>
                    <a:pt x="2" y="588"/>
                  </a:lnTo>
                  <a:lnTo>
                    <a:pt x="2" y="588"/>
                  </a:lnTo>
                  <a:lnTo>
                    <a:pt x="8" y="604"/>
                  </a:lnTo>
                  <a:lnTo>
                    <a:pt x="8" y="620"/>
                  </a:lnTo>
                  <a:lnTo>
                    <a:pt x="6" y="634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0" y="654"/>
                  </a:lnTo>
                  <a:lnTo>
                    <a:pt x="2" y="656"/>
                  </a:lnTo>
                  <a:lnTo>
                    <a:pt x="4" y="662"/>
                  </a:lnTo>
                  <a:lnTo>
                    <a:pt x="4" y="662"/>
                  </a:lnTo>
                  <a:lnTo>
                    <a:pt x="4" y="668"/>
                  </a:lnTo>
                  <a:lnTo>
                    <a:pt x="4" y="668"/>
                  </a:lnTo>
                  <a:lnTo>
                    <a:pt x="4" y="676"/>
                  </a:lnTo>
                  <a:lnTo>
                    <a:pt x="6" y="682"/>
                  </a:lnTo>
                  <a:lnTo>
                    <a:pt x="6" y="682"/>
                  </a:lnTo>
                  <a:lnTo>
                    <a:pt x="16" y="690"/>
                  </a:lnTo>
                  <a:lnTo>
                    <a:pt x="22" y="700"/>
                  </a:lnTo>
                  <a:lnTo>
                    <a:pt x="28" y="710"/>
                  </a:lnTo>
                  <a:lnTo>
                    <a:pt x="32" y="722"/>
                  </a:lnTo>
                  <a:lnTo>
                    <a:pt x="32" y="722"/>
                  </a:lnTo>
                  <a:lnTo>
                    <a:pt x="34" y="726"/>
                  </a:lnTo>
                  <a:lnTo>
                    <a:pt x="38" y="730"/>
                  </a:lnTo>
                  <a:lnTo>
                    <a:pt x="38" y="730"/>
                  </a:lnTo>
                  <a:lnTo>
                    <a:pt x="50" y="742"/>
                  </a:lnTo>
                  <a:lnTo>
                    <a:pt x="64" y="754"/>
                  </a:lnTo>
                  <a:lnTo>
                    <a:pt x="64" y="754"/>
                  </a:lnTo>
                  <a:lnTo>
                    <a:pt x="68" y="758"/>
                  </a:lnTo>
                  <a:lnTo>
                    <a:pt x="72" y="760"/>
                  </a:lnTo>
                  <a:lnTo>
                    <a:pt x="78" y="760"/>
                  </a:lnTo>
                  <a:lnTo>
                    <a:pt x="84" y="756"/>
                  </a:lnTo>
                  <a:lnTo>
                    <a:pt x="84" y="756"/>
                  </a:lnTo>
                  <a:lnTo>
                    <a:pt x="90" y="754"/>
                  </a:lnTo>
                  <a:lnTo>
                    <a:pt x="96" y="752"/>
                  </a:lnTo>
                  <a:lnTo>
                    <a:pt x="102" y="752"/>
                  </a:lnTo>
                  <a:lnTo>
                    <a:pt x="108" y="754"/>
                  </a:lnTo>
                  <a:lnTo>
                    <a:pt x="108" y="754"/>
                  </a:lnTo>
                  <a:lnTo>
                    <a:pt x="114" y="754"/>
                  </a:lnTo>
                  <a:lnTo>
                    <a:pt x="120" y="754"/>
                  </a:lnTo>
                  <a:lnTo>
                    <a:pt x="130" y="750"/>
                  </a:lnTo>
                  <a:lnTo>
                    <a:pt x="130" y="750"/>
                  </a:lnTo>
                  <a:lnTo>
                    <a:pt x="144" y="744"/>
                  </a:lnTo>
                  <a:lnTo>
                    <a:pt x="150" y="742"/>
                  </a:lnTo>
                  <a:lnTo>
                    <a:pt x="158" y="740"/>
                  </a:lnTo>
                  <a:lnTo>
                    <a:pt x="158" y="740"/>
                  </a:lnTo>
                  <a:lnTo>
                    <a:pt x="164" y="740"/>
                  </a:lnTo>
                  <a:lnTo>
                    <a:pt x="170" y="742"/>
                  </a:lnTo>
                  <a:lnTo>
                    <a:pt x="174" y="744"/>
                  </a:lnTo>
                  <a:lnTo>
                    <a:pt x="176" y="750"/>
                  </a:lnTo>
                  <a:lnTo>
                    <a:pt x="176" y="750"/>
                  </a:lnTo>
                  <a:lnTo>
                    <a:pt x="178" y="756"/>
                  </a:lnTo>
                  <a:lnTo>
                    <a:pt x="182" y="758"/>
                  </a:lnTo>
                  <a:lnTo>
                    <a:pt x="186" y="760"/>
                  </a:lnTo>
                  <a:lnTo>
                    <a:pt x="192" y="760"/>
                  </a:lnTo>
                  <a:lnTo>
                    <a:pt x="192" y="760"/>
                  </a:lnTo>
                  <a:lnTo>
                    <a:pt x="200" y="760"/>
                  </a:lnTo>
                  <a:lnTo>
                    <a:pt x="206" y="764"/>
                  </a:lnTo>
                  <a:lnTo>
                    <a:pt x="210" y="770"/>
                  </a:lnTo>
                  <a:lnTo>
                    <a:pt x="212" y="778"/>
                  </a:lnTo>
                  <a:lnTo>
                    <a:pt x="212" y="778"/>
                  </a:lnTo>
                  <a:lnTo>
                    <a:pt x="210" y="792"/>
                  </a:lnTo>
                  <a:lnTo>
                    <a:pt x="208" y="806"/>
                  </a:lnTo>
                  <a:lnTo>
                    <a:pt x="208" y="806"/>
                  </a:lnTo>
                  <a:lnTo>
                    <a:pt x="206" y="816"/>
                  </a:lnTo>
                  <a:lnTo>
                    <a:pt x="206" y="824"/>
                  </a:lnTo>
                  <a:lnTo>
                    <a:pt x="210" y="830"/>
                  </a:lnTo>
                  <a:lnTo>
                    <a:pt x="214" y="836"/>
                  </a:lnTo>
                  <a:lnTo>
                    <a:pt x="214" y="836"/>
                  </a:lnTo>
                  <a:lnTo>
                    <a:pt x="222" y="846"/>
                  </a:lnTo>
                  <a:lnTo>
                    <a:pt x="226" y="858"/>
                  </a:lnTo>
                  <a:lnTo>
                    <a:pt x="230" y="868"/>
                  </a:lnTo>
                  <a:lnTo>
                    <a:pt x="234" y="878"/>
                  </a:lnTo>
                  <a:lnTo>
                    <a:pt x="242" y="924"/>
                  </a:lnTo>
                  <a:lnTo>
                    <a:pt x="242" y="924"/>
                  </a:lnTo>
                  <a:lnTo>
                    <a:pt x="242" y="930"/>
                  </a:lnTo>
                  <a:lnTo>
                    <a:pt x="240" y="936"/>
                  </a:lnTo>
                  <a:lnTo>
                    <a:pt x="240" y="936"/>
                  </a:lnTo>
                  <a:lnTo>
                    <a:pt x="234" y="946"/>
                  </a:lnTo>
                  <a:lnTo>
                    <a:pt x="230" y="956"/>
                  </a:lnTo>
                  <a:lnTo>
                    <a:pt x="226" y="976"/>
                  </a:lnTo>
                  <a:lnTo>
                    <a:pt x="226" y="976"/>
                  </a:lnTo>
                  <a:lnTo>
                    <a:pt x="226" y="984"/>
                  </a:lnTo>
                  <a:lnTo>
                    <a:pt x="226" y="992"/>
                  </a:lnTo>
                  <a:lnTo>
                    <a:pt x="232" y="1006"/>
                  </a:lnTo>
                  <a:lnTo>
                    <a:pt x="232" y="1006"/>
                  </a:lnTo>
                  <a:lnTo>
                    <a:pt x="242" y="1030"/>
                  </a:lnTo>
                  <a:lnTo>
                    <a:pt x="246" y="1042"/>
                  </a:lnTo>
                  <a:lnTo>
                    <a:pt x="248" y="1056"/>
                  </a:lnTo>
                  <a:lnTo>
                    <a:pt x="248" y="1056"/>
                  </a:lnTo>
                  <a:lnTo>
                    <a:pt x="250" y="1068"/>
                  </a:lnTo>
                  <a:lnTo>
                    <a:pt x="252" y="1082"/>
                  </a:lnTo>
                  <a:lnTo>
                    <a:pt x="256" y="1094"/>
                  </a:lnTo>
                  <a:lnTo>
                    <a:pt x="262" y="1106"/>
                  </a:lnTo>
                  <a:lnTo>
                    <a:pt x="262" y="1106"/>
                  </a:lnTo>
                  <a:lnTo>
                    <a:pt x="268" y="1116"/>
                  </a:lnTo>
                  <a:lnTo>
                    <a:pt x="274" y="1126"/>
                  </a:lnTo>
                  <a:lnTo>
                    <a:pt x="276" y="1138"/>
                  </a:lnTo>
                  <a:lnTo>
                    <a:pt x="274" y="1150"/>
                  </a:lnTo>
                  <a:lnTo>
                    <a:pt x="274" y="1150"/>
                  </a:lnTo>
                  <a:lnTo>
                    <a:pt x="274" y="1154"/>
                  </a:lnTo>
                  <a:lnTo>
                    <a:pt x="276" y="1156"/>
                  </a:lnTo>
                  <a:lnTo>
                    <a:pt x="280" y="1162"/>
                  </a:lnTo>
                  <a:lnTo>
                    <a:pt x="288" y="1164"/>
                  </a:lnTo>
                  <a:lnTo>
                    <a:pt x="296" y="1166"/>
                  </a:lnTo>
                  <a:lnTo>
                    <a:pt x="296" y="1166"/>
                  </a:lnTo>
                  <a:lnTo>
                    <a:pt x="306" y="1162"/>
                  </a:lnTo>
                  <a:lnTo>
                    <a:pt x="310" y="1160"/>
                  </a:lnTo>
                  <a:lnTo>
                    <a:pt x="316" y="1160"/>
                  </a:lnTo>
                  <a:lnTo>
                    <a:pt x="316" y="1160"/>
                  </a:lnTo>
                  <a:lnTo>
                    <a:pt x="330" y="1160"/>
                  </a:lnTo>
                  <a:lnTo>
                    <a:pt x="342" y="1156"/>
                  </a:lnTo>
                  <a:lnTo>
                    <a:pt x="352" y="1148"/>
                  </a:lnTo>
                  <a:lnTo>
                    <a:pt x="362" y="1138"/>
                  </a:lnTo>
                  <a:lnTo>
                    <a:pt x="362" y="1138"/>
                  </a:lnTo>
                  <a:lnTo>
                    <a:pt x="372" y="1124"/>
                  </a:lnTo>
                  <a:lnTo>
                    <a:pt x="376" y="1116"/>
                  </a:lnTo>
                  <a:lnTo>
                    <a:pt x="380" y="1110"/>
                  </a:lnTo>
                  <a:lnTo>
                    <a:pt x="380" y="1110"/>
                  </a:lnTo>
                  <a:lnTo>
                    <a:pt x="386" y="1104"/>
                  </a:lnTo>
                  <a:lnTo>
                    <a:pt x="388" y="1096"/>
                  </a:lnTo>
                  <a:lnTo>
                    <a:pt x="390" y="1088"/>
                  </a:lnTo>
                  <a:lnTo>
                    <a:pt x="390" y="1080"/>
                  </a:lnTo>
                  <a:lnTo>
                    <a:pt x="390" y="1080"/>
                  </a:lnTo>
                  <a:lnTo>
                    <a:pt x="390" y="1076"/>
                  </a:lnTo>
                  <a:lnTo>
                    <a:pt x="390" y="1072"/>
                  </a:lnTo>
                  <a:lnTo>
                    <a:pt x="392" y="1070"/>
                  </a:lnTo>
                  <a:lnTo>
                    <a:pt x="396" y="1068"/>
                  </a:lnTo>
                  <a:lnTo>
                    <a:pt x="396" y="1068"/>
                  </a:lnTo>
                  <a:lnTo>
                    <a:pt x="404" y="1064"/>
                  </a:lnTo>
                  <a:lnTo>
                    <a:pt x="408" y="1058"/>
                  </a:lnTo>
                  <a:lnTo>
                    <a:pt x="410" y="1052"/>
                  </a:lnTo>
                  <a:lnTo>
                    <a:pt x="410" y="1042"/>
                  </a:lnTo>
                  <a:lnTo>
                    <a:pt x="410" y="1042"/>
                  </a:lnTo>
                  <a:lnTo>
                    <a:pt x="406" y="1022"/>
                  </a:lnTo>
                  <a:lnTo>
                    <a:pt x="406" y="1022"/>
                  </a:lnTo>
                  <a:lnTo>
                    <a:pt x="404" y="1018"/>
                  </a:lnTo>
                  <a:lnTo>
                    <a:pt x="404" y="1016"/>
                  </a:lnTo>
                  <a:lnTo>
                    <a:pt x="406" y="1014"/>
                  </a:lnTo>
                  <a:lnTo>
                    <a:pt x="406" y="1014"/>
                  </a:lnTo>
                  <a:lnTo>
                    <a:pt x="412" y="1006"/>
                  </a:lnTo>
                  <a:lnTo>
                    <a:pt x="420" y="998"/>
                  </a:lnTo>
                  <a:lnTo>
                    <a:pt x="426" y="990"/>
                  </a:lnTo>
                  <a:lnTo>
                    <a:pt x="436" y="984"/>
                  </a:lnTo>
                  <a:lnTo>
                    <a:pt x="436" y="984"/>
                  </a:lnTo>
                  <a:lnTo>
                    <a:pt x="442" y="980"/>
                  </a:lnTo>
                  <a:lnTo>
                    <a:pt x="448" y="974"/>
                  </a:lnTo>
                  <a:lnTo>
                    <a:pt x="450" y="966"/>
                  </a:lnTo>
                  <a:lnTo>
                    <a:pt x="452" y="958"/>
                  </a:lnTo>
                  <a:lnTo>
                    <a:pt x="452" y="958"/>
                  </a:lnTo>
                  <a:lnTo>
                    <a:pt x="450" y="938"/>
                  </a:lnTo>
                  <a:lnTo>
                    <a:pt x="448" y="918"/>
                  </a:lnTo>
                  <a:lnTo>
                    <a:pt x="440" y="880"/>
                  </a:lnTo>
                  <a:lnTo>
                    <a:pt x="440" y="880"/>
                  </a:lnTo>
                  <a:lnTo>
                    <a:pt x="438" y="866"/>
                  </a:lnTo>
                  <a:lnTo>
                    <a:pt x="442" y="852"/>
                  </a:lnTo>
                  <a:lnTo>
                    <a:pt x="448" y="840"/>
                  </a:lnTo>
                  <a:lnTo>
                    <a:pt x="454" y="828"/>
                  </a:lnTo>
                  <a:lnTo>
                    <a:pt x="454" y="828"/>
                  </a:lnTo>
                  <a:lnTo>
                    <a:pt x="464" y="814"/>
                  </a:lnTo>
                  <a:lnTo>
                    <a:pt x="474" y="800"/>
                  </a:lnTo>
                  <a:lnTo>
                    <a:pt x="496" y="776"/>
                  </a:lnTo>
                  <a:lnTo>
                    <a:pt x="496" y="776"/>
                  </a:lnTo>
                  <a:lnTo>
                    <a:pt x="502" y="768"/>
                  </a:lnTo>
                  <a:lnTo>
                    <a:pt x="508" y="760"/>
                  </a:lnTo>
                  <a:lnTo>
                    <a:pt x="516" y="744"/>
                  </a:lnTo>
                  <a:lnTo>
                    <a:pt x="530" y="708"/>
                  </a:lnTo>
                  <a:lnTo>
                    <a:pt x="530" y="708"/>
                  </a:lnTo>
                  <a:lnTo>
                    <a:pt x="532" y="696"/>
                  </a:lnTo>
                  <a:lnTo>
                    <a:pt x="532" y="690"/>
                  </a:lnTo>
                  <a:lnTo>
                    <a:pt x="532" y="682"/>
                  </a:lnTo>
                  <a:lnTo>
                    <a:pt x="532" y="682"/>
                  </a:lnTo>
                  <a:lnTo>
                    <a:pt x="524" y="688"/>
                  </a:lnTo>
                  <a:lnTo>
                    <a:pt x="514" y="690"/>
                  </a:lnTo>
                  <a:lnTo>
                    <a:pt x="504" y="692"/>
                  </a:lnTo>
                  <a:lnTo>
                    <a:pt x="496" y="696"/>
                  </a:lnTo>
                  <a:lnTo>
                    <a:pt x="496" y="696"/>
                  </a:lnTo>
                  <a:lnTo>
                    <a:pt x="490" y="698"/>
                  </a:lnTo>
                  <a:lnTo>
                    <a:pt x="482" y="698"/>
                  </a:lnTo>
                  <a:lnTo>
                    <a:pt x="476" y="696"/>
                  </a:lnTo>
                  <a:lnTo>
                    <a:pt x="470" y="688"/>
                  </a:lnTo>
                  <a:lnTo>
                    <a:pt x="470" y="688"/>
                  </a:lnTo>
                  <a:lnTo>
                    <a:pt x="470" y="684"/>
                  </a:lnTo>
                  <a:lnTo>
                    <a:pt x="472" y="682"/>
                  </a:lnTo>
                  <a:lnTo>
                    <a:pt x="472" y="678"/>
                  </a:lnTo>
                  <a:lnTo>
                    <a:pt x="472" y="676"/>
                  </a:lnTo>
                  <a:lnTo>
                    <a:pt x="472" y="676"/>
                  </a:lnTo>
                  <a:lnTo>
                    <a:pt x="458" y="660"/>
                  </a:lnTo>
                  <a:lnTo>
                    <a:pt x="452" y="654"/>
                  </a:lnTo>
                  <a:lnTo>
                    <a:pt x="444" y="646"/>
                  </a:lnTo>
                  <a:lnTo>
                    <a:pt x="444" y="646"/>
                  </a:lnTo>
                  <a:lnTo>
                    <a:pt x="442" y="644"/>
                  </a:lnTo>
                  <a:lnTo>
                    <a:pt x="440" y="642"/>
                  </a:lnTo>
                  <a:lnTo>
                    <a:pt x="440" y="634"/>
                  </a:lnTo>
                  <a:lnTo>
                    <a:pt x="440" y="634"/>
                  </a:lnTo>
                  <a:lnTo>
                    <a:pt x="438" y="628"/>
                  </a:lnTo>
                  <a:lnTo>
                    <a:pt x="436" y="624"/>
                  </a:lnTo>
                  <a:lnTo>
                    <a:pt x="434" y="622"/>
                  </a:lnTo>
                  <a:lnTo>
                    <a:pt x="434" y="622"/>
                  </a:lnTo>
                  <a:lnTo>
                    <a:pt x="428" y="614"/>
                  </a:lnTo>
                  <a:lnTo>
                    <a:pt x="426" y="606"/>
                  </a:lnTo>
                  <a:lnTo>
                    <a:pt x="424" y="598"/>
                  </a:lnTo>
                  <a:lnTo>
                    <a:pt x="424" y="590"/>
                  </a:lnTo>
                  <a:lnTo>
                    <a:pt x="424" y="590"/>
                  </a:lnTo>
                  <a:lnTo>
                    <a:pt x="422" y="582"/>
                  </a:lnTo>
                  <a:lnTo>
                    <a:pt x="418" y="578"/>
                  </a:lnTo>
                  <a:lnTo>
                    <a:pt x="414" y="572"/>
                  </a:lnTo>
                  <a:lnTo>
                    <a:pt x="412" y="566"/>
                  </a:lnTo>
                  <a:lnTo>
                    <a:pt x="412" y="566"/>
                  </a:lnTo>
                  <a:lnTo>
                    <a:pt x="408" y="556"/>
                  </a:lnTo>
                  <a:lnTo>
                    <a:pt x="404" y="544"/>
                  </a:lnTo>
                  <a:lnTo>
                    <a:pt x="400" y="532"/>
                  </a:lnTo>
                  <a:lnTo>
                    <a:pt x="396" y="522"/>
                  </a:lnTo>
                  <a:lnTo>
                    <a:pt x="396" y="522"/>
                  </a:lnTo>
                  <a:lnTo>
                    <a:pt x="392" y="510"/>
                  </a:lnTo>
                  <a:lnTo>
                    <a:pt x="392" y="510"/>
                  </a:lnTo>
                  <a:lnTo>
                    <a:pt x="394" y="512"/>
                  </a:lnTo>
                  <a:lnTo>
                    <a:pt x="396" y="514"/>
                  </a:lnTo>
                  <a:lnTo>
                    <a:pt x="400" y="518"/>
                  </a:lnTo>
                  <a:lnTo>
                    <a:pt x="400" y="518"/>
                  </a:lnTo>
                  <a:lnTo>
                    <a:pt x="402" y="516"/>
                  </a:lnTo>
                  <a:lnTo>
                    <a:pt x="402" y="516"/>
                  </a:lnTo>
                  <a:lnTo>
                    <a:pt x="402" y="508"/>
                  </a:lnTo>
                  <a:lnTo>
                    <a:pt x="406" y="502"/>
                  </a:lnTo>
                  <a:lnTo>
                    <a:pt x="406" y="502"/>
                  </a:lnTo>
                  <a:lnTo>
                    <a:pt x="408" y="516"/>
                  </a:lnTo>
                  <a:lnTo>
                    <a:pt x="408" y="516"/>
                  </a:lnTo>
                  <a:lnTo>
                    <a:pt x="410" y="518"/>
                  </a:lnTo>
                  <a:lnTo>
                    <a:pt x="412" y="522"/>
                  </a:lnTo>
                  <a:lnTo>
                    <a:pt x="416" y="530"/>
                  </a:lnTo>
                  <a:lnTo>
                    <a:pt x="416" y="530"/>
                  </a:lnTo>
                  <a:lnTo>
                    <a:pt x="420" y="538"/>
                  </a:lnTo>
                  <a:lnTo>
                    <a:pt x="424" y="546"/>
                  </a:lnTo>
                  <a:lnTo>
                    <a:pt x="428" y="554"/>
                  </a:lnTo>
                  <a:lnTo>
                    <a:pt x="434" y="560"/>
                  </a:lnTo>
                  <a:lnTo>
                    <a:pt x="434" y="560"/>
                  </a:lnTo>
                  <a:lnTo>
                    <a:pt x="436" y="564"/>
                  </a:lnTo>
                  <a:lnTo>
                    <a:pt x="436" y="564"/>
                  </a:lnTo>
                  <a:lnTo>
                    <a:pt x="438" y="574"/>
                  </a:lnTo>
                  <a:lnTo>
                    <a:pt x="440" y="582"/>
                  </a:lnTo>
                  <a:lnTo>
                    <a:pt x="448" y="598"/>
                  </a:lnTo>
                  <a:lnTo>
                    <a:pt x="458" y="614"/>
                  </a:lnTo>
                  <a:lnTo>
                    <a:pt x="466" y="632"/>
                  </a:lnTo>
                  <a:lnTo>
                    <a:pt x="466" y="632"/>
                  </a:lnTo>
                  <a:lnTo>
                    <a:pt x="470" y="648"/>
                  </a:lnTo>
                  <a:lnTo>
                    <a:pt x="472" y="666"/>
                  </a:lnTo>
                  <a:lnTo>
                    <a:pt x="472" y="666"/>
                  </a:lnTo>
                  <a:lnTo>
                    <a:pt x="474" y="674"/>
                  </a:lnTo>
                  <a:lnTo>
                    <a:pt x="474" y="674"/>
                  </a:lnTo>
                  <a:lnTo>
                    <a:pt x="476" y="674"/>
                  </a:lnTo>
                  <a:lnTo>
                    <a:pt x="480" y="676"/>
                  </a:lnTo>
                  <a:lnTo>
                    <a:pt x="484" y="672"/>
                  </a:lnTo>
                  <a:lnTo>
                    <a:pt x="488" y="670"/>
                  </a:lnTo>
                  <a:lnTo>
                    <a:pt x="494" y="668"/>
                  </a:lnTo>
                  <a:lnTo>
                    <a:pt x="494" y="668"/>
                  </a:lnTo>
                  <a:lnTo>
                    <a:pt x="506" y="664"/>
                  </a:lnTo>
                  <a:lnTo>
                    <a:pt x="516" y="658"/>
                  </a:lnTo>
                  <a:lnTo>
                    <a:pt x="526" y="652"/>
                  </a:lnTo>
                  <a:lnTo>
                    <a:pt x="536" y="646"/>
                  </a:lnTo>
                  <a:lnTo>
                    <a:pt x="536" y="646"/>
                  </a:lnTo>
                  <a:lnTo>
                    <a:pt x="540" y="644"/>
                  </a:lnTo>
                  <a:lnTo>
                    <a:pt x="540" y="644"/>
                  </a:lnTo>
                  <a:lnTo>
                    <a:pt x="542" y="638"/>
                  </a:lnTo>
                  <a:lnTo>
                    <a:pt x="544" y="634"/>
                  </a:lnTo>
                  <a:lnTo>
                    <a:pt x="554" y="632"/>
                  </a:lnTo>
                  <a:lnTo>
                    <a:pt x="554" y="632"/>
                  </a:lnTo>
                  <a:lnTo>
                    <a:pt x="560" y="628"/>
                  </a:lnTo>
                  <a:lnTo>
                    <a:pt x="566" y="624"/>
                  </a:lnTo>
                  <a:lnTo>
                    <a:pt x="576" y="614"/>
                  </a:lnTo>
                  <a:lnTo>
                    <a:pt x="576" y="614"/>
                  </a:lnTo>
                  <a:lnTo>
                    <a:pt x="582" y="608"/>
                  </a:lnTo>
                  <a:lnTo>
                    <a:pt x="586" y="600"/>
                  </a:lnTo>
                  <a:lnTo>
                    <a:pt x="590" y="592"/>
                  </a:lnTo>
                  <a:lnTo>
                    <a:pt x="594" y="586"/>
                  </a:lnTo>
                  <a:lnTo>
                    <a:pt x="594" y="586"/>
                  </a:lnTo>
                  <a:lnTo>
                    <a:pt x="598" y="578"/>
                  </a:lnTo>
                  <a:lnTo>
                    <a:pt x="598" y="572"/>
                  </a:lnTo>
                  <a:lnTo>
                    <a:pt x="596" y="566"/>
                  </a:lnTo>
                  <a:lnTo>
                    <a:pt x="590" y="562"/>
                  </a:lnTo>
                  <a:lnTo>
                    <a:pt x="590" y="562"/>
                  </a:lnTo>
                  <a:lnTo>
                    <a:pt x="582" y="558"/>
                  </a:lnTo>
                  <a:lnTo>
                    <a:pt x="576" y="554"/>
                  </a:lnTo>
                  <a:lnTo>
                    <a:pt x="574" y="546"/>
                  </a:lnTo>
                  <a:lnTo>
                    <a:pt x="572" y="538"/>
                  </a:lnTo>
                  <a:lnTo>
                    <a:pt x="572" y="538"/>
                  </a:lnTo>
                  <a:lnTo>
                    <a:pt x="564" y="548"/>
                  </a:lnTo>
                  <a:lnTo>
                    <a:pt x="556" y="554"/>
                  </a:lnTo>
                  <a:lnTo>
                    <a:pt x="552" y="556"/>
                  </a:lnTo>
                  <a:lnTo>
                    <a:pt x="546" y="558"/>
                  </a:lnTo>
                  <a:lnTo>
                    <a:pt x="542" y="558"/>
                  </a:lnTo>
                  <a:lnTo>
                    <a:pt x="536" y="554"/>
                  </a:lnTo>
                  <a:lnTo>
                    <a:pt x="536" y="554"/>
                  </a:lnTo>
                  <a:lnTo>
                    <a:pt x="536" y="546"/>
                  </a:lnTo>
                  <a:lnTo>
                    <a:pt x="536" y="542"/>
                  </a:lnTo>
                  <a:lnTo>
                    <a:pt x="534" y="538"/>
                  </a:lnTo>
                  <a:lnTo>
                    <a:pt x="534" y="538"/>
                  </a:lnTo>
                  <a:lnTo>
                    <a:pt x="532" y="540"/>
                  </a:lnTo>
                  <a:lnTo>
                    <a:pt x="530" y="542"/>
                  </a:lnTo>
                  <a:lnTo>
                    <a:pt x="530" y="544"/>
                  </a:lnTo>
                  <a:lnTo>
                    <a:pt x="528" y="546"/>
                  </a:lnTo>
                  <a:lnTo>
                    <a:pt x="528" y="546"/>
                  </a:lnTo>
                  <a:lnTo>
                    <a:pt x="526" y="542"/>
                  </a:lnTo>
                  <a:lnTo>
                    <a:pt x="526" y="536"/>
                  </a:lnTo>
                  <a:lnTo>
                    <a:pt x="524" y="530"/>
                  </a:lnTo>
                  <a:lnTo>
                    <a:pt x="520" y="526"/>
                  </a:lnTo>
                  <a:lnTo>
                    <a:pt x="520" y="526"/>
                  </a:lnTo>
                  <a:lnTo>
                    <a:pt x="516" y="520"/>
                  </a:lnTo>
                  <a:lnTo>
                    <a:pt x="514" y="516"/>
                  </a:lnTo>
                  <a:lnTo>
                    <a:pt x="508" y="504"/>
                  </a:lnTo>
                  <a:lnTo>
                    <a:pt x="508" y="504"/>
                  </a:lnTo>
                  <a:lnTo>
                    <a:pt x="508" y="500"/>
                  </a:lnTo>
                  <a:lnTo>
                    <a:pt x="508" y="498"/>
                  </a:lnTo>
                  <a:lnTo>
                    <a:pt x="514" y="494"/>
                  </a:lnTo>
                  <a:lnTo>
                    <a:pt x="514" y="494"/>
                  </a:lnTo>
                  <a:lnTo>
                    <a:pt x="518" y="492"/>
                  </a:lnTo>
                  <a:lnTo>
                    <a:pt x="522" y="494"/>
                  </a:lnTo>
                  <a:lnTo>
                    <a:pt x="526" y="496"/>
                  </a:lnTo>
                  <a:lnTo>
                    <a:pt x="528" y="500"/>
                  </a:lnTo>
                  <a:lnTo>
                    <a:pt x="528" y="500"/>
                  </a:lnTo>
                  <a:lnTo>
                    <a:pt x="532" y="508"/>
                  </a:lnTo>
                  <a:lnTo>
                    <a:pt x="536" y="514"/>
                  </a:lnTo>
                  <a:lnTo>
                    <a:pt x="548" y="524"/>
                  </a:lnTo>
                  <a:lnTo>
                    <a:pt x="548" y="524"/>
                  </a:lnTo>
                  <a:lnTo>
                    <a:pt x="552" y="528"/>
                  </a:lnTo>
                  <a:lnTo>
                    <a:pt x="558" y="530"/>
                  </a:lnTo>
                  <a:lnTo>
                    <a:pt x="562" y="530"/>
                  </a:lnTo>
                  <a:lnTo>
                    <a:pt x="568" y="526"/>
                  </a:lnTo>
                  <a:lnTo>
                    <a:pt x="568" y="526"/>
                  </a:lnTo>
                  <a:lnTo>
                    <a:pt x="572" y="524"/>
                  </a:lnTo>
                  <a:lnTo>
                    <a:pt x="576" y="524"/>
                  </a:lnTo>
                  <a:lnTo>
                    <a:pt x="578" y="526"/>
                  </a:lnTo>
                  <a:lnTo>
                    <a:pt x="580" y="532"/>
                  </a:lnTo>
                  <a:lnTo>
                    <a:pt x="580" y="532"/>
                  </a:lnTo>
                  <a:lnTo>
                    <a:pt x="582" y="538"/>
                  </a:lnTo>
                  <a:lnTo>
                    <a:pt x="584" y="540"/>
                  </a:lnTo>
                  <a:lnTo>
                    <a:pt x="588" y="540"/>
                  </a:lnTo>
                  <a:lnTo>
                    <a:pt x="588" y="540"/>
                  </a:lnTo>
                  <a:lnTo>
                    <a:pt x="608" y="544"/>
                  </a:lnTo>
                  <a:lnTo>
                    <a:pt x="620" y="544"/>
                  </a:lnTo>
                  <a:lnTo>
                    <a:pt x="630" y="544"/>
                  </a:lnTo>
                  <a:lnTo>
                    <a:pt x="630" y="544"/>
                  </a:lnTo>
                  <a:lnTo>
                    <a:pt x="638" y="542"/>
                  </a:lnTo>
                  <a:lnTo>
                    <a:pt x="648" y="542"/>
                  </a:lnTo>
                  <a:lnTo>
                    <a:pt x="652" y="544"/>
                  </a:lnTo>
                  <a:lnTo>
                    <a:pt x="656" y="546"/>
                  </a:lnTo>
                  <a:lnTo>
                    <a:pt x="658" y="550"/>
                  </a:lnTo>
                  <a:lnTo>
                    <a:pt x="662" y="556"/>
                  </a:lnTo>
                  <a:lnTo>
                    <a:pt x="662" y="556"/>
                  </a:lnTo>
                  <a:lnTo>
                    <a:pt x="664" y="560"/>
                  </a:lnTo>
                  <a:lnTo>
                    <a:pt x="668" y="566"/>
                  </a:lnTo>
                  <a:lnTo>
                    <a:pt x="674" y="570"/>
                  </a:lnTo>
                  <a:lnTo>
                    <a:pt x="678" y="570"/>
                  </a:lnTo>
                  <a:lnTo>
                    <a:pt x="684" y="570"/>
                  </a:lnTo>
                  <a:lnTo>
                    <a:pt x="684" y="570"/>
                  </a:lnTo>
                  <a:lnTo>
                    <a:pt x="680" y="572"/>
                  </a:lnTo>
                  <a:lnTo>
                    <a:pt x="678" y="574"/>
                  </a:lnTo>
                  <a:lnTo>
                    <a:pt x="674" y="576"/>
                  </a:lnTo>
                  <a:lnTo>
                    <a:pt x="674" y="576"/>
                  </a:lnTo>
                  <a:lnTo>
                    <a:pt x="680" y="586"/>
                  </a:lnTo>
                  <a:lnTo>
                    <a:pt x="682" y="588"/>
                  </a:lnTo>
                  <a:lnTo>
                    <a:pt x="688" y="590"/>
                  </a:lnTo>
                  <a:lnTo>
                    <a:pt x="688" y="590"/>
                  </a:lnTo>
                  <a:lnTo>
                    <a:pt x="692" y="590"/>
                  </a:lnTo>
                  <a:lnTo>
                    <a:pt x="696" y="586"/>
                  </a:lnTo>
                  <a:lnTo>
                    <a:pt x="700" y="576"/>
                  </a:lnTo>
                  <a:lnTo>
                    <a:pt x="700" y="576"/>
                  </a:lnTo>
                  <a:lnTo>
                    <a:pt x="702" y="586"/>
                  </a:lnTo>
                  <a:lnTo>
                    <a:pt x="702" y="594"/>
                  </a:lnTo>
                  <a:lnTo>
                    <a:pt x="702" y="594"/>
                  </a:lnTo>
                  <a:lnTo>
                    <a:pt x="704" y="618"/>
                  </a:lnTo>
                  <a:lnTo>
                    <a:pt x="708" y="642"/>
                  </a:lnTo>
                  <a:lnTo>
                    <a:pt x="708" y="642"/>
                  </a:lnTo>
                  <a:lnTo>
                    <a:pt x="730" y="702"/>
                  </a:lnTo>
                  <a:lnTo>
                    <a:pt x="730" y="702"/>
                  </a:lnTo>
                  <a:lnTo>
                    <a:pt x="732" y="712"/>
                  </a:lnTo>
                  <a:lnTo>
                    <a:pt x="732" y="716"/>
                  </a:lnTo>
                  <a:lnTo>
                    <a:pt x="736" y="720"/>
                  </a:lnTo>
                  <a:lnTo>
                    <a:pt x="736" y="720"/>
                  </a:lnTo>
                  <a:lnTo>
                    <a:pt x="738" y="722"/>
                  </a:lnTo>
                  <a:lnTo>
                    <a:pt x="740" y="722"/>
                  </a:lnTo>
                  <a:lnTo>
                    <a:pt x="742" y="720"/>
                  </a:lnTo>
                  <a:lnTo>
                    <a:pt x="742" y="720"/>
                  </a:lnTo>
                  <a:lnTo>
                    <a:pt x="750" y="708"/>
                  </a:lnTo>
                  <a:lnTo>
                    <a:pt x="756" y="694"/>
                  </a:lnTo>
                  <a:lnTo>
                    <a:pt x="758" y="678"/>
                  </a:lnTo>
                  <a:lnTo>
                    <a:pt x="758" y="664"/>
                  </a:lnTo>
                  <a:lnTo>
                    <a:pt x="758" y="664"/>
                  </a:lnTo>
                  <a:lnTo>
                    <a:pt x="758" y="654"/>
                  </a:lnTo>
                  <a:lnTo>
                    <a:pt x="760" y="646"/>
                  </a:lnTo>
                  <a:lnTo>
                    <a:pt x="764" y="640"/>
                  </a:lnTo>
                  <a:lnTo>
                    <a:pt x="772" y="636"/>
                  </a:lnTo>
                  <a:lnTo>
                    <a:pt x="772" y="636"/>
                  </a:lnTo>
                  <a:lnTo>
                    <a:pt x="774" y="634"/>
                  </a:lnTo>
                  <a:lnTo>
                    <a:pt x="774" y="634"/>
                  </a:lnTo>
                  <a:lnTo>
                    <a:pt x="790" y="614"/>
                  </a:lnTo>
                  <a:lnTo>
                    <a:pt x="798" y="606"/>
                  </a:lnTo>
                  <a:lnTo>
                    <a:pt x="808" y="598"/>
                  </a:lnTo>
                  <a:lnTo>
                    <a:pt x="808" y="598"/>
                  </a:lnTo>
                  <a:lnTo>
                    <a:pt x="810" y="594"/>
                  </a:lnTo>
                  <a:lnTo>
                    <a:pt x="812" y="590"/>
                  </a:lnTo>
                  <a:lnTo>
                    <a:pt x="812" y="590"/>
                  </a:lnTo>
                  <a:lnTo>
                    <a:pt x="812" y="584"/>
                  </a:lnTo>
                  <a:lnTo>
                    <a:pt x="816" y="582"/>
                  </a:lnTo>
                  <a:lnTo>
                    <a:pt x="820" y="580"/>
                  </a:lnTo>
                  <a:lnTo>
                    <a:pt x="824" y="580"/>
                  </a:lnTo>
                  <a:lnTo>
                    <a:pt x="824" y="580"/>
                  </a:lnTo>
                  <a:lnTo>
                    <a:pt x="832" y="580"/>
                  </a:lnTo>
                  <a:lnTo>
                    <a:pt x="838" y="578"/>
                  </a:lnTo>
                  <a:lnTo>
                    <a:pt x="840" y="574"/>
                  </a:lnTo>
                  <a:lnTo>
                    <a:pt x="840" y="566"/>
                  </a:lnTo>
                  <a:lnTo>
                    <a:pt x="840" y="566"/>
                  </a:lnTo>
                  <a:lnTo>
                    <a:pt x="846" y="570"/>
                  </a:lnTo>
                  <a:lnTo>
                    <a:pt x="850" y="574"/>
                  </a:lnTo>
                  <a:lnTo>
                    <a:pt x="852" y="578"/>
                  </a:lnTo>
                  <a:lnTo>
                    <a:pt x="852" y="584"/>
                  </a:lnTo>
                  <a:lnTo>
                    <a:pt x="852" y="584"/>
                  </a:lnTo>
                  <a:lnTo>
                    <a:pt x="854" y="590"/>
                  </a:lnTo>
                  <a:lnTo>
                    <a:pt x="858" y="594"/>
                  </a:lnTo>
                  <a:lnTo>
                    <a:pt x="858" y="594"/>
                  </a:lnTo>
                  <a:lnTo>
                    <a:pt x="864" y="602"/>
                  </a:lnTo>
                  <a:lnTo>
                    <a:pt x="870" y="612"/>
                  </a:lnTo>
                  <a:lnTo>
                    <a:pt x="872" y="622"/>
                  </a:lnTo>
                  <a:lnTo>
                    <a:pt x="872" y="632"/>
                  </a:lnTo>
                  <a:lnTo>
                    <a:pt x="872" y="632"/>
                  </a:lnTo>
                  <a:lnTo>
                    <a:pt x="872" y="638"/>
                  </a:lnTo>
                  <a:lnTo>
                    <a:pt x="874" y="640"/>
                  </a:lnTo>
                  <a:lnTo>
                    <a:pt x="874" y="640"/>
                  </a:lnTo>
                  <a:lnTo>
                    <a:pt x="878" y="640"/>
                  </a:lnTo>
                  <a:lnTo>
                    <a:pt x="882" y="638"/>
                  </a:lnTo>
                  <a:lnTo>
                    <a:pt x="882" y="638"/>
                  </a:lnTo>
                  <a:lnTo>
                    <a:pt x="888" y="632"/>
                  </a:lnTo>
                  <a:lnTo>
                    <a:pt x="888" y="632"/>
                  </a:lnTo>
                  <a:lnTo>
                    <a:pt x="894" y="634"/>
                  </a:lnTo>
                  <a:lnTo>
                    <a:pt x="894" y="634"/>
                  </a:lnTo>
                  <a:lnTo>
                    <a:pt x="896" y="642"/>
                  </a:lnTo>
                  <a:lnTo>
                    <a:pt x="898" y="652"/>
                  </a:lnTo>
                  <a:lnTo>
                    <a:pt x="900" y="660"/>
                  </a:lnTo>
                  <a:lnTo>
                    <a:pt x="904" y="668"/>
                  </a:lnTo>
                  <a:lnTo>
                    <a:pt x="904" y="668"/>
                  </a:lnTo>
                  <a:lnTo>
                    <a:pt x="904" y="686"/>
                  </a:lnTo>
                  <a:lnTo>
                    <a:pt x="902" y="702"/>
                  </a:lnTo>
                  <a:lnTo>
                    <a:pt x="902" y="702"/>
                  </a:lnTo>
                  <a:lnTo>
                    <a:pt x="902" y="710"/>
                  </a:lnTo>
                  <a:lnTo>
                    <a:pt x="902" y="716"/>
                  </a:lnTo>
                  <a:lnTo>
                    <a:pt x="906" y="722"/>
                  </a:lnTo>
                  <a:lnTo>
                    <a:pt x="910" y="730"/>
                  </a:lnTo>
                  <a:lnTo>
                    <a:pt x="910" y="730"/>
                  </a:lnTo>
                  <a:lnTo>
                    <a:pt x="916" y="742"/>
                  </a:lnTo>
                  <a:lnTo>
                    <a:pt x="918" y="756"/>
                  </a:lnTo>
                  <a:lnTo>
                    <a:pt x="918" y="756"/>
                  </a:lnTo>
                  <a:lnTo>
                    <a:pt x="920" y="766"/>
                  </a:lnTo>
                  <a:lnTo>
                    <a:pt x="924" y="774"/>
                  </a:lnTo>
                  <a:lnTo>
                    <a:pt x="930" y="782"/>
                  </a:lnTo>
                  <a:lnTo>
                    <a:pt x="938" y="790"/>
                  </a:lnTo>
                  <a:lnTo>
                    <a:pt x="938" y="790"/>
                  </a:lnTo>
                  <a:lnTo>
                    <a:pt x="942" y="792"/>
                  </a:lnTo>
                  <a:lnTo>
                    <a:pt x="946" y="792"/>
                  </a:lnTo>
                  <a:lnTo>
                    <a:pt x="946" y="792"/>
                  </a:lnTo>
                  <a:lnTo>
                    <a:pt x="946" y="790"/>
                  </a:lnTo>
                  <a:lnTo>
                    <a:pt x="946" y="788"/>
                  </a:lnTo>
                  <a:lnTo>
                    <a:pt x="946" y="784"/>
                  </a:lnTo>
                  <a:lnTo>
                    <a:pt x="946" y="784"/>
                  </a:lnTo>
                  <a:lnTo>
                    <a:pt x="942" y="776"/>
                  </a:lnTo>
                  <a:lnTo>
                    <a:pt x="940" y="772"/>
                  </a:lnTo>
                  <a:lnTo>
                    <a:pt x="940" y="768"/>
                  </a:lnTo>
                  <a:lnTo>
                    <a:pt x="940" y="768"/>
                  </a:lnTo>
                  <a:lnTo>
                    <a:pt x="940" y="758"/>
                  </a:lnTo>
                  <a:lnTo>
                    <a:pt x="938" y="750"/>
                  </a:lnTo>
                  <a:lnTo>
                    <a:pt x="932" y="744"/>
                  </a:lnTo>
                  <a:lnTo>
                    <a:pt x="926" y="738"/>
                  </a:lnTo>
                  <a:lnTo>
                    <a:pt x="926" y="738"/>
                  </a:lnTo>
                  <a:lnTo>
                    <a:pt x="918" y="728"/>
                  </a:lnTo>
                  <a:lnTo>
                    <a:pt x="912" y="718"/>
                  </a:lnTo>
                  <a:lnTo>
                    <a:pt x="910" y="708"/>
                  </a:lnTo>
                  <a:lnTo>
                    <a:pt x="908" y="696"/>
                  </a:lnTo>
                  <a:lnTo>
                    <a:pt x="908" y="696"/>
                  </a:lnTo>
                  <a:lnTo>
                    <a:pt x="912" y="684"/>
                  </a:lnTo>
                  <a:lnTo>
                    <a:pt x="914" y="672"/>
                  </a:lnTo>
                  <a:lnTo>
                    <a:pt x="914" y="672"/>
                  </a:lnTo>
                  <a:lnTo>
                    <a:pt x="914" y="668"/>
                  </a:lnTo>
                  <a:lnTo>
                    <a:pt x="918" y="666"/>
                  </a:lnTo>
                  <a:lnTo>
                    <a:pt x="918" y="666"/>
                  </a:lnTo>
                  <a:lnTo>
                    <a:pt x="920" y="666"/>
                  </a:lnTo>
                  <a:lnTo>
                    <a:pt x="922" y="668"/>
                  </a:lnTo>
                  <a:lnTo>
                    <a:pt x="922" y="668"/>
                  </a:lnTo>
                  <a:lnTo>
                    <a:pt x="926" y="676"/>
                  </a:lnTo>
                  <a:lnTo>
                    <a:pt x="932" y="682"/>
                  </a:lnTo>
                  <a:lnTo>
                    <a:pt x="944" y="694"/>
                  </a:lnTo>
                  <a:lnTo>
                    <a:pt x="944" y="694"/>
                  </a:lnTo>
                  <a:lnTo>
                    <a:pt x="952" y="704"/>
                  </a:lnTo>
                  <a:lnTo>
                    <a:pt x="954" y="710"/>
                  </a:lnTo>
                  <a:lnTo>
                    <a:pt x="954" y="716"/>
                  </a:lnTo>
                  <a:lnTo>
                    <a:pt x="954" y="716"/>
                  </a:lnTo>
                  <a:lnTo>
                    <a:pt x="960" y="708"/>
                  </a:lnTo>
                  <a:lnTo>
                    <a:pt x="966" y="702"/>
                  </a:lnTo>
                  <a:lnTo>
                    <a:pt x="982" y="690"/>
                  </a:lnTo>
                  <a:lnTo>
                    <a:pt x="982" y="690"/>
                  </a:lnTo>
                  <a:lnTo>
                    <a:pt x="984" y="686"/>
                  </a:lnTo>
                  <a:lnTo>
                    <a:pt x="984" y="686"/>
                  </a:lnTo>
                  <a:lnTo>
                    <a:pt x="986" y="672"/>
                  </a:lnTo>
                  <a:lnTo>
                    <a:pt x="986" y="660"/>
                  </a:lnTo>
                  <a:lnTo>
                    <a:pt x="982" y="648"/>
                  </a:lnTo>
                  <a:lnTo>
                    <a:pt x="974" y="636"/>
                  </a:lnTo>
                  <a:lnTo>
                    <a:pt x="974" y="636"/>
                  </a:lnTo>
                  <a:lnTo>
                    <a:pt x="964" y="620"/>
                  </a:lnTo>
                  <a:lnTo>
                    <a:pt x="964" y="620"/>
                  </a:lnTo>
                  <a:lnTo>
                    <a:pt x="958" y="612"/>
                  </a:lnTo>
                  <a:lnTo>
                    <a:pt x="958" y="606"/>
                  </a:lnTo>
                  <a:lnTo>
                    <a:pt x="962" y="598"/>
                  </a:lnTo>
                  <a:lnTo>
                    <a:pt x="966" y="592"/>
                  </a:lnTo>
                  <a:lnTo>
                    <a:pt x="966" y="592"/>
                  </a:lnTo>
                  <a:lnTo>
                    <a:pt x="970" y="586"/>
                  </a:lnTo>
                  <a:lnTo>
                    <a:pt x="976" y="582"/>
                  </a:lnTo>
                  <a:lnTo>
                    <a:pt x="982" y="582"/>
                  </a:lnTo>
                  <a:lnTo>
                    <a:pt x="990" y="582"/>
                  </a:lnTo>
                  <a:lnTo>
                    <a:pt x="990" y="582"/>
                  </a:lnTo>
                  <a:lnTo>
                    <a:pt x="990" y="588"/>
                  </a:lnTo>
                  <a:lnTo>
                    <a:pt x="990" y="592"/>
                  </a:lnTo>
                  <a:lnTo>
                    <a:pt x="992" y="592"/>
                  </a:lnTo>
                  <a:lnTo>
                    <a:pt x="992" y="592"/>
                  </a:lnTo>
                  <a:lnTo>
                    <a:pt x="994" y="592"/>
                  </a:lnTo>
                  <a:lnTo>
                    <a:pt x="994" y="592"/>
                  </a:lnTo>
                  <a:lnTo>
                    <a:pt x="994" y="586"/>
                  </a:lnTo>
                  <a:lnTo>
                    <a:pt x="994" y="586"/>
                  </a:lnTo>
                  <a:lnTo>
                    <a:pt x="1000" y="584"/>
                  </a:lnTo>
                  <a:lnTo>
                    <a:pt x="1008" y="580"/>
                  </a:lnTo>
                  <a:lnTo>
                    <a:pt x="1014" y="578"/>
                  </a:lnTo>
                  <a:lnTo>
                    <a:pt x="1020" y="574"/>
                  </a:lnTo>
                  <a:lnTo>
                    <a:pt x="1020" y="574"/>
                  </a:lnTo>
                  <a:lnTo>
                    <a:pt x="1022" y="574"/>
                  </a:lnTo>
                  <a:lnTo>
                    <a:pt x="1026" y="574"/>
                  </a:lnTo>
                  <a:lnTo>
                    <a:pt x="1026" y="574"/>
                  </a:lnTo>
                  <a:lnTo>
                    <a:pt x="1026" y="572"/>
                  </a:lnTo>
                  <a:lnTo>
                    <a:pt x="1026" y="572"/>
                  </a:lnTo>
                  <a:lnTo>
                    <a:pt x="1038" y="568"/>
                  </a:lnTo>
                  <a:lnTo>
                    <a:pt x="1048" y="562"/>
                  </a:lnTo>
                  <a:lnTo>
                    <a:pt x="1056" y="552"/>
                  </a:lnTo>
                  <a:lnTo>
                    <a:pt x="1064" y="544"/>
                  </a:lnTo>
                  <a:lnTo>
                    <a:pt x="1064" y="544"/>
                  </a:lnTo>
                  <a:lnTo>
                    <a:pt x="1072" y="526"/>
                  </a:lnTo>
                  <a:lnTo>
                    <a:pt x="1076" y="518"/>
                  </a:lnTo>
                  <a:lnTo>
                    <a:pt x="1080" y="510"/>
                  </a:lnTo>
                  <a:lnTo>
                    <a:pt x="1080" y="510"/>
                  </a:lnTo>
                  <a:lnTo>
                    <a:pt x="1084" y="502"/>
                  </a:lnTo>
                  <a:lnTo>
                    <a:pt x="1084" y="498"/>
                  </a:lnTo>
                  <a:lnTo>
                    <a:pt x="1082" y="494"/>
                  </a:lnTo>
                  <a:lnTo>
                    <a:pt x="1082" y="494"/>
                  </a:lnTo>
                  <a:lnTo>
                    <a:pt x="1078" y="488"/>
                  </a:lnTo>
                  <a:lnTo>
                    <a:pt x="1078" y="488"/>
                  </a:lnTo>
                  <a:lnTo>
                    <a:pt x="1082" y="488"/>
                  </a:lnTo>
                  <a:lnTo>
                    <a:pt x="1082" y="486"/>
                  </a:lnTo>
                  <a:lnTo>
                    <a:pt x="1082" y="482"/>
                  </a:lnTo>
                  <a:lnTo>
                    <a:pt x="1080" y="476"/>
                  </a:lnTo>
                  <a:lnTo>
                    <a:pt x="1080" y="476"/>
                  </a:lnTo>
                  <a:lnTo>
                    <a:pt x="1082" y="474"/>
                  </a:lnTo>
                  <a:lnTo>
                    <a:pt x="1082" y="474"/>
                  </a:lnTo>
                  <a:lnTo>
                    <a:pt x="1078" y="468"/>
                  </a:lnTo>
                  <a:lnTo>
                    <a:pt x="1076" y="462"/>
                  </a:lnTo>
                  <a:lnTo>
                    <a:pt x="1074" y="454"/>
                  </a:lnTo>
                  <a:lnTo>
                    <a:pt x="1068" y="448"/>
                  </a:lnTo>
                  <a:lnTo>
                    <a:pt x="1068" y="448"/>
                  </a:lnTo>
                  <a:lnTo>
                    <a:pt x="1064" y="446"/>
                  </a:lnTo>
                  <a:lnTo>
                    <a:pt x="1064" y="442"/>
                  </a:lnTo>
                  <a:lnTo>
                    <a:pt x="1068" y="436"/>
                  </a:lnTo>
                  <a:lnTo>
                    <a:pt x="1068" y="436"/>
                  </a:lnTo>
                  <a:lnTo>
                    <a:pt x="1078" y="426"/>
                  </a:lnTo>
                  <a:lnTo>
                    <a:pt x="1090" y="420"/>
                  </a:lnTo>
                  <a:lnTo>
                    <a:pt x="1090" y="420"/>
                  </a:lnTo>
                  <a:lnTo>
                    <a:pt x="1078" y="416"/>
                  </a:lnTo>
                  <a:lnTo>
                    <a:pt x="1074" y="416"/>
                  </a:lnTo>
                  <a:lnTo>
                    <a:pt x="1068" y="420"/>
                  </a:lnTo>
                  <a:lnTo>
                    <a:pt x="1068" y="420"/>
                  </a:lnTo>
                  <a:lnTo>
                    <a:pt x="1066" y="420"/>
                  </a:lnTo>
                  <a:lnTo>
                    <a:pt x="1064" y="420"/>
                  </a:lnTo>
                  <a:lnTo>
                    <a:pt x="1062" y="416"/>
                  </a:lnTo>
                  <a:lnTo>
                    <a:pt x="1058" y="410"/>
                  </a:lnTo>
                  <a:lnTo>
                    <a:pt x="1056" y="408"/>
                  </a:lnTo>
                  <a:lnTo>
                    <a:pt x="1052" y="408"/>
                  </a:lnTo>
                  <a:lnTo>
                    <a:pt x="1052" y="408"/>
                  </a:lnTo>
                  <a:lnTo>
                    <a:pt x="1052" y="406"/>
                  </a:lnTo>
                  <a:lnTo>
                    <a:pt x="1052" y="402"/>
                  </a:lnTo>
                  <a:lnTo>
                    <a:pt x="1052" y="402"/>
                  </a:lnTo>
                  <a:lnTo>
                    <a:pt x="1054" y="400"/>
                  </a:lnTo>
                  <a:lnTo>
                    <a:pt x="1054" y="400"/>
                  </a:lnTo>
                  <a:lnTo>
                    <a:pt x="1060" y="398"/>
                  </a:lnTo>
                  <a:lnTo>
                    <a:pt x="1066" y="394"/>
                  </a:lnTo>
                  <a:lnTo>
                    <a:pt x="1070" y="390"/>
                  </a:lnTo>
                  <a:lnTo>
                    <a:pt x="1074" y="386"/>
                  </a:lnTo>
                  <a:lnTo>
                    <a:pt x="1074" y="386"/>
                  </a:lnTo>
                  <a:lnTo>
                    <a:pt x="1080" y="382"/>
                  </a:lnTo>
                  <a:lnTo>
                    <a:pt x="1082" y="382"/>
                  </a:lnTo>
                  <a:lnTo>
                    <a:pt x="1086" y="382"/>
                  </a:lnTo>
                  <a:lnTo>
                    <a:pt x="1086" y="382"/>
                  </a:lnTo>
                  <a:lnTo>
                    <a:pt x="1088" y="386"/>
                  </a:lnTo>
                  <a:lnTo>
                    <a:pt x="1088" y="388"/>
                  </a:lnTo>
                  <a:lnTo>
                    <a:pt x="1084" y="392"/>
                  </a:lnTo>
                  <a:lnTo>
                    <a:pt x="1084" y="392"/>
                  </a:lnTo>
                  <a:lnTo>
                    <a:pt x="1082" y="394"/>
                  </a:lnTo>
                  <a:lnTo>
                    <a:pt x="1082" y="396"/>
                  </a:lnTo>
                  <a:lnTo>
                    <a:pt x="1084" y="400"/>
                  </a:lnTo>
                  <a:lnTo>
                    <a:pt x="1084" y="400"/>
                  </a:lnTo>
                  <a:lnTo>
                    <a:pt x="1086" y="400"/>
                  </a:lnTo>
                  <a:lnTo>
                    <a:pt x="1086" y="400"/>
                  </a:lnTo>
                  <a:lnTo>
                    <a:pt x="1090" y="396"/>
                  </a:lnTo>
                  <a:lnTo>
                    <a:pt x="1090" y="396"/>
                  </a:lnTo>
                  <a:lnTo>
                    <a:pt x="1096" y="394"/>
                  </a:lnTo>
                  <a:lnTo>
                    <a:pt x="1096" y="394"/>
                  </a:lnTo>
                  <a:lnTo>
                    <a:pt x="1100" y="392"/>
                  </a:lnTo>
                  <a:lnTo>
                    <a:pt x="1102" y="392"/>
                  </a:lnTo>
                  <a:lnTo>
                    <a:pt x="1110" y="394"/>
                  </a:lnTo>
                  <a:lnTo>
                    <a:pt x="1110" y="394"/>
                  </a:lnTo>
                  <a:lnTo>
                    <a:pt x="1112" y="398"/>
                  </a:lnTo>
                  <a:lnTo>
                    <a:pt x="1112" y="400"/>
                  </a:lnTo>
                  <a:lnTo>
                    <a:pt x="1110" y="406"/>
                  </a:lnTo>
                  <a:lnTo>
                    <a:pt x="1110" y="406"/>
                  </a:lnTo>
                  <a:lnTo>
                    <a:pt x="1110" y="410"/>
                  </a:lnTo>
                  <a:lnTo>
                    <a:pt x="1110" y="412"/>
                  </a:lnTo>
                  <a:lnTo>
                    <a:pt x="1112" y="412"/>
                  </a:lnTo>
                  <a:lnTo>
                    <a:pt x="1116" y="412"/>
                  </a:lnTo>
                  <a:lnTo>
                    <a:pt x="1116" y="412"/>
                  </a:lnTo>
                  <a:lnTo>
                    <a:pt x="1120" y="414"/>
                  </a:lnTo>
                  <a:lnTo>
                    <a:pt x="1122" y="416"/>
                  </a:lnTo>
                  <a:lnTo>
                    <a:pt x="1124" y="418"/>
                  </a:lnTo>
                  <a:lnTo>
                    <a:pt x="1124" y="422"/>
                  </a:lnTo>
                  <a:lnTo>
                    <a:pt x="1124" y="422"/>
                  </a:lnTo>
                  <a:lnTo>
                    <a:pt x="1120" y="448"/>
                  </a:lnTo>
                  <a:lnTo>
                    <a:pt x="1120" y="448"/>
                  </a:lnTo>
                  <a:lnTo>
                    <a:pt x="1132" y="444"/>
                  </a:lnTo>
                  <a:lnTo>
                    <a:pt x="1140" y="440"/>
                  </a:lnTo>
                  <a:lnTo>
                    <a:pt x="1140" y="440"/>
                  </a:lnTo>
                  <a:lnTo>
                    <a:pt x="1144" y="436"/>
                  </a:lnTo>
                  <a:lnTo>
                    <a:pt x="1144" y="432"/>
                  </a:lnTo>
                  <a:lnTo>
                    <a:pt x="1142" y="422"/>
                  </a:lnTo>
                  <a:lnTo>
                    <a:pt x="1142" y="422"/>
                  </a:lnTo>
                  <a:lnTo>
                    <a:pt x="1138" y="412"/>
                  </a:lnTo>
                  <a:lnTo>
                    <a:pt x="1132" y="402"/>
                  </a:lnTo>
                  <a:lnTo>
                    <a:pt x="1132" y="402"/>
                  </a:lnTo>
                  <a:lnTo>
                    <a:pt x="1128" y="398"/>
                  </a:lnTo>
                  <a:lnTo>
                    <a:pt x="1128" y="396"/>
                  </a:lnTo>
                  <a:lnTo>
                    <a:pt x="1130" y="392"/>
                  </a:lnTo>
                  <a:lnTo>
                    <a:pt x="1134" y="390"/>
                  </a:lnTo>
                  <a:lnTo>
                    <a:pt x="1134" y="390"/>
                  </a:lnTo>
                  <a:lnTo>
                    <a:pt x="1142" y="384"/>
                  </a:lnTo>
                  <a:lnTo>
                    <a:pt x="1146" y="374"/>
                  </a:lnTo>
                  <a:lnTo>
                    <a:pt x="1146" y="374"/>
                  </a:lnTo>
                  <a:lnTo>
                    <a:pt x="1150" y="368"/>
                  </a:lnTo>
                  <a:lnTo>
                    <a:pt x="1154" y="362"/>
                  </a:lnTo>
                  <a:lnTo>
                    <a:pt x="1160" y="360"/>
                  </a:lnTo>
                  <a:lnTo>
                    <a:pt x="1162" y="358"/>
                  </a:lnTo>
                  <a:lnTo>
                    <a:pt x="1166" y="360"/>
                  </a:lnTo>
                  <a:lnTo>
                    <a:pt x="1166" y="360"/>
                  </a:lnTo>
                  <a:lnTo>
                    <a:pt x="1172" y="362"/>
                  </a:lnTo>
                  <a:lnTo>
                    <a:pt x="1178" y="360"/>
                  </a:lnTo>
                  <a:lnTo>
                    <a:pt x="1184" y="358"/>
                  </a:lnTo>
                  <a:lnTo>
                    <a:pt x="1188" y="354"/>
                  </a:lnTo>
                  <a:lnTo>
                    <a:pt x="1188" y="354"/>
                  </a:lnTo>
                  <a:lnTo>
                    <a:pt x="1202" y="336"/>
                  </a:lnTo>
                  <a:lnTo>
                    <a:pt x="1216" y="320"/>
                  </a:lnTo>
                  <a:lnTo>
                    <a:pt x="1222" y="310"/>
                  </a:lnTo>
                  <a:lnTo>
                    <a:pt x="1226" y="300"/>
                  </a:lnTo>
                  <a:lnTo>
                    <a:pt x="1230" y="290"/>
                  </a:lnTo>
                  <a:lnTo>
                    <a:pt x="1230" y="278"/>
                  </a:lnTo>
                  <a:lnTo>
                    <a:pt x="1230" y="278"/>
                  </a:lnTo>
                  <a:lnTo>
                    <a:pt x="1232" y="274"/>
                  </a:lnTo>
                  <a:lnTo>
                    <a:pt x="1232" y="272"/>
                  </a:lnTo>
                  <a:lnTo>
                    <a:pt x="1232" y="272"/>
                  </a:lnTo>
                  <a:lnTo>
                    <a:pt x="1236" y="268"/>
                  </a:lnTo>
                  <a:lnTo>
                    <a:pt x="1236" y="264"/>
                  </a:lnTo>
                  <a:lnTo>
                    <a:pt x="1236" y="254"/>
                  </a:lnTo>
                  <a:lnTo>
                    <a:pt x="1236" y="254"/>
                  </a:lnTo>
                  <a:lnTo>
                    <a:pt x="1232" y="250"/>
                  </a:lnTo>
                  <a:lnTo>
                    <a:pt x="1228" y="246"/>
                  </a:lnTo>
                  <a:lnTo>
                    <a:pt x="1220" y="246"/>
                  </a:lnTo>
                  <a:lnTo>
                    <a:pt x="1216" y="248"/>
                  </a:lnTo>
                  <a:lnTo>
                    <a:pt x="1216" y="248"/>
                  </a:lnTo>
                  <a:lnTo>
                    <a:pt x="1210" y="250"/>
                  </a:lnTo>
                  <a:lnTo>
                    <a:pt x="1206" y="250"/>
                  </a:lnTo>
                  <a:lnTo>
                    <a:pt x="1204" y="248"/>
                  </a:lnTo>
                  <a:lnTo>
                    <a:pt x="1202" y="248"/>
                  </a:lnTo>
                  <a:lnTo>
                    <a:pt x="1202" y="248"/>
                  </a:lnTo>
                  <a:lnTo>
                    <a:pt x="1200" y="242"/>
                  </a:lnTo>
                  <a:lnTo>
                    <a:pt x="1196" y="240"/>
                  </a:lnTo>
                  <a:lnTo>
                    <a:pt x="1186" y="236"/>
                  </a:lnTo>
                  <a:lnTo>
                    <a:pt x="1186" y="236"/>
                  </a:lnTo>
                  <a:lnTo>
                    <a:pt x="1202" y="228"/>
                  </a:lnTo>
                  <a:lnTo>
                    <a:pt x="1214" y="218"/>
                  </a:lnTo>
                  <a:lnTo>
                    <a:pt x="1238" y="196"/>
                  </a:lnTo>
                  <a:lnTo>
                    <a:pt x="1238" y="196"/>
                  </a:lnTo>
                  <a:lnTo>
                    <a:pt x="1248" y="190"/>
                  </a:lnTo>
                  <a:lnTo>
                    <a:pt x="1260" y="190"/>
                  </a:lnTo>
                  <a:lnTo>
                    <a:pt x="1260" y="190"/>
                  </a:lnTo>
                  <a:lnTo>
                    <a:pt x="1280" y="190"/>
                  </a:lnTo>
                  <a:lnTo>
                    <a:pt x="1290" y="190"/>
                  </a:lnTo>
                  <a:lnTo>
                    <a:pt x="1300" y="186"/>
                  </a:lnTo>
                  <a:lnTo>
                    <a:pt x="1300" y="186"/>
                  </a:lnTo>
                  <a:lnTo>
                    <a:pt x="1304" y="184"/>
                  </a:lnTo>
                  <a:lnTo>
                    <a:pt x="1308" y="186"/>
                  </a:lnTo>
                  <a:lnTo>
                    <a:pt x="1316" y="188"/>
                  </a:lnTo>
                  <a:lnTo>
                    <a:pt x="1316" y="188"/>
                  </a:lnTo>
                  <a:lnTo>
                    <a:pt x="1322" y="192"/>
                  </a:lnTo>
                  <a:lnTo>
                    <a:pt x="1328" y="192"/>
                  </a:lnTo>
                  <a:lnTo>
                    <a:pt x="1328" y="192"/>
                  </a:lnTo>
                  <a:lnTo>
                    <a:pt x="1342" y="192"/>
                  </a:lnTo>
                  <a:lnTo>
                    <a:pt x="1342" y="192"/>
                  </a:lnTo>
                  <a:lnTo>
                    <a:pt x="1340" y="188"/>
                  </a:lnTo>
                  <a:lnTo>
                    <a:pt x="1338" y="186"/>
                  </a:lnTo>
                  <a:lnTo>
                    <a:pt x="1338" y="186"/>
                  </a:lnTo>
                  <a:lnTo>
                    <a:pt x="1338" y="184"/>
                  </a:lnTo>
                  <a:lnTo>
                    <a:pt x="1338" y="184"/>
                  </a:lnTo>
                  <a:lnTo>
                    <a:pt x="1340" y="182"/>
                  </a:lnTo>
                  <a:lnTo>
                    <a:pt x="1340" y="182"/>
                  </a:lnTo>
                  <a:lnTo>
                    <a:pt x="1348" y="174"/>
                  </a:lnTo>
                  <a:lnTo>
                    <a:pt x="1358" y="168"/>
                  </a:lnTo>
                  <a:lnTo>
                    <a:pt x="1368" y="164"/>
                  </a:lnTo>
                  <a:lnTo>
                    <a:pt x="1374" y="164"/>
                  </a:lnTo>
                  <a:lnTo>
                    <a:pt x="1380" y="164"/>
                  </a:lnTo>
                  <a:lnTo>
                    <a:pt x="1380" y="164"/>
                  </a:lnTo>
                  <a:lnTo>
                    <a:pt x="1382" y="164"/>
                  </a:lnTo>
                  <a:lnTo>
                    <a:pt x="1384" y="166"/>
                  </a:lnTo>
                  <a:lnTo>
                    <a:pt x="1384" y="166"/>
                  </a:lnTo>
                  <a:lnTo>
                    <a:pt x="1386" y="170"/>
                  </a:lnTo>
                  <a:lnTo>
                    <a:pt x="1388" y="172"/>
                  </a:lnTo>
                  <a:lnTo>
                    <a:pt x="1396" y="170"/>
                  </a:lnTo>
                  <a:lnTo>
                    <a:pt x="1396" y="170"/>
                  </a:lnTo>
                  <a:lnTo>
                    <a:pt x="1402" y="164"/>
                  </a:lnTo>
                  <a:lnTo>
                    <a:pt x="1406" y="160"/>
                  </a:lnTo>
                  <a:lnTo>
                    <a:pt x="1412" y="156"/>
                  </a:lnTo>
                  <a:lnTo>
                    <a:pt x="1416" y="154"/>
                  </a:lnTo>
                  <a:lnTo>
                    <a:pt x="1420" y="154"/>
                  </a:lnTo>
                  <a:lnTo>
                    <a:pt x="1420" y="154"/>
                  </a:lnTo>
                  <a:lnTo>
                    <a:pt x="1416" y="164"/>
                  </a:lnTo>
                  <a:lnTo>
                    <a:pt x="1410" y="172"/>
                  </a:lnTo>
                  <a:lnTo>
                    <a:pt x="1402" y="178"/>
                  </a:lnTo>
                  <a:lnTo>
                    <a:pt x="1394" y="182"/>
                  </a:lnTo>
                  <a:lnTo>
                    <a:pt x="1394" y="182"/>
                  </a:lnTo>
                  <a:lnTo>
                    <a:pt x="1382" y="194"/>
                  </a:lnTo>
                  <a:lnTo>
                    <a:pt x="1368" y="204"/>
                  </a:lnTo>
                  <a:lnTo>
                    <a:pt x="1368" y="204"/>
                  </a:lnTo>
                  <a:lnTo>
                    <a:pt x="1358" y="212"/>
                  </a:lnTo>
                  <a:lnTo>
                    <a:pt x="1350" y="222"/>
                  </a:lnTo>
                  <a:lnTo>
                    <a:pt x="1348" y="230"/>
                  </a:lnTo>
                  <a:lnTo>
                    <a:pt x="1350" y="242"/>
                  </a:lnTo>
                  <a:lnTo>
                    <a:pt x="1350" y="242"/>
                  </a:lnTo>
                  <a:lnTo>
                    <a:pt x="1356" y="270"/>
                  </a:lnTo>
                  <a:lnTo>
                    <a:pt x="1356" y="270"/>
                  </a:lnTo>
                  <a:lnTo>
                    <a:pt x="1358" y="274"/>
                  </a:lnTo>
                  <a:lnTo>
                    <a:pt x="1360" y="272"/>
                  </a:lnTo>
                  <a:lnTo>
                    <a:pt x="1360" y="272"/>
                  </a:lnTo>
                  <a:lnTo>
                    <a:pt x="1366" y="270"/>
                  </a:lnTo>
                  <a:lnTo>
                    <a:pt x="1368" y="266"/>
                  </a:lnTo>
                  <a:lnTo>
                    <a:pt x="1370" y="262"/>
                  </a:lnTo>
                  <a:lnTo>
                    <a:pt x="1370" y="256"/>
                  </a:lnTo>
                  <a:lnTo>
                    <a:pt x="1370" y="256"/>
                  </a:lnTo>
                  <a:lnTo>
                    <a:pt x="1376" y="254"/>
                  </a:lnTo>
                  <a:lnTo>
                    <a:pt x="1378" y="254"/>
                  </a:lnTo>
                  <a:lnTo>
                    <a:pt x="1380" y="250"/>
                  </a:lnTo>
                  <a:lnTo>
                    <a:pt x="1380" y="250"/>
                  </a:lnTo>
                  <a:lnTo>
                    <a:pt x="1380" y="248"/>
                  </a:lnTo>
                  <a:lnTo>
                    <a:pt x="1380" y="246"/>
                  </a:lnTo>
                  <a:lnTo>
                    <a:pt x="1382" y="244"/>
                  </a:lnTo>
                  <a:lnTo>
                    <a:pt x="1382" y="244"/>
                  </a:lnTo>
                  <a:lnTo>
                    <a:pt x="1394" y="238"/>
                  </a:lnTo>
                  <a:lnTo>
                    <a:pt x="1396" y="234"/>
                  </a:lnTo>
                  <a:lnTo>
                    <a:pt x="1398" y="232"/>
                  </a:lnTo>
                  <a:lnTo>
                    <a:pt x="1396" y="226"/>
                  </a:lnTo>
                  <a:lnTo>
                    <a:pt x="1396" y="226"/>
                  </a:lnTo>
                  <a:lnTo>
                    <a:pt x="1398" y="224"/>
                  </a:lnTo>
                  <a:lnTo>
                    <a:pt x="1402" y="222"/>
                  </a:lnTo>
                  <a:lnTo>
                    <a:pt x="1402" y="222"/>
                  </a:lnTo>
                  <a:lnTo>
                    <a:pt x="1406" y="222"/>
                  </a:lnTo>
                  <a:lnTo>
                    <a:pt x="1408" y="222"/>
                  </a:lnTo>
                  <a:lnTo>
                    <a:pt x="1404" y="216"/>
                  </a:lnTo>
                  <a:lnTo>
                    <a:pt x="1404" y="216"/>
                  </a:lnTo>
                  <a:lnTo>
                    <a:pt x="1404" y="212"/>
                  </a:lnTo>
                  <a:lnTo>
                    <a:pt x="1404" y="208"/>
                  </a:lnTo>
                  <a:lnTo>
                    <a:pt x="1404" y="208"/>
                  </a:lnTo>
                  <a:lnTo>
                    <a:pt x="1406" y="208"/>
                  </a:lnTo>
                  <a:lnTo>
                    <a:pt x="1406" y="206"/>
                  </a:lnTo>
                  <a:lnTo>
                    <a:pt x="1404" y="206"/>
                  </a:lnTo>
                  <a:lnTo>
                    <a:pt x="1404" y="206"/>
                  </a:lnTo>
                  <a:lnTo>
                    <a:pt x="1400" y="206"/>
                  </a:lnTo>
                  <a:lnTo>
                    <a:pt x="1398" y="204"/>
                  </a:lnTo>
                  <a:lnTo>
                    <a:pt x="1398" y="200"/>
                  </a:lnTo>
                  <a:lnTo>
                    <a:pt x="1398" y="200"/>
                  </a:lnTo>
                  <a:lnTo>
                    <a:pt x="1410" y="188"/>
                  </a:lnTo>
                  <a:lnTo>
                    <a:pt x="1416" y="182"/>
                  </a:lnTo>
                  <a:lnTo>
                    <a:pt x="1424" y="180"/>
                  </a:lnTo>
                  <a:lnTo>
                    <a:pt x="1424" y="180"/>
                  </a:lnTo>
                  <a:lnTo>
                    <a:pt x="1430" y="182"/>
                  </a:lnTo>
                  <a:lnTo>
                    <a:pt x="1434" y="182"/>
                  </a:lnTo>
                  <a:lnTo>
                    <a:pt x="1436" y="180"/>
                  </a:lnTo>
                  <a:lnTo>
                    <a:pt x="1436" y="180"/>
                  </a:lnTo>
                  <a:lnTo>
                    <a:pt x="1446" y="176"/>
                  </a:lnTo>
                  <a:lnTo>
                    <a:pt x="1450" y="176"/>
                  </a:lnTo>
                  <a:lnTo>
                    <a:pt x="1454" y="178"/>
                  </a:lnTo>
                  <a:lnTo>
                    <a:pt x="1454" y="178"/>
                  </a:lnTo>
                  <a:lnTo>
                    <a:pt x="1460" y="180"/>
                  </a:lnTo>
                  <a:lnTo>
                    <a:pt x="1464" y="180"/>
                  </a:lnTo>
                  <a:lnTo>
                    <a:pt x="1474" y="174"/>
                  </a:lnTo>
                  <a:lnTo>
                    <a:pt x="1474" y="174"/>
                  </a:lnTo>
                  <a:lnTo>
                    <a:pt x="1484" y="168"/>
                  </a:lnTo>
                  <a:lnTo>
                    <a:pt x="1496" y="162"/>
                  </a:lnTo>
                  <a:lnTo>
                    <a:pt x="1496" y="162"/>
                  </a:lnTo>
                  <a:lnTo>
                    <a:pt x="1504" y="160"/>
                  </a:lnTo>
                  <a:lnTo>
                    <a:pt x="1512" y="156"/>
                  </a:lnTo>
                  <a:lnTo>
                    <a:pt x="1520" y="156"/>
                  </a:lnTo>
                  <a:lnTo>
                    <a:pt x="1528" y="156"/>
                  </a:lnTo>
                  <a:lnTo>
                    <a:pt x="1528" y="156"/>
                  </a:lnTo>
                  <a:lnTo>
                    <a:pt x="1532" y="156"/>
                  </a:lnTo>
                  <a:lnTo>
                    <a:pt x="1534" y="154"/>
                  </a:lnTo>
                  <a:lnTo>
                    <a:pt x="1534" y="152"/>
                  </a:lnTo>
                  <a:lnTo>
                    <a:pt x="1532" y="150"/>
                  </a:lnTo>
                  <a:lnTo>
                    <a:pt x="1532" y="150"/>
                  </a:lnTo>
                  <a:lnTo>
                    <a:pt x="1526" y="142"/>
                  </a:lnTo>
                  <a:lnTo>
                    <a:pt x="1522" y="138"/>
                  </a:lnTo>
                  <a:lnTo>
                    <a:pt x="1518" y="134"/>
                  </a:lnTo>
                  <a:lnTo>
                    <a:pt x="1518" y="134"/>
                  </a:lnTo>
                  <a:lnTo>
                    <a:pt x="1524" y="134"/>
                  </a:lnTo>
                  <a:lnTo>
                    <a:pt x="1524" y="134"/>
                  </a:lnTo>
                  <a:lnTo>
                    <a:pt x="1536" y="132"/>
                  </a:lnTo>
                  <a:lnTo>
                    <a:pt x="1540" y="128"/>
                  </a:lnTo>
                  <a:lnTo>
                    <a:pt x="1540" y="126"/>
                  </a:lnTo>
                  <a:lnTo>
                    <a:pt x="1540" y="122"/>
                  </a:lnTo>
                  <a:lnTo>
                    <a:pt x="1540" y="122"/>
                  </a:lnTo>
                  <a:lnTo>
                    <a:pt x="1542" y="118"/>
                  </a:lnTo>
                  <a:lnTo>
                    <a:pt x="1544" y="118"/>
                  </a:lnTo>
                  <a:lnTo>
                    <a:pt x="1544" y="118"/>
                  </a:lnTo>
                  <a:lnTo>
                    <a:pt x="1548" y="118"/>
                  </a:lnTo>
                  <a:lnTo>
                    <a:pt x="1548" y="118"/>
                  </a:lnTo>
                  <a:lnTo>
                    <a:pt x="1548" y="120"/>
                  </a:lnTo>
                  <a:lnTo>
                    <a:pt x="1548" y="120"/>
                  </a:lnTo>
                  <a:lnTo>
                    <a:pt x="1550" y="124"/>
                  </a:lnTo>
                  <a:lnTo>
                    <a:pt x="1552" y="124"/>
                  </a:lnTo>
                  <a:lnTo>
                    <a:pt x="1552" y="124"/>
                  </a:lnTo>
                  <a:lnTo>
                    <a:pt x="1562" y="124"/>
                  </a:lnTo>
                  <a:lnTo>
                    <a:pt x="1570" y="128"/>
                  </a:lnTo>
                  <a:lnTo>
                    <a:pt x="1578" y="132"/>
                  </a:lnTo>
                  <a:lnTo>
                    <a:pt x="1586" y="136"/>
                  </a:lnTo>
                  <a:lnTo>
                    <a:pt x="1586" y="136"/>
                  </a:lnTo>
                  <a:lnTo>
                    <a:pt x="1590" y="138"/>
                  </a:lnTo>
                  <a:lnTo>
                    <a:pt x="1592" y="138"/>
                  </a:lnTo>
                  <a:lnTo>
                    <a:pt x="1594" y="134"/>
                  </a:lnTo>
                  <a:lnTo>
                    <a:pt x="1594" y="134"/>
                  </a:lnTo>
                  <a:lnTo>
                    <a:pt x="1596" y="130"/>
                  </a:lnTo>
                  <a:lnTo>
                    <a:pt x="1598" y="126"/>
                  </a:lnTo>
                  <a:lnTo>
                    <a:pt x="1602" y="124"/>
                  </a:lnTo>
                  <a:lnTo>
                    <a:pt x="1608" y="124"/>
                  </a:lnTo>
                  <a:lnTo>
                    <a:pt x="1608" y="124"/>
                  </a:lnTo>
                  <a:lnTo>
                    <a:pt x="1612" y="122"/>
                  </a:lnTo>
                  <a:lnTo>
                    <a:pt x="1612" y="120"/>
                  </a:lnTo>
                  <a:lnTo>
                    <a:pt x="1612" y="118"/>
                  </a:lnTo>
                  <a:lnTo>
                    <a:pt x="1612" y="118"/>
                  </a:lnTo>
                  <a:close/>
                  <a:moveTo>
                    <a:pt x="350" y="152"/>
                  </a:moveTo>
                  <a:lnTo>
                    <a:pt x="350" y="152"/>
                  </a:lnTo>
                  <a:lnTo>
                    <a:pt x="352" y="152"/>
                  </a:lnTo>
                  <a:lnTo>
                    <a:pt x="352" y="152"/>
                  </a:lnTo>
                  <a:lnTo>
                    <a:pt x="354" y="154"/>
                  </a:lnTo>
                  <a:lnTo>
                    <a:pt x="354" y="156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50" y="156"/>
                  </a:lnTo>
                  <a:lnTo>
                    <a:pt x="348" y="154"/>
                  </a:lnTo>
                  <a:lnTo>
                    <a:pt x="350" y="152"/>
                  </a:lnTo>
                  <a:lnTo>
                    <a:pt x="350" y="152"/>
                  </a:lnTo>
                  <a:close/>
                  <a:moveTo>
                    <a:pt x="348" y="168"/>
                  </a:moveTo>
                  <a:lnTo>
                    <a:pt x="348" y="168"/>
                  </a:lnTo>
                  <a:lnTo>
                    <a:pt x="348" y="168"/>
                  </a:lnTo>
                  <a:lnTo>
                    <a:pt x="348" y="166"/>
                  </a:lnTo>
                  <a:lnTo>
                    <a:pt x="352" y="166"/>
                  </a:lnTo>
                  <a:lnTo>
                    <a:pt x="356" y="164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60" y="158"/>
                  </a:lnTo>
                  <a:lnTo>
                    <a:pt x="364" y="158"/>
                  </a:lnTo>
                  <a:lnTo>
                    <a:pt x="368" y="156"/>
                  </a:lnTo>
                  <a:lnTo>
                    <a:pt x="368" y="156"/>
                  </a:lnTo>
                  <a:lnTo>
                    <a:pt x="364" y="164"/>
                  </a:lnTo>
                  <a:lnTo>
                    <a:pt x="360" y="170"/>
                  </a:lnTo>
                  <a:lnTo>
                    <a:pt x="354" y="170"/>
                  </a:lnTo>
                  <a:lnTo>
                    <a:pt x="348" y="168"/>
                  </a:lnTo>
                  <a:lnTo>
                    <a:pt x="348" y="168"/>
                  </a:lnTo>
                  <a:close/>
                  <a:moveTo>
                    <a:pt x="380" y="184"/>
                  </a:moveTo>
                  <a:lnTo>
                    <a:pt x="380" y="184"/>
                  </a:lnTo>
                  <a:lnTo>
                    <a:pt x="376" y="182"/>
                  </a:lnTo>
                  <a:lnTo>
                    <a:pt x="372" y="178"/>
                  </a:lnTo>
                  <a:lnTo>
                    <a:pt x="368" y="170"/>
                  </a:lnTo>
                  <a:lnTo>
                    <a:pt x="368" y="170"/>
                  </a:lnTo>
                  <a:lnTo>
                    <a:pt x="372" y="166"/>
                  </a:lnTo>
                  <a:lnTo>
                    <a:pt x="374" y="166"/>
                  </a:lnTo>
                  <a:lnTo>
                    <a:pt x="376" y="166"/>
                  </a:lnTo>
                  <a:lnTo>
                    <a:pt x="376" y="166"/>
                  </a:lnTo>
                  <a:lnTo>
                    <a:pt x="384" y="168"/>
                  </a:lnTo>
                  <a:lnTo>
                    <a:pt x="388" y="170"/>
                  </a:lnTo>
                  <a:lnTo>
                    <a:pt x="390" y="174"/>
                  </a:lnTo>
                  <a:lnTo>
                    <a:pt x="390" y="174"/>
                  </a:lnTo>
                  <a:lnTo>
                    <a:pt x="388" y="180"/>
                  </a:lnTo>
                  <a:lnTo>
                    <a:pt x="386" y="182"/>
                  </a:lnTo>
                  <a:lnTo>
                    <a:pt x="380" y="184"/>
                  </a:lnTo>
                  <a:lnTo>
                    <a:pt x="380" y="184"/>
                  </a:lnTo>
                  <a:close/>
                  <a:moveTo>
                    <a:pt x="410" y="174"/>
                  </a:moveTo>
                  <a:lnTo>
                    <a:pt x="410" y="174"/>
                  </a:lnTo>
                  <a:lnTo>
                    <a:pt x="406" y="172"/>
                  </a:lnTo>
                  <a:lnTo>
                    <a:pt x="406" y="170"/>
                  </a:lnTo>
                  <a:lnTo>
                    <a:pt x="406" y="168"/>
                  </a:lnTo>
                  <a:lnTo>
                    <a:pt x="406" y="168"/>
                  </a:lnTo>
                  <a:lnTo>
                    <a:pt x="404" y="166"/>
                  </a:lnTo>
                  <a:lnTo>
                    <a:pt x="402" y="164"/>
                  </a:lnTo>
                  <a:lnTo>
                    <a:pt x="402" y="160"/>
                  </a:lnTo>
                  <a:lnTo>
                    <a:pt x="404" y="156"/>
                  </a:lnTo>
                  <a:lnTo>
                    <a:pt x="404" y="156"/>
                  </a:lnTo>
                  <a:lnTo>
                    <a:pt x="404" y="154"/>
                  </a:lnTo>
                  <a:lnTo>
                    <a:pt x="404" y="154"/>
                  </a:lnTo>
                  <a:lnTo>
                    <a:pt x="406" y="154"/>
                  </a:lnTo>
                  <a:lnTo>
                    <a:pt x="406" y="154"/>
                  </a:lnTo>
                  <a:lnTo>
                    <a:pt x="412" y="156"/>
                  </a:lnTo>
                  <a:lnTo>
                    <a:pt x="414" y="162"/>
                  </a:lnTo>
                  <a:lnTo>
                    <a:pt x="414" y="162"/>
                  </a:lnTo>
                  <a:lnTo>
                    <a:pt x="418" y="170"/>
                  </a:lnTo>
                  <a:lnTo>
                    <a:pt x="416" y="172"/>
                  </a:lnTo>
                  <a:lnTo>
                    <a:pt x="410" y="174"/>
                  </a:lnTo>
                  <a:lnTo>
                    <a:pt x="410" y="174"/>
                  </a:lnTo>
                  <a:close/>
                  <a:moveTo>
                    <a:pt x="432" y="202"/>
                  </a:moveTo>
                  <a:lnTo>
                    <a:pt x="432" y="202"/>
                  </a:lnTo>
                  <a:lnTo>
                    <a:pt x="428" y="200"/>
                  </a:lnTo>
                  <a:lnTo>
                    <a:pt x="428" y="198"/>
                  </a:lnTo>
                  <a:lnTo>
                    <a:pt x="426" y="196"/>
                  </a:lnTo>
                  <a:lnTo>
                    <a:pt x="426" y="196"/>
                  </a:lnTo>
                  <a:lnTo>
                    <a:pt x="428" y="192"/>
                  </a:lnTo>
                  <a:lnTo>
                    <a:pt x="428" y="192"/>
                  </a:lnTo>
                  <a:lnTo>
                    <a:pt x="430" y="192"/>
                  </a:lnTo>
                  <a:lnTo>
                    <a:pt x="430" y="192"/>
                  </a:lnTo>
                  <a:lnTo>
                    <a:pt x="434" y="194"/>
                  </a:lnTo>
                  <a:lnTo>
                    <a:pt x="436" y="198"/>
                  </a:lnTo>
                  <a:lnTo>
                    <a:pt x="436" y="198"/>
                  </a:lnTo>
                  <a:lnTo>
                    <a:pt x="436" y="202"/>
                  </a:lnTo>
                  <a:lnTo>
                    <a:pt x="432" y="202"/>
                  </a:lnTo>
                  <a:lnTo>
                    <a:pt x="432" y="202"/>
                  </a:lnTo>
                  <a:close/>
                  <a:moveTo>
                    <a:pt x="470" y="218"/>
                  </a:moveTo>
                  <a:lnTo>
                    <a:pt x="470" y="218"/>
                  </a:lnTo>
                  <a:lnTo>
                    <a:pt x="468" y="212"/>
                  </a:lnTo>
                  <a:lnTo>
                    <a:pt x="470" y="210"/>
                  </a:lnTo>
                  <a:lnTo>
                    <a:pt x="472" y="208"/>
                  </a:lnTo>
                  <a:lnTo>
                    <a:pt x="472" y="208"/>
                  </a:lnTo>
                  <a:lnTo>
                    <a:pt x="474" y="214"/>
                  </a:lnTo>
                  <a:lnTo>
                    <a:pt x="472" y="216"/>
                  </a:lnTo>
                  <a:lnTo>
                    <a:pt x="470" y="218"/>
                  </a:lnTo>
                  <a:lnTo>
                    <a:pt x="470" y="218"/>
                  </a:lnTo>
                  <a:close/>
                  <a:moveTo>
                    <a:pt x="518" y="232"/>
                  </a:moveTo>
                  <a:lnTo>
                    <a:pt x="518" y="232"/>
                  </a:lnTo>
                  <a:lnTo>
                    <a:pt x="522" y="232"/>
                  </a:lnTo>
                  <a:lnTo>
                    <a:pt x="522" y="234"/>
                  </a:lnTo>
                  <a:lnTo>
                    <a:pt x="522" y="234"/>
                  </a:lnTo>
                  <a:lnTo>
                    <a:pt x="516" y="238"/>
                  </a:lnTo>
                  <a:lnTo>
                    <a:pt x="516" y="238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18" y="232"/>
                  </a:lnTo>
                  <a:lnTo>
                    <a:pt x="518" y="232"/>
                  </a:lnTo>
                  <a:close/>
                  <a:moveTo>
                    <a:pt x="552" y="384"/>
                  </a:moveTo>
                  <a:lnTo>
                    <a:pt x="552" y="384"/>
                  </a:lnTo>
                  <a:lnTo>
                    <a:pt x="548" y="384"/>
                  </a:lnTo>
                  <a:lnTo>
                    <a:pt x="546" y="386"/>
                  </a:lnTo>
                  <a:lnTo>
                    <a:pt x="546" y="386"/>
                  </a:lnTo>
                  <a:lnTo>
                    <a:pt x="546" y="388"/>
                  </a:lnTo>
                  <a:lnTo>
                    <a:pt x="548" y="392"/>
                  </a:lnTo>
                  <a:lnTo>
                    <a:pt x="548" y="392"/>
                  </a:lnTo>
                  <a:lnTo>
                    <a:pt x="554" y="398"/>
                  </a:lnTo>
                  <a:lnTo>
                    <a:pt x="554" y="406"/>
                  </a:lnTo>
                  <a:lnTo>
                    <a:pt x="554" y="420"/>
                  </a:lnTo>
                  <a:lnTo>
                    <a:pt x="554" y="420"/>
                  </a:lnTo>
                  <a:lnTo>
                    <a:pt x="552" y="424"/>
                  </a:lnTo>
                  <a:lnTo>
                    <a:pt x="546" y="426"/>
                  </a:lnTo>
                  <a:lnTo>
                    <a:pt x="538" y="426"/>
                  </a:lnTo>
                  <a:lnTo>
                    <a:pt x="532" y="424"/>
                  </a:lnTo>
                  <a:lnTo>
                    <a:pt x="532" y="424"/>
                  </a:lnTo>
                  <a:lnTo>
                    <a:pt x="520" y="418"/>
                  </a:lnTo>
                  <a:lnTo>
                    <a:pt x="518" y="416"/>
                  </a:lnTo>
                  <a:lnTo>
                    <a:pt x="516" y="412"/>
                  </a:lnTo>
                  <a:lnTo>
                    <a:pt x="514" y="408"/>
                  </a:lnTo>
                  <a:lnTo>
                    <a:pt x="516" y="404"/>
                  </a:lnTo>
                  <a:lnTo>
                    <a:pt x="520" y="390"/>
                  </a:lnTo>
                  <a:lnTo>
                    <a:pt x="520" y="390"/>
                  </a:lnTo>
                  <a:lnTo>
                    <a:pt x="520" y="386"/>
                  </a:lnTo>
                  <a:lnTo>
                    <a:pt x="518" y="382"/>
                  </a:lnTo>
                  <a:lnTo>
                    <a:pt x="518" y="382"/>
                  </a:lnTo>
                  <a:lnTo>
                    <a:pt x="508" y="364"/>
                  </a:lnTo>
                  <a:lnTo>
                    <a:pt x="500" y="346"/>
                  </a:lnTo>
                  <a:lnTo>
                    <a:pt x="500" y="346"/>
                  </a:lnTo>
                  <a:lnTo>
                    <a:pt x="500" y="342"/>
                  </a:lnTo>
                  <a:lnTo>
                    <a:pt x="500" y="338"/>
                  </a:lnTo>
                  <a:lnTo>
                    <a:pt x="504" y="334"/>
                  </a:lnTo>
                  <a:lnTo>
                    <a:pt x="504" y="334"/>
                  </a:lnTo>
                  <a:lnTo>
                    <a:pt x="512" y="328"/>
                  </a:lnTo>
                  <a:lnTo>
                    <a:pt x="522" y="322"/>
                  </a:lnTo>
                  <a:lnTo>
                    <a:pt x="530" y="318"/>
                  </a:lnTo>
                  <a:lnTo>
                    <a:pt x="536" y="318"/>
                  </a:lnTo>
                  <a:lnTo>
                    <a:pt x="542" y="318"/>
                  </a:lnTo>
                  <a:lnTo>
                    <a:pt x="542" y="318"/>
                  </a:lnTo>
                  <a:lnTo>
                    <a:pt x="546" y="320"/>
                  </a:lnTo>
                  <a:lnTo>
                    <a:pt x="548" y="322"/>
                  </a:lnTo>
                  <a:lnTo>
                    <a:pt x="548" y="324"/>
                  </a:lnTo>
                  <a:lnTo>
                    <a:pt x="548" y="324"/>
                  </a:lnTo>
                  <a:lnTo>
                    <a:pt x="548" y="332"/>
                  </a:lnTo>
                  <a:lnTo>
                    <a:pt x="546" y="334"/>
                  </a:lnTo>
                  <a:lnTo>
                    <a:pt x="544" y="334"/>
                  </a:lnTo>
                  <a:lnTo>
                    <a:pt x="544" y="334"/>
                  </a:lnTo>
                  <a:lnTo>
                    <a:pt x="538" y="336"/>
                  </a:lnTo>
                  <a:lnTo>
                    <a:pt x="534" y="338"/>
                  </a:lnTo>
                  <a:lnTo>
                    <a:pt x="532" y="342"/>
                  </a:lnTo>
                  <a:lnTo>
                    <a:pt x="528" y="346"/>
                  </a:lnTo>
                  <a:lnTo>
                    <a:pt x="528" y="346"/>
                  </a:lnTo>
                  <a:lnTo>
                    <a:pt x="534" y="354"/>
                  </a:lnTo>
                  <a:lnTo>
                    <a:pt x="536" y="356"/>
                  </a:lnTo>
                  <a:lnTo>
                    <a:pt x="540" y="360"/>
                  </a:lnTo>
                  <a:lnTo>
                    <a:pt x="540" y="360"/>
                  </a:lnTo>
                  <a:lnTo>
                    <a:pt x="542" y="362"/>
                  </a:lnTo>
                  <a:lnTo>
                    <a:pt x="544" y="366"/>
                  </a:lnTo>
                  <a:lnTo>
                    <a:pt x="544" y="370"/>
                  </a:lnTo>
                  <a:lnTo>
                    <a:pt x="542" y="376"/>
                  </a:lnTo>
                  <a:lnTo>
                    <a:pt x="542" y="376"/>
                  </a:lnTo>
                  <a:lnTo>
                    <a:pt x="550" y="370"/>
                  </a:lnTo>
                  <a:lnTo>
                    <a:pt x="552" y="370"/>
                  </a:lnTo>
                  <a:lnTo>
                    <a:pt x="554" y="370"/>
                  </a:lnTo>
                  <a:lnTo>
                    <a:pt x="558" y="374"/>
                  </a:lnTo>
                  <a:lnTo>
                    <a:pt x="560" y="378"/>
                  </a:lnTo>
                  <a:lnTo>
                    <a:pt x="560" y="378"/>
                  </a:lnTo>
                  <a:lnTo>
                    <a:pt x="560" y="382"/>
                  </a:lnTo>
                  <a:lnTo>
                    <a:pt x="558" y="384"/>
                  </a:lnTo>
                  <a:lnTo>
                    <a:pt x="552" y="384"/>
                  </a:lnTo>
                  <a:lnTo>
                    <a:pt x="552" y="384"/>
                  </a:lnTo>
                  <a:close/>
                  <a:moveTo>
                    <a:pt x="604" y="354"/>
                  </a:moveTo>
                  <a:lnTo>
                    <a:pt x="604" y="354"/>
                  </a:lnTo>
                  <a:lnTo>
                    <a:pt x="596" y="354"/>
                  </a:lnTo>
                  <a:lnTo>
                    <a:pt x="592" y="352"/>
                  </a:lnTo>
                  <a:lnTo>
                    <a:pt x="590" y="350"/>
                  </a:lnTo>
                  <a:lnTo>
                    <a:pt x="590" y="350"/>
                  </a:lnTo>
                  <a:lnTo>
                    <a:pt x="588" y="344"/>
                  </a:lnTo>
                  <a:lnTo>
                    <a:pt x="588" y="338"/>
                  </a:lnTo>
                  <a:lnTo>
                    <a:pt x="590" y="334"/>
                  </a:lnTo>
                  <a:lnTo>
                    <a:pt x="592" y="330"/>
                  </a:lnTo>
                  <a:lnTo>
                    <a:pt x="592" y="330"/>
                  </a:lnTo>
                  <a:lnTo>
                    <a:pt x="602" y="322"/>
                  </a:lnTo>
                  <a:lnTo>
                    <a:pt x="608" y="320"/>
                  </a:lnTo>
                  <a:lnTo>
                    <a:pt x="614" y="322"/>
                  </a:lnTo>
                  <a:lnTo>
                    <a:pt x="614" y="322"/>
                  </a:lnTo>
                  <a:lnTo>
                    <a:pt x="612" y="326"/>
                  </a:lnTo>
                  <a:lnTo>
                    <a:pt x="610" y="330"/>
                  </a:lnTo>
                  <a:lnTo>
                    <a:pt x="612" y="334"/>
                  </a:lnTo>
                  <a:lnTo>
                    <a:pt x="616" y="338"/>
                  </a:lnTo>
                  <a:lnTo>
                    <a:pt x="616" y="338"/>
                  </a:lnTo>
                  <a:lnTo>
                    <a:pt x="612" y="342"/>
                  </a:lnTo>
                  <a:lnTo>
                    <a:pt x="610" y="348"/>
                  </a:lnTo>
                  <a:lnTo>
                    <a:pt x="608" y="352"/>
                  </a:lnTo>
                  <a:lnTo>
                    <a:pt x="604" y="354"/>
                  </a:lnTo>
                  <a:lnTo>
                    <a:pt x="604" y="354"/>
                  </a:lnTo>
                  <a:close/>
                  <a:moveTo>
                    <a:pt x="784" y="76"/>
                  </a:moveTo>
                  <a:lnTo>
                    <a:pt x="784" y="76"/>
                  </a:lnTo>
                  <a:lnTo>
                    <a:pt x="778" y="78"/>
                  </a:lnTo>
                  <a:lnTo>
                    <a:pt x="778" y="74"/>
                  </a:lnTo>
                  <a:lnTo>
                    <a:pt x="778" y="74"/>
                  </a:lnTo>
                  <a:lnTo>
                    <a:pt x="784" y="68"/>
                  </a:lnTo>
                  <a:lnTo>
                    <a:pt x="784" y="68"/>
                  </a:lnTo>
                  <a:lnTo>
                    <a:pt x="786" y="70"/>
                  </a:lnTo>
                  <a:lnTo>
                    <a:pt x="788" y="74"/>
                  </a:lnTo>
                  <a:lnTo>
                    <a:pt x="786" y="76"/>
                  </a:lnTo>
                  <a:lnTo>
                    <a:pt x="784" y="76"/>
                  </a:lnTo>
                  <a:lnTo>
                    <a:pt x="784" y="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2"/>
            <p:cNvSpPr>
              <a:spLocks/>
            </p:cNvSpPr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73"/>
            <p:cNvSpPr>
              <a:spLocks/>
            </p:cNvSpPr>
            <p:nvPr/>
          </p:nvSpPr>
          <p:spPr bwMode="auto">
            <a:xfrm>
              <a:off x="4886325" y="714375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74"/>
            <p:cNvSpPr>
              <a:spLocks noEditPoints="1"/>
            </p:cNvSpPr>
            <p:nvPr/>
          </p:nvSpPr>
          <p:spPr bwMode="auto">
            <a:xfrm>
              <a:off x="4391025" y="336550"/>
              <a:ext cx="1644650" cy="2139950"/>
            </a:xfrm>
            <a:custGeom>
              <a:avLst/>
              <a:gdLst/>
              <a:ahLst/>
              <a:cxnLst>
                <a:cxn ang="0">
                  <a:pos x="924" y="772"/>
                </a:cxn>
                <a:cxn ang="0">
                  <a:pos x="872" y="710"/>
                </a:cxn>
                <a:cxn ang="0">
                  <a:pos x="776" y="662"/>
                </a:cxn>
                <a:cxn ang="0">
                  <a:pos x="708" y="686"/>
                </a:cxn>
                <a:cxn ang="0">
                  <a:pos x="618" y="592"/>
                </a:cxn>
                <a:cxn ang="0">
                  <a:pos x="544" y="532"/>
                </a:cxn>
                <a:cxn ang="0">
                  <a:pos x="646" y="462"/>
                </a:cxn>
                <a:cxn ang="0">
                  <a:pos x="712" y="378"/>
                </a:cxn>
                <a:cxn ang="0">
                  <a:pos x="734" y="344"/>
                </a:cxn>
                <a:cxn ang="0">
                  <a:pos x="798" y="318"/>
                </a:cxn>
                <a:cxn ang="0">
                  <a:pos x="806" y="264"/>
                </a:cxn>
                <a:cxn ang="0">
                  <a:pos x="854" y="208"/>
                </a:cxn>
                <a:cxn ang="0">
                  <a:pos x="776" y="164"/>
                </a:cxn>
                <a:cxn ang="0">
                  <a:pos x="698" y="160"/>
                </a:cxn>
                <a:cxn ang="0">
                  <a:pos x="666" y="212"/>
                </a:cxn>
                <a:cxn ang="0">
                  <a:pos x="610" y="104"/>
                </a:cxn>
                <a:cxn ang="0">
                  <a:pos x="672" y="54"/>
                </a:cxn>
                <a:cxn ang="0">
                  <a:pos x="734" y="80"/>
                </a:cxn>
                <a:cxn ang="0">
                  <a:pos x="792" y="126"/>
                </a:cxn>
                <a:cxn ang="0">
                  <a:pos x="782" y="80"/>
                </a:cxn>
                <a:cxn ang="0">
                  <a:pos x="774" y="54"/>
                </a:cxn>
                <a:cxn ang="0">
                  <a:pos x="732" y="28"/>
                </a:cxn>
                <a:cxn ang="0">
                  <a:pos x="640" y="24"/>
                </a:cxn>
                <a:cxn ang="0">
                  <a:pos x="618" y="30"/>
                </a:cxn>
                <a:cxn ang="0">
                  <a:pos x="630" y="70"/>
                </a:cxn>
                <a:cxn ang="0">
                  <a:pos x="570" y="24"/>
                </a:cxn>
                <a:cxn ang="0">
                  <a:pos x="574" y="60"/>
                </a:cxn>
                <a:cxn ang="0">
                  <a:pos x="536" y="52"/>
                </a:cxn>
                <a:cxn ang="0">
                  <a:pos x="468" y="68"/>
                </a:cxn>
                <a:cxn ang="0">
                  <a:pos x="338" y="48"/>
                </a:cxn>
                <a:cxn ang="0">
                  <a:pos x="258" y="48"/>
                </a:cxn>
                <a:cxn ang="0">
                  <a:pos x="12" y="56"/>
                </a:cxn>
                <a:cxn ang="0">
                  <a:pos x="52" y="100"/>
                </a:cxn>
                <a:cxn ang="0">
                  <a:pos x="78" y="160"/>
                </a:cxn>
                <a:cxn ang="0">
                  <a:pos x="128" y="136"/>
                </a:cxn>
                <a:cxn ang="0">
                  <a:pos x="200" y="146"/>
                </a:cxn>
                <a:cxn ang="0">
                  <a:pos x="282" y="194"/>
                </a:cxn>
                <a:cxn ang="0">
                  <a:pos x="338" y="252"/>
                </a:cxn>
                <a:cxn ang="0">
                  <a:pos x="354" y="380"/>
                </a:cxn>
                <a:cxn ang="0">
                  <a:pos x="448" y="528"/>
                </a:cxn>
                <a:cxn ang="0">
                  <a:pos x="442" y="480"/>
                </a:cxn>
                <a:cxn ang="0">
                  <a:pos x="582" y="612"/>
                </a:cxn>
                <a:cxn ang="0">
                  <a:pos x="692" y="678"/>
                </a:cxn>
                <a:cxn ang="0">
                  <a:pos x="676" y="826"/>
                </a:cxn>
                <a:cxn ang="0">
                  <a:pos x="746" y="1130"/>
                </a:cxn>
                <a:cxn ang="0">
                  <a:pos x="730" y="1262"/>
                </a:cxn>
                <a:cxn ang="0">
                  <a:pos x="748" y="1336"/>
                </a:cxn>
                <a:cxn ang="0">
                  <a:pos x="770" y="1310"/>
                </a:cxn>
                <a:cxn ang="0">
                  <a:pos x="800" y="1196"/>
                </a:cxn>
                <a:cxn ang="0">
                  <a:pos x="884" y="1132"/>
                </a:cxn>
                <a:cxn ang="0">
                  <a:pos x="968" y="1010"/>
                </a:cxn>
                <a:cxn ang="0">
                  <a:pos x="796" y="210"/>
                </a:cxn>
                <a:cxn ang="0">
                  <a:pos x="738" y="240"/>
                </a:cxn>
                <a:cxn ang="0">
                  <a:pos x="688" y="318"/>
                </a:cxn>
                <a:cxn ang="0">
                  <a:pos x="670" y="316"/>
                </a:cxn>
                <a:cxn ang="0">
                  <a:pos x="624" y="336"/>
                </a:cxn>
                <a:cxn ang="0">
                  <a:pos x="682" y="10"/>
                </a:cxn>
                <a:cxn ang="0">
                  <a:pos x="564" y="260"/>
                </a:cxn>
                <a:cxn ang="0">
                  <a:pos x="374" y="80"/>
                </a:cxn>
                <a:cxn ang="0">
                  <a:pos x="426" y="126"/>
                </a:cxn>
                <a:cxn ang="0">
                  <a:pos x="508" y="180"/>
                </a:cxn>
                <a:cxn ang="0">
                  <a:pos x="530" y="214"/>
                </a:cxn>
                <a:cxn ang="0">
                  <a:pos x="542" y="208"/>
                </a:cxn>
              </a:cxnLst>
              <a:rect l="0" t="0" r="r" b="b"/>
              <a:pathLst>
                <a:path w="1036" h="1348">
                  <a:moveTo>
                    <a:pt x="1028" y="824"/>
                  </a:moveTo>
                  <a:lnTo>
                    <a:pt x="1028" y="824"/>
                  </a:lnTo>
                  <a:lnTo>
                    <a:pt x="1022" y="824"/>
                  </a:lnTo>
                  <a:lnTo>
                    <a:pt x="1016" y="820"/>
                  </a:lnTo>
                  <a:lnTo>
                    <a:pt x="1008" y="812"/>
                  </a:lnTo>
                  <a:lnTo>
                    <a:pt x="1008" y="812"/>
                  </a:lnTo>
                  <a:lnTo>
                    <a:pt x="1004" y="808"/>
                  </a:lnTo>
                  <a:lnTo>
                    <a:pt x="998" y="804"/>
                  </a:lnTo>
                  <a:lnTo>
                    <a:pt x="992" y="800"/>
                  </a:lnTo>
                  <a:lnTo>
                    <a:pt x="984" y="800"/>
                  </a:lnTo>
                  <a:lnTo>
                    <a:pt x="984" y="800"/>
                  </a:lnTo>
                  <a:lnTo>
                    <a:pt x="970" y="800"/>
                  </a:lnTo>
                  <a:lnTo>
                    <a:pt x="964" y="798"/>
                  </a:lnTo>
                  <a:lnTo>
                    <a:pt x="962" y="796"/>
                  </a:lnTo>
                  <a:lnTo>
                    <a:pt x="962" y="796"/>
                  </a:lnTo>
                  <a:lnTo>
                    <a:pt x="956" y="788"/>
                  </a:lnTo>
                  <a:lnTo>
                    <a:pt x="950" y="784"/>
                  </a:lnTo>
                  <a:lnTo>
                    <a:pt x="934" y="778"/>
                  </a:lnTo>
                  <a:lnTo>
                    <a:pt x="934" y="778"/>
                  </a:lnTo>
                  <a:lnTo>
                    <a:pt x="930" y="786"/>
                  </a:lnTo>
                  <a:lnTo>
                    <a:pt x="928" y="788"/>
                  </a:lnTo>
                  <a:lnTo>
                    <a:pt x="922" y="790"/>
                  </a:lnTo>
                  <a:lnTo>
                    <a:pt x="922" y="790"/>
                  </a:lnTo>
                  <a:lnTo>
                    <a:pt x="928" y="782"/>
                  </a:lnTo>
                  <a:lnTo>
                    <a:pt x="928" y="778"/>
                  </a:lnTo>
                  <a:lnTo>
                    <a:pt x="928" y="774"/>
                  </a:lnTo>
                  <a:lnTo>
                    <a:pt x="928" y="774"/>
                  </a:lnTo>
                  <a:lnTo>
                    <a:pt x="924" y="772"/>
                  </a:lnTo>
                  <a:lnTo>
                    <a:pt x="924" y="772"/>
                  </a:lnTo>
                  <a:lnTo>
                    <a:pt x="914" y="774"/>
                  </a:lnTo>
                  <a:lnTo>
                    <a:pt x="914" y="774"/>
                  </a:lnTo>
                  <a:lnTo>
                    <a:pt x="912" y="778"/>
                  </a:lnTo>
                  <a:lnTo>
                    <a:pt x="912" y="782"/>
                  </a:lnTo>
                  <a:lnTo>
                    <a:pt x="910" y="784"/>
                  </a:lnTo>
                  <a:lnTo>
                    <a:pt x="910" y="784"/>
                  </a:lnTo>
                  <a:lnTo>
                    <a:pt x="906" y="782"/>
                  </a:lnTo>
                  <a:lnTo>
                    <a:pt x="906" y="782"/>
                  </a:lnTo>
                  <a:lnTo>
                    <a:pt x="906" y="774"/>
                  </a:lnTo>
                  <a:lnTo>
                    <a:pt x="908" y="770"/>
                  </a:lnTo>
                  <a:lnTo>
                    <a:pt x="912" y="768"/>
                  </a:lnTo>
                  <a:lnTo>
                    <a:pt x="912" y="768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8" y="756"/>
                  </a:lnTo>
                  <a:lnTo>
                    <a:pt x="918" y="754"/>
                  </a:lnTo>
                  <a:lnTo>
                    <a:pt x="916" y="752"/>
                  </a:lnTo>
                  <a:lnTo>
                    <a:pt x="916" y="752"/>
                  </a:lnTo>
                  <a:lnTo>
                    <a:pt x="912" y="750"/>
                  </a:lnTo>
                  <a:lnTo>
                    <a:pt x="912" y="746"/>
                  </a:lnTo>
                  <a:lnTo>
                    <a:pt x="910" y="738"/>
                  </a:lnTo>
                  <a:lnTo>
                    <a:pt x="910" y="738"/>
                  </a:lnTo>
                  <a:lnTo>
                    <a:pt x="904" y="726"/>
                  </a:lnTo>
                  <a:lnTo>
                    <a:pt x="896" y="716"/>
                  </a:lnTo>
                  <a:lnTo>
                    <a:pt x="886" y="710"/>
                  </a:lnTo>
                  <a:lnTo>
                    <a:pt x="880" y="710"/>
                  </a:lnTo>
                  <a:lnTo>
                    <a:pt x="872" y="710"/>
                  </a:lnTo>
                  <a:lnTo>
                    <a:pt x="872" y="710"/>
                  </a:lnTo>
                  <a:lnTo>
                    <a:pt x="866" y="710"/>
                  </a:lnTo>
                  <a:lnTo>
                    <a:pt x="860" y="706"/>
                  </a:lnTo>
                  <a:lnTo>
                    <a:pt x="854" y="702"/>
                  </a:lnTo>
                  <a:lnTo>
                    <a:pt x="852" y="698"/>
                  </a:lnTo>
                  <a:lnTo>
                    <a:pt x="852" y="698"/>
                  </a:lnTo>
                  <a:lnTo>
                    <a:pt x="848" y="690"/>
                  </a:lnTo>
                  <a:lnTo>
                    <a:pt x="842" y="686"/>
                  </a:lnTo>
                  <a:lnTo>
                    <a:pt x="836" y="682"/>
                  </a:lnTo>
                  <a:lnTo>
                    <a:pt x="828" y="682"/>
                  </a:lnTo>
                  <a:lnTo>
                    <a:pt x="828" y="682"/>
                  </a:lnTo>
                  <a:lnTo>
                    <a:pt x="830" y="678"/>
                  </a:lnTo>
                  <a:lnTo>
                    <a:pt x="832" y="674"/>
                  </a:lnTo>
                  <a:lnTo>
                    <a:pt x="830" y="672"/>
                  </a:lnTo>
                  <a:lnTo>
                    <a:pt x="826" y="668"/>
                  </a:lnTo>
                  <a:lnTo>
                    <a:pt x="826" y="668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8" y="662"/>
                  </a:lnTo>
                  <a:lnTo>
                    <a:pt x="800" y="666"/>
                  </a:lnTo>
                  <a:lnTo>
                    <a:pt x="800" y="666"/>
                  </a:lnTo>
                  <a:lnTo>
                    <a:pt x="798" y="666"/>
                  </a:lnTo>
                  <a:lnTo>
                    <a:pt x="796" y="664"/>
                  </a:lnTo>
                  <a:lnTo>
                    <a:pt x="796" y="664"/>
                  </a:lnTo>
                  <a:lnTo>
                    <a:pt x="790" y="662"/>
                  </a:lnTo>
                  <a:lnTo>
                    <a:pt x="782" y="662"/>
                  </a:lnTo>
                  <a:lnTo>
                    <a:pt x="782" y="662"/>
                  </a:lnTo>
                  <a:lnTo>
                    <a:pt x="778" y="662"/>
                  </a:lnTo>
                  <a:lnTo>
                    <a:pt x="776" y="662"/>
                  </a:lnTo>
                  <a:lnTo>
                    <a:pt x="776" y="660"/>
                  </a:lnTo>
                  <a:lnTo>
                    <a:pt x="776" y="660"/>
                  </a:lnTo>
                  <a:lnTo>
                    <a:pt x="770" y="652"/>
                  </a:lnTo>
                  <a:lnTo>
                    <a:pt x="766" y="652"/>
                  </a:lnTo>
                  <a:lnTo>
                    <a:pt x="760" y="654"/>
                  </a:lnTo>
                  <a:lnTo>
                    <a:pt x="754" y="656"/>
                  </a:lnTo>
                  <a:lnTo>
                    <a:pt x="754" y="656"/>
                  </a:lnTo>
                  <a:lnTo>
                    <a:pt x="752" y="658"/>
                  </a:lnTo>
                  <a:lnTo>
                    <a:pt x="750" y="658"/>
                  </a:lnTo>
                  <a:lnTo>
                    <a:pt x="748" y="656"/>
                  </a:lnTo>
                  <a:lnTo>
                    <a:pt x="748" y="656"/>
                  </a:lnTo>
                  <a:lnTo>
                    <a:pt x="746" y="652"/>
                  </a:lnTo>
                  <a:lnTo>
                    <a:pt x="746" y="650"/>
                  </a:lnTo>
                  <a:lnTo>
                    <a:pt x="750" y="648"/>
                  </a:lnTo>
                  <a:lnTo>
                    <a:pt x="750" y="648"/>
                  </a:lnTo>
                  <a:lnTo>
                    <a:pt x="752" y="646"/>
                  </a:lnTo>
                  <a:lnTo>
                    <a:pt x="750" y="642"/>
                  </a:lnTo>
                  <a:lnTo>
                    <a:pt x="750" y="642"/>
                  </a:lnTo>
                  <a:lnTo>
                    <a:pt x="738" y="652"/>
                  </a:lnTo>
                  <a:lnTo>
                    <a:pt x="730" y="656"/>
                  </a:lnTo>
                  <a:lnTo>
                    <a:pt x="722" y="658"/>
                  </a:lnTo>
                  <a:lnTo>
                    <a:pt x="722" y="658"/>
                  </a:lnTo>
                  <a:lnTo>
                    <a:pt x="720" y="662"/>
                  </a:lnTo>
                  <a:lnTo>
                    <a:pt x="720" y="662"/>
                  </a:lnTo>
                  <a:lnTo>
                    <a:pt x="718" y="668"/>
                  </a:lnTo>
                  <a:lnTo>
                    <a:pt x="716" y="674"/>
                  </a:lnTo>
                  <a:lnTo>
                    <a:pt x="710" y="680"/>
                  </a:lnTo>
                  <a:lnTo>
                    <a:pt x="708" y="686"/>
                  </a:lnTo>
                  <a:lnTo>
                    <a:pt x="708" y="686"/>
                  </a:lnTo>
                  <a:lnTo>
                    <a:pt x="698" y="676"/>
                  </a:lnTo>
                  <a:lnTo>
                    <a:pt x="692" y="672"/>
                  </a:lnTo>
                  <a:lnTo>
                    <a:pt x="688" y="674"/>
                  </a:lnTo>
                  <a:lnTo>
                    <a:pt x="684" y="674"/>
                  </a:lnTo>
                  <a:lnTo>
                    <a:pt x="684" y="674"/>
                  </a:lnTo>
                  <a:lnTo>
                    <a:pt x="678" y="678"/>
                  </a:lnTo>
                  <a:lnTo>
                    <a:pt x="672" y="678"/>
                  </a:lnTo>
                  <a:lnTo>
                    <a:pt x="666" y="676"/>
                  </a:lnTo>
                  <a:lnTo>
                    <a:pt x="662" y="670"/>
                  </a:lnTo>
                  <a:lnTo>
                    <a:pt x="662" y="670"/>
                  </a:lnTo>
                  <a:lnTo>
                    <a:pt x="658" y="664"/>
                  </a:lnTo>
                  <a:lnTo>
                    <a:pt x="656" y="660"/>
                  </a:lnTo>
                  <a:lnTo>
                    <a:pt x="654" y="648"/>
                  </a:lnTo>
                  <a:lnTo>
                    <a:pt x="658" y="626"/>
                  </a:lnTo>
                  <a:lnTo>
                    <a:pt x="658" y="626"/>
                  </a:lnTo>
                  <a:lnTo>
                    <a:pt x="656" y="616"/>
                  </a:lnTo>
                  <a:lnTo>
                    <a:pt x="652" y="610"/>
                  </a:lnTo>
                  <a:lnTo>
                    <a:pt x="646" y="606"/>
                  </a:lnTo>
                  <a:lnTo>
                    <a:pt x="638" y="606"/>
                  </a:lnTo>
                  <a:lnTo>
                    <a:pt x="638" y="606"/>
                  </a:lnTo>
                  <a:lnTo>
                    <a:pt x="626" y="606"/>
                  </a:lnTo>
                  <a:lnTo>
                    <a:pt x="616" y="608"/>
                  </a:lnTo>
                  <a:lnTo>
                    <a:pt x="616" y="608"/>
                  </a:lnTo>
                  <a:lnTo>
                    <a:pt x="614" y="602"/>
                  </a:lnTo>
                  <a:lnTo>
                    <a:pt x="614" y="602"/>
                  </a:lnTo>
                  <a:lnTo>
                    <a:pt x="616" y="600"/>
                  </a:lnTo>
                  <a:lnTo>
                    <a:pt x="618" y="598"/>
                  </a:lnTo>
                  <a:lnTo>
                    <a:pt x="618" y="592"/>
                  </a:lnTo>
                  <a:lnTo>
                    <a:pt x="618" y="592"/>
                  </a:lnTo>
                  <a:lnTo>
                    <a:pt x="626" y="560"/>
                  </a:lnTo>
                  <a:lnTo>
                    <a:pt x="626" y="560"/>
                  </a:lnTo>
                  <a:lnTo>
                    <a:pt x="630" y="554"/>
                  </a:lnTo>
                  <a:lnTo>
                    <a:pt x="630" y="552"/>
                  </a:lnTo>
                  <a:lnTo>
                    <a:pt x="630" y="550"/>
                  </a:lnTo>
                  <a:lnTo>
                    <a:pt x="630" y="550"/>
                  </a:lnTo>
                  <a:lnTo>
                    <a:pt x="626" y="548"/>
                  </a:lnTo>
                  <a:lnTo>
                    <a:pt x="622" y="548"/>
                  </a:lnTo>
                  <a:lnTo>
                    <a:pt x="616" y="548"/>
                  </a:lnTo>
                  <a:lnTo>
                    <a:pt x="616" y="548"/>
                  </a:lnTo>
                  <a:lnTo>
                    <a:pt x="610" y="550"/>
                  </a:lnTo>
                  <a:lnTo>
                    <a:pt x="606" y="552"/>
                  </a:lnTo>
                  <a:lnTo>
                    <a:pt x="604" y="556"/>
                  </a:lnTo>
                  <a:lnTo>
                    <a:pt x="602" y="562"/>
                  </a:lnTo>
                  <a:lnTo>
                    <a:pt x="602" y="562"/>
                  </a:lnTo>
                  <a:lnTo>
                    <a:pt x="600" y="568"/>
                  </a:lnTo>
                  <a:lnTo>
                    <a:pt x="598" y="572"/>
                  </a:lnTo>
                  <a:lnTo>
                    <a:pt x="594" y="576"/>
                  </a:lnTo>
                  <a:lnTo>
                    <a:pt x="588" y="580"/>
                  </a:lnTo>
                  <a:lnTo>
                    <a:pt x="582" y="580"/>
                  </a:lnTo>
                  <a:lnTo>
                    <a:pt x="576" y="582"/>
                  </a:lnTo>
                  <a:lnTo>
                    <a:pt x="572" y="580"/>
                  </a:lnTo>
                  <a:lnTo>
                    <a:pt x="566" y="578"/>
                  </a:lnTo>
                  <a:lnTo>
                    <a:pt x="566" y="578"/>
                  </a:lnTo>
                  <a:lnTo>
                    <a:pt x="556" y="568"/>
                  </a:lnTo>
                  <a:lnTo>
                    <a:pt x="550" y="558"/>
                  </a:lnTo>
                  <a:lnTo>
                    <a:pt x="546" y="546"/>
                  </a:lnTo>
                  <a:lnTo>
                    <a:pt x="544" y="532"/>
                  </a:lnTo>
                  <a:lnTo>
                    <a:pt x="544" y="532"/>
                  </a:lnTo>
                  <a:lnTo>
                    <a:pt x="546" y="516"/>
                  </a:lnTo>
                  <a:lnTo>
                    <a:pt x="548" y="500"/>
                  </a:lnTo>
                  <a:lnTo>
                    <a:pt x="548" y="500"/>
                  </a:lnTo>
                  <a:lnTo>
                    <a:pt x="550" y="490"/>
                  </a:lnTo>
                  <a:lnTo>
                    <a:pt x="552" y="480"/>
                  </a:lnTo>
                  <a:lnTo>
                    <a:pt x="556" y="472"/>
                  </a:lnTo>
                  <a:lnTo>
                    <a:pt x="562" y="468"/>
                  </a:lnTo>
                  <a:lnTo>
                    <a:pt x="570" y="464"/>
                  </a:lnTo>
                  <a:lnTo>
                    <a:pt x="578" y="462"/>
                  </a:lnTo>
                  <a:lnTo>
                    <a:pt x="586" y="462"/>
                  </a:lnTo>
                  <a:lnTo>
                    <a:pt x="598" y="466"/>
                  </a:lnTo>
                  <a:lnTo>
                    <a:pt x="598" y="466"/>
                  </a:lnTo>
                  <a:lnTo>
                    <a:pt x="602" y="466"/>
                  </a:lnTo>
                  <a:lnTo>
                    <a:pt x="604" y="466"/>
                  </a:lnTo>
                  <a:lnTo>
                    <a:pt x="608" y="464"/>
                  </a:lnTo>
                  <a:lnTo>
                    <a:pt x="608" y="460"/>
                  </a:lnTo>
                  <a:lnTo>
                    <a:pt x="608" y="460"/>
                  </a:lnTo>
                  <a:lnTo>
                    <a:pt x="610" y="456"/>
                  </a:lnTo>
                  <a:lnTo>
                    <a:pt x="612" y="454"/>
                  </a:lnTo>
                  <a:lnTo>
                    <a:pt x="614" y="454"/>
                  </a:lnTo>
                  <a:lnTo>
                    <a:pt x="614" y="454"/>
                  </a:lnTo>
                  <a:lnTo>
                    <a:pt x="628" y="454"/>
                  </a:lnTo>
                  <a:lnTo>
                    <a:pt x="636" y="456"/>
                  </a:lnTo>
                  <a:lnTo>
                    <a:pt x="640" y="458"/>
                  </a:lnTo>
                  <a:lnTo>
                    <a:pt x="642" y="460"/>
                  </a:lnTo>
                  <a:lnTo>
                    <a:pt x="642" y="460"/>
                  </a:lnTo>
                  <a:lnTo>
                    <a:pt x="644" y="462"/>
                  </a:lnTo>
                  <a:lnTo>
                    <a:pt x="646" y="462"/>
                  </a:lnTo>
                  <a:lnTo>
                    <a:pt x="646" y="462"/>
                  </a:lnTo>
                  <a:lnTo>
                    <a:pt x="652" y="460"/>
                  </a:lnTo>
                  <a:lnTo>
                    <a:pt x="658" y="464"/>
                  </a:lnTo>
                  <a:lnTo>
                    <a:pt x="662" y="468"/>
                  </a:lnTo>
                  <a:lnTo>
                    <a:pt x="664" y="474"/>
                  </a:lnTo>
                  <a:lnTo>
                    <a:pt x="664" y="474"/>
                  </a:lnTo>
                  <a:lnTo>
                    <a:pt x="664" y="484"/>
                  </a:lnTo>
                  <a:lnTo>
                    <a:pt x="668" y="492"/>
                  </a:lnTo>
                  <a:lnTo>
                    <a:pt x="678" y="510"/>
                  </a:lnTo>
                  <a:lnTo>
                    <a:pt x="678" y="510"/>
                  </a:lnTo>
                  <a:lnTo>
                    <a:pt x="682" y="502"/>
                  </a:lnTo>
                  <a:lnTo>
                    <a:pt x="682" y="496"/>
                  </a:lnTo>
                  <a:lnTo>
                    <a:pt x="682" y="488"/>
                  </a:lnTo>
                  <a:lnTo>
                    <a:pt x="680" y="482"/>
                  </a:lnTo>
                  <a:lnTo>
                    <a:pt x="680" y="482"/>
                  </a:lnTo>
                  <a:lnTo>
                    <a:pt x="674" y="460"/>
                  </a:lnTo>
                  <a:lnTo>
                    <a:pt x="672" y="452"/>
                  </a:lnTo>
                  <a:lnTo>
                    <a:pt x="672" y="444"/>
                  </a:lnTo>
                  <a:lnTo>
                    <a:pt x="676" y="438"/>
                  </a:lnTo>
                  <a:lnTo>
                    <a:pt x="682" y="432"/>
                  </a:lnTo>
                  <a:lnTo>
                    <a:pt x="700" y="416"/>
                  </a:lnTo>
                  <a:lnTo>
                    <a:pt x="700" y="416"/>
                  </a:lnTo>
                  <a:lnTo>
                    <a:pt x="706" y="410"/>
                  </a:lnTo>
                  <a:lnTo>
                    <a:pt x="712" y="402"/>
                  </a:lnTo>
                  <a:lnTo>
                    <a:pt x="714" y="398"/>
                  </a:lnTo>
                  <a:lnTo>
                    <a:pt x="714" y="394"/>
                  </a:lnTo>
                  <a:lnTo>
                    <a:pt x="714" y="388"/>
                  </a:lnTo>
                  <a:lnTo>
                    <a:pt x="712" y="382"/>
                  </a:lnTo>
                  <a:lnTo>
                    <a:pt x="712" y="382"/>
                  </a:lnTo>
                  <a:lnTo>
                    <a:pt x="712" y="378"/>
                  </a:lnTo>
                  <a:lnTo>
                    <a:pt x="712" y="378"/>
                  </a:lnTo>
                  <a:lnTo>
                    <a:pt x="710" y="376"/>
                  </a:lnTo>
                  <a:lnTo>
                    <a:pt x="710" y="376"/>
                  </a:lnTo>
                  <a:lnTo>
                    <a:pt x="712" y="370"/>
                  </a:lnTo>
                  <a:lnTo>
                    <a:pt x="712" y="364"/>
                  </a:lnTo>
                  <a:lnTo>
                    <a:pt x="712" y="364"/>
                  </a:lnTo>
                  <a:lnTo>
                    <a:pt x="712" y="362"/>
                  </a:lnTo>
                  <a:lnTo>
                    <a:pt x="712" y="362"/>
                  </a:lnTo>
                  <a:lnTo>
                    <a:pt x="714" y="360"/>
                  </a:lnTo>
                  <a:lnTo>
                    <a:pt x="714" y="360"/>
                  </a:lnTo>
                  <a:lnTo>
                    <a:pt x="714" y="368"/>
                  </a:lnTo>
                  <a:lnTo>
                    <a:pt x="714" y="372"/>
                  </a:lnTo>
                  <a:lnTo>
                    <a:pt x="716" y="376"/>
                  </a:lnTo>
                  <a:lnTo>
                    <a:pt x="716" y="376"/>
                  </a:lnTo>
                  <a:lnTo>
                    <a:pt x="722" y="372"/>
                  </a:lnTo>
                  <a:lnTo>
                    <a:pt x="722" y="368"/>
                  </a:lnTo>
                  <a:lnTo>
                    <a:pt x="720" y="364"/>
                  </a:lnTo>
                  <a:lnTo>
                    <a:pt x="720" y="362"/>
                  </a:lnTo>
                  <a:lnTo>
                    <a:pt x="720" y="362"/>
                  </a:lnTo>
                  <a:lnTo>
                    <a:pt x="726" y="362"/>
                  </a:lnTo>
                  <a:lnTo>
                    <a:pt x="728" y="360"/>
                  </a:lnTo>
                  <a:lnTo>
                    <a:pt x="730" y="356"/>
                  </a:lnTo>
                  <a:lnTo>
                    <a:pt x="730" y="352"/>
                  </a:lnTo>
                  <a:lnTo>
                    <a:pt x="730" y="352"/>
                  </a:lnTo>
                  <a:lnTo>
                    <a:pt x="730" y="350"/>
                  </a:lnTo>
                  <a:lnTo>
                    <a:pt x="732" y="348"/>
                  </a:lnTo>
                  <a:lnTo>
                    <a:pt x="736" y="348"/>
                  </a:lnTo>
                  <a:lnTo>
                    <a:pt x="736" y="348"/>
                  </a:lnTo>
                  <a:lnTo>
                    <a:pt x="734" y="344"/>
                  </a:lnTo>
                  <a:lnTo>
                    <a:pt x="736" y="342"/>
                  </a:lnTo>
                  <a:lnTo>
                    <a:pt x="744" y="342"/>
                  </a:lnTo>
                  <a:lnTo>
                    <a:pt x="744" y="342"/>
                  </a:lnTo>
                  <a:lnTo>
                    <a:pt x="754" y="338"/>
                  </a:lnTo>
                  <a:lnTo>
                    <a:pt x="754" y="338"/>
                  </a:lnTo>
                  <a:lnTo>
                    <a:pt x="756" y="338"/>
                  </a:lnTo>
                  <a:lnTo>
                    <a:pt x="756" y="334"/>
                  </a:lnTo>
                  <a:lnTo>
                    <a:pt x="756" y="334"/>
                  </a:lnTo>
                  <a:lnTo>
                    <a:pt x="754" y="328"/>
                  </a:lnTo>
                  <a:lnTo>
                    <a:pt x="756" y="322"/>
                  </a:lnTo>
                  <a:lnTo>
                    <a:pt x="760" y="318"/>
                  </a:lnTo>
                  <a:lnTo>
                    <a:pt x="764" y="314"/>
                  </a:lnTo>
                  <a:lnTo>
                    <a:pt x="764" y="314"/>
                  </a:lnTo>
                  <a:lnTo>
                    <a:pt x="776" y="308"/>
                  </a:lnTo>
                  <a:lnTo>
                    <a:pt x="786" y="302"/>
                  </a:lnTo>
                  <a:lnTo>
                    <a:pt x="786" y="302"/>
                  </a:lnTo>
                  <a:lnTo>
                    <a:pt x="790" y="300"/>
                  </a:lnTo>
                  <a:lnTo>
                    <a:pt x="796" y="298"/>
                  </a:lnTo>
                  <a:lnTo>
                    <a:pt x="802" y="298"/>
                  </a:lnTo>
                  <a:lnTo>
                    <a:pt x="810" y="302"/>
                  </a:lnTo>
                  <a:lnTo>
                    <a:pt x="810" y="302"/>
                  </a:lnTo>
                  <a:lnTo>
                    <a:pt x="804" y="302"/>
                  </a:lnTo>
                  <a:lnTo>
                    <a:pt x="800" y="302"/>
                  </a:lnTo>
                  <a:lnTo>
                    <a:pt x="794" y="308"/>
                  </a:lnTo>
                  <a:lnTo>
                    <a:pt x="794" y="308"/>
                  </a:lnTo>
                  <a:lnTo>
                    <a:pt x="792" y="312"/>
                  </a:lnTo>
                  <a:lnTo>
                    <a:pt x="794" y="316"/>
                  </a:lnTo>
                  <a:lnTo>
                    <a:pt x="794" y="316"/>
                  </a:lnTo>
                  <a:lnTo>
                    <a:pt x="798" y="318"/>
                  </a:lnTo>
                  <a:lnTo>
                    <a:pt x="800" y="316"/>
                  </a:lnTo>
                  <a:lnTo>
                    <a:pt x="800" y="316"/>
                  </a:lnTo>
                  <a:lnTo>
                    <a:pt x="804" y="310"/>
                  </a:lnTo>
                  <a:lnTo>
                    <a:pt x="810" y="308"/>
                  </a:lnTo>
                  <a:lnTo>
                    <a:pt x="822" y="304"/>
                  </a:lnTo>
                  <a:lnTo>
                    <a:pt x="822" y="304"/>
                  </a:lnTo>
                  <a:lnTo>
                    <a:pt x="826" y="302"/>
                  </a:lnTo>
                  <a:lnTo>
                    <a:pt x="828" y="300"/>
                  </a:lnTo>
                  <a:lnTo>
                    <a:pt x="828" y="298"/>
                  </a:lnTo>
                  <a:lnTo>
                    <a:pt x="828" y="298"/>
                  </a:lnTo>
                  <a:lnTo>
                    <a:pt x="826" y="296"/>
                  </a:lnTo>
                  <a:lnTo>
                    <a:pt x="824" y="296"/>
                  </a:lnTo>
                  <a:lnTo>
                    <a:pt x="820" y="296"/>
                  </a:lnTo>
                  <a:lnTo>
                    <a:pt x="820" y="296"/>
                  </a:lnTo>
                  <a:lnTo>
                    <a:pt x="814" y="294"/>
                  </a:lnTo>
                  <a:lnTo>
                    <a:pt x="808" y="292"/>
                  </a:lnTo>
                  <a:lnTo>
                    <a:pt x="802" y="288"/>
                  </a:lnTo>
                  <a:lnTo>
                    <a:pt x="800" y="282"/>
                  </a:lnTo>
                  <a:lnTo>
                    <a:pt x="800" y="282"/>
                  </a:lnTo>
                  <a:lnTo>
                    <a:pt x="800" y="278"/>
                  </a:lnTo>
                  <a:lnTo>
                    <a:pt x="798" y="276"/>
                  </a:lnTo>
                  <a:lnTo>
                    <a:pt x="792" y="274"/>
                  </a:lnTo>
                  <a:lnTo>
                    <a:pt x="792" y="274"/>
                  </a:lnTo>
                  <a:lnTo>
                    <a:pt x="796" y="272"/>
                  </a:lnTo>
                  <a:lnTo>
                    <a:pt x="796" y="272"/>
                  </a:lnTo>
                  <a:lnTo>
                    <a:pt x="802" y="268"/>
                  </a:lnTo>
                  <a:lnTo>
                    <a:pt x="804" y="266"/>
                  </a:lnTo>
                  <a:lnTo>
                    <a:pt x="806" y="264"/>
                  </a:lnTo>
                  <a:lnTo>
                    <a:pt x="806" y="264"/>
                  </a:lnTo>
                  <a:lnTo>
                    <a:pt x="804" y="260"/>
                  </a:lnTo>
                  <a:lnTo>
                    <a:pt x="800" y="260"/>
                  </a:lnTo>
                  <a:lnTo>
                    <a:pt x="794" y="260"/>
                  </a:lnTo>
                  <a:lnTo>
                    <a:pt x="794" y="260"/>
                  </a:lnTo>
                  <a:lnTo>
                    <a:pt x="786" y="262"/>
                  </a:lnTo>
                  <a:lnTo>
                    <a:pt x="786" y="262"/>
                  </a:lnTo>
                  <a:lnTo>
                    <a:pt x="766" y="270"/>
                  </a:lnTo>
                  <a:lnTo>
                    <a:pt x="766" y="270"/>
                  </a:lnTo>
                  <a:lnTo>
                    <a:pt x="778" y="258"/>
                  </a:lnTo>
                  <a:lnTo>
                    <a:pt x="790" y="250"/>
                  </a:lnTo>
                  <a:lnTo>
                    <a:pt x="796" y="248"/>
                  </a:lnTo>
                  <a:lnTo>
                    <a:pt x="804" y="246"/>
                  </a:lnTo>
                  <a:lnTo>
                    <a:pt x="810" y="246"/>
                  </a:lnTo>
                  <a:lnTo>
                    <a:pt x="818" y="248"/>
                  </a:lnTo>
                  <a:lnTo>
                    <a:pt x="818" y="248"/>
                  </a:lnTo>
                  <a:lnTo>
                    <a:pt x="826" y="248"/>
                  </a:lnTo>
                  <a:lnTo>
                    <a:pt x="834" y="248"/>
                  </a:lnTo>
                  <a:lnTo>
                    <a:pt x="846" y="242"/>
                  </a:lnTo>
                  <a:lnTo>
                    <a:pt x="858" y="236"/>
                  </a:lnTo>
                  <a:lnTo>
                    <a:pt x="864" y="232"/>
                  </a:lnTo>
                  <a:lnTo>
                    <a:pt x="870" y="232"/>
                  </a:lnTo>
                  <a:lnTo>
                    <a:pt x="870" y="232"/>
                  </a:lnTo>
                  <a:lnTo>
                    <a:pt x="870" y="230"/>
                  </a:lnTo>
                  <a:lnTo>
                    <a:pt x="872" y="230"/>
                  </a:lnTo>
                  <a:lnTo>
                    <a:pt x="872" y="226"/>
                  </a:lnTo>
                  <a:lnTo>
                    <a:pt x="872" y="226"/>
                  </a:lnTo>
                  <a:lnTo>
                    <a:pt x="870" y="218"/>
                  </a:lnTo>
                  <a:lnTo>
                    <a:pt x="866" y="214"/>
                  </a:lnTo>
                  <a:lnTo>
                    <a:pt x="854" y="208"/>
                  </a:lnTo>
                  <a:lnTo>
                    <a:pt x="854" y="208"/>
                  </a:lnTo>
                  <a:lnTo>
                    <a:pt x="856" y="206"/>
                  </a:lnTo>
                  <a:lnTo>
                    <a:pt x="856" y="206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42" y="198"/>
                  </a:lnTo>
                  <a:lnTo>
                    <a:pt x="842" y="198"/>
                  </a:lnTo>
                  <a:lnTo>
                    <a:pt x="832" y="192"/>
                  </a:lnTo>
                  <a:lnTo>
                    <a:pt x="828" y="188"/>
                  </a:lnTo>
                  <a:lnTo>
                    <a:pt x="826" y="184"/>
                  </a:lnTo>
                  <a:lnTo>
                    <a:pt x="826" y="184"/>
                  </a:lnTo>
                  <a:lnTo>
                    <a:pt x="824" y="174"/>
                  </a:lnTo>
                  <a:lnTo>
                    <a:pt x="818" y="166"/>
                  </a:lnTo>
                  <a:lnTo>
                    <a:pt x="812" y="158"/>
                  </a:lnTo>
                  <a:lnTo>
                    <a:pt x="808" y="150"/>
                  </a:lnTo>
                  <a:lnTo>
                    <a:pt x="808" y="150"/>
                  </a:lnTo>
                  <a:lnTo>
                    <a:pt x="806" y="146"/>
                  </a:lnTo>
                  <a:lnTo>
                    <a:pt x="802" y="146"/>
                  </a:lnTo>
                  <a:lnTo>
                    <a:pt x="800" y="148"/>
                  </a:lnTo>
                  <a:lnTo>
                    <a:pt x="798" y="152"/>
                  </a:lnTo>
                  <a:lnTo>
                    <a:pt x="798" y="152"/>
                  </a:lnTo>
                  <a:lnTo>
                    <a:pt x="796" y="158"/>
                  </a:lnTo>
                  <a:lnTo>
                    <a:pt x="790" y="162"/>
                  </a:lnTo>
                  <a:lnTo>
                    <a:pt x="786" y="164"/>
                  </a:lnTo>
                  <a:lnTo>
                    <a:pt x="780" y="164"/>
                  </a:lnTo>
                  <a:lnTo>
                    <a:pt x="780" y="164"/>
                  </a:lnTo>
                  <a:lnTo>
                    <a:pt x="776" y="164"/>
                  </a:lnTo>
                  <a:lnTo>
                    <a:pt x="770" y="160"/>
                  </a:lnTo>
                  <a:lnTo>
                    <a:pt x="766" y="156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4"/>
                  </a:lnTo>
                  <a:lnTo>
                    <a:pt x="760" y="138"/>
                  </a:lnTo>
                  <a:lnTo>
                    <a:pt x="756" y="136"/>
                  </a:lnTo>
                  <a:lnTo>
                    <a:pt x="750" y="134"/>
                  </a:lnTo>
                  <a:lnTo>
                    <a:pt x="750" y="134"/>
                  </a:lnTo>
                  <a:lnTo>
                    <a:pt x="746" y="130"/>
                  </a:lnTo>
                  <a:lnTo>
                    <a:pt x="740" y="126"/>
                  </a:lnTo>
                  <a:lnTo>
                    <a:pt x="736" y="124"/>
                  </a:lnTo>
                  <a:lnTo>
                    <a:pt x="730" y="124"/>
                  </a:lnTo>
                  <a:lnTo>
                    <a:pt x="718" y="124"/>
                  </a:lnTo>
                  <a:lnTo>
                    <a:pt x="706" y="122"/>
                  </a:lnTo>
                  <a:lnTo>
                    <a:pt x="706" y="122"/>
                  </a:lnTo>
                  <a:lnTo>
                    <a:pt x="704" y="120"/>
                  </a:lnTo>
                  <a:lnTo>
                    <a:pt x="702" y="122"/>
                  </a:lnTo>
                  <a:lnTo>
                    <a:pt x="700" y="124"/>
                  </a:lnTo>
                  <a:lnTo>
                    <a:pt x="700" y="130"/>
                  </a:lnTo>
                  <a:lnTo>
                    <a:pt x="700" y="130"/>
                  </a:lnTo>
                  <a:lnTo>
                    <a:pt x="702" y="136"/>
                  </a:lnTo>
                  <a:lnTo>
                    <a:pt x="704" y="142"/>
                  </a:lnTo>
                  <a:lnTo>
                    <a:pt x="704" y="148"/>
                  </a:lnTo>
                  <a:lnTo>
                    <a:pt x="704" y="150"/>
                  </a:lnTo>
                  <a:lnTo>
                    <a:pt x="700" y="154"/>
                  </a:lnTo>
                  <a:lnTo>
                    <a:pt x="700" y="154"/>
                  </a:lnTo>
                  <a:lnTo>
                    <a:pt x="698" y="156"/>
                  </a:lnTo>
                  <a:lnTo>
                    <a:pt x="698" y="160"/>
                  </a:lnTo>
                  <a:lnTo>
                    <a:pt x="698" y="162"/>
                  </a:lnTo>
                  <a:lnTo>
                    <a:pt x="702" y="166"/>
                  </a:lnTo>
                  <a:lnTo>
                    <a:pt x="702" y="166"/>
                  </a:lnTo>
                  <a:lnTo>
                    <a:pt x="710" y="172"/>
                  </a:lnTo>
                  <a:lnTo>
                    <a:pt x="712" y="180"/>
                  </a:lnTo>
                  <a:lnTo>
                    <a:pt x="712" y="184"/>
                  </a:lnTo>
                  <a:lnTo>
                    <a:pt x="710" y="188"/>
                  </a:lnTo>
                  <a:lnTo>
                    <a:pt x="706" y="192"/>
                  </a:lnTo>
                  <a:lnTo>
                    <a:pt x="702" y="194"/>
                  </a:lnTo>
                  <a:lnTo>
                    <a:pt x="702" y="194"/>
                  </a:lnTo>
                  <a:lnTo>
                    <a:pt x="694" y="200"/>
                  </a:lnTo>
                  <a:lnTo>
                    <a:pt x="692" y="204"/>
                  </a:lnTo>
                  <a:lnTo>
                    <a:pt x="690" y="206"/>
                  </a:lnTo>
                  <a:lnTo>
                    <a:pt x="692" y="214"/>
                  </a:lnTo>
                  <a:lnTo>
                    <a:pt x="694" y="222"/>
                  </a:lnTo>
                  <a:lnTo>
                    <a:pt x="694" y="222"/>
                  </a:lnTo>
                  <a:lnTo>
                    <a:pt x="696" y="226"/>
                  </a:lnTo>
                  <a:lnTo>
                    <a:pt x="696" y="226"/>
                  </a:lnTo>
                  <a:lnTo>
                    <a:pt x="694" y="230"/>
                  </a:lnTo>
                  <a:lnTo>
                    <a:pt x="692" y="232"/>
                  </a:lnTo>
                  <a:lnTo>
                    <a:pt x="686" y="238"/>
                  </a:lnTo>
                  <a:lnTo>
                    <a:pt x="686" y="238"/>
                  </a:lnTo>
                  <a:lnTo>
                    <a:pt x="684" y="238"/>
                  </a:lnTo>
                  <a:lnTo>
                    <a:pt x="682" y="238"/>
                  </a:lnTo>
                  <a:lnTo>
                    <a:pt x="678" y="234"/>
                  </a:lnTo>
                  <a:lnTo>
                    <a:pt x="678" y="234"/>
                  </a:lnTo>
                  <a:lnTo>
                    <a:pt x="672" y="228"/>
                  </a:lnTo>
                  <a:lnTo>
                    <a:pt x="668" y="220"/>
                  </a:lnTo>
                  <a:lnTo>
                    <a:pt x="666" y="212"/>
                  </a:lnTo>
                  <a:lnTo>
                    <a:pt x="666" y="204"/>
                  </a:lnTo>
                  <a:lnTo>
                    <a:pt x="666" y="204"/>
                  </a:lnTo>
                  <a:lnTo>
                    <a:pt x="664" y="200"/>
                  </a:lnTo>
                  <a:lnTo>
                    <a:pt x="664" y="198"/>
                  </a:lnTo>
                  <a:lnTo>
                    <a:pt x="658" y="198"/>
                  </a:lnTo>
                  <a:lnTo>
                    <a:pt x="658" y="198"/>
                  </a:lnTo>
                  <a:lnTo>
                    <a:pt x="648" y="196"/>
                  </a:lnTo>
                  <a:lnTo>
                    <a:pt x="638" y="192"/>
                  </a:lnTo>
                  <a:lnTo>
                    <a:pt x="618" y="184"/>
                  </a:lnTo>
                  <a:lnTo>
                    <a:pt x="618" y="184"/>
                  </a:lnTo>
                  <a:lnTo>
                    <a:pt x="606" y="178"/>
                  </a:lnTo>
                  <a:lnTo>
                    <a:pt x="598" y="176"/>
                  </a:lnTo>
                  <a:lnTo>
                    <a:pt x="592" y="178"/>
                  </a:lnTo>
                  <a:lnTo>
                    <a:pt x="592" y="178"/>
                  </a:lnTo>
                  <a:lnTo>
                    <a:pt x="588" y="174"/>
                  </a:lnTo>
                  <a:lnTo>
                    <a:pt x="580" y="166"/>
                  </a:lnTo>
                  <a:lnTo>
                    <a:pt x="568" y="150"/>
                  </a:lnTo>
                  <a:lnTo>
                    <a:pt x="568" y="150"/>
                  </a:lnTo>
                  <a:lnTo>
                    <a:pt x="570" y="140"/>
                  </a:lnTo>
                  <a:lnTo>
                    <a:pt x="576" y="130"/>
                  </a:lnTo>
                  <a:lnTo>
                    <a:pt x="586" y="122"/>
                  </a:lnTo>
                  <a:lnTo>
                    <a:pt x="596" y="116"/>
                  </a:lnTo>
                  <a:lnTo>
                    <a:pt x="596" y="116"/>
                  </a:lnTo>
                  <a:lnTo>
                    <a:pt x="598" y="116"/>
                  </a:lnTo>
                  <a:lnTo>
                    <a:pt x="600" y="114"/>
                  </a:lnTo>
                  <a:lnTo>
                    <a:pt x="600" y="114"/>
                  </a:lnTo>
                  <a:lnTo>
                    <a:pt x="604" y="108"/>
                  </a:lnTo>
                  <a:lnTo>
                    <a:pt x="606" y="104"/>
                  </a:lnTo>
                  <a:lnTo>
                    <a:pt x="610" y="104"/>
                  </a:lnTo>
                  <a:lnTo>
                    <a:pt x="610" y="104"/>
                  </a:lnTo>
                  <a:lnTo>
                    <a:pt x="616" y="104"/>
                  </a:lnTo>
                  <a:lnTo>
                    <a:pt x="620" y="102"/>
                  </a:lnTo>
                  <a:lnTo>
                    <a:pt x="624" y="98"/>
                  </a:lnTo>
                  <a:lnTo>
                    <a:pt x="628" y="94"/>
                  </a:lnTo>
                  <a:lnTo>
                    <a:pt x="628" y="94"/>
                  </a:lnTo>
                  <a:lnTo>
                    <a:pt x="628" y="92"/>
                  </a:lnTo>
                  <a:lnTo>
                    <a:pt x="628" y="92"/>
                  </a:lnTo>
                  <a:lnTo>
                    <a:pt x="630" y="90"/>
                  </a:lnTo>
                  <a:lnTo>
                    <a:pt x="632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38" y="78"/>
                  </a:lnTo>
                  <a:lnTo>
                    <a:pt x="642" y="80"/>
                  </a:lnTo>
                  <a:lnTo>
                    <a:pt x="644" y="82"/>
                  </a:lnTo>
                  <a:lnTo>
                    <a:pt x="648" y="82"/>
                  </a:lnTo>
                  <a:lnTo>
                    <a:pt x="652" y="80"/>
                  </a:lnTo>
                  <a:lnTo>
                    <a:pt x="652" y="80"/>
                  </a:lnTo>
                  <a:lnTo>
                    <a:pt x="656" y="80"/>
                  </a:lnTo>
                  <a:lnTo>
                    <a:pt x="656" y="80"/>
                  </a:lnTo>
                  <a:lnTo>
                    <a:pt x="664" y="78"/>
                  </a:lnTo>
                  <a:lnTo>
                    <a:pt x="668" y="74"/>
                  </a:lnTo>
                  <a:lnTo>
                    <a:pt x="668" y="70"/>
                  </a:lnTo>
                  <a:lnTo>
                    <a:pt x="666" y="62"/>
                  </a:lnTo>
                  <a:lnTo>
                    <a:pt x="666" y="62"/>
                  </a:lnTo>
                  <a:lnTo>
                    <a:pt x="666" y="60"/>
                  </a:lnTo>
                  <a:lnTo>
                    <a:pt x="666" y="60"/>
                  </a:lnTo>
                  <a:lnTo>
                    <a:pt x="672" y="54"/>
                  </a:lnTo>
                  <a:lnTo>
                    <a:pt x="672" y="54"/>
                  </a:lnTo>
                  <a:lnTo>
                    <a:pt x="670" y="52"/>
                  </a:lnTo>
                  <a:lnTo>
                    <a:pt x="666" y="50"/>
                  </a:lnTo>
                  <a:lnTo>
                    <a:pt x="662" y="48"/>
                  </a:lnTo>
                  <a:lnTo>
                    <a:pt x="662" y="48"/>
                  </a:lnTo>
                  <a:lnTo>
                    <a:pt x="662" y="44"/>
                  </a:lnTo>
                  <a:lnTo>
                    <a:pt x="662" y="44"/>
                  </a:lnTo>
                  <a:lnTo>
                    <a:pt x="676" y="44"/>
                  </a:lnTo>
                  <a:lnTo>
                    <a:pt x="690" y="42"/>
                  </a:lnTo>
                  <a:lnTo>
                    <a:pt x="704" y="44"/>
                  </a:lnTo>
                  <a:lnTo>
                    <a:pt x="710" y="46"/>
                  </a:lnTo>
                  <a:lnTo>
                    <a:pt x="716" y="50"/>
                  </a:lnTo>
                  <a:lnTo>
                    <a:pt x="716" y="50"/>
                  </a:lnTo>
                  <a:lnTo>
                    <a:pt x="716" y="52"/>
                  </a:lnTo>
                  <a:lnTo>
                    <a:pt x="714" y="52"/>
                  </a:lnTo>
                  <a:lnTo>
                    <a:pt x="712" y="54"/>
                  </a:lnTo>
                  <a:lnTo>
                    <a:pt x="712" y="56"/>
                  </a:lnTo>
                  <a:lnTo>
                    <a:pt x="712" y="56"/>
                  </a:lnTo>
                  <a:lnTo>
                    <a:pt x="720" y="54"/>
                  </a:lnTo>
                  <a:lnTo>
                    <a:pt x="720" y="54"/>
                  </a:lnTo>
                  <a:lnTo>
                    <a:pt x="726" y="56"/>
                  </a:lnTo>
                  <a:lnTo>
                    <a:pt x="732" y="58"/>
                  </a:lnTo>
                  <a:lnTo>
                    <a:pt x="738" y="62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42" y="70"/>
                  </a:lnTo>
                  <a:lnTo>
                    <a:pt x="742" y="74"/>
                  </a:lnTo>
                  <a:lnTo>
                    <a:pt x="742" y="74"/>
                  </a:lnTo>
                  <a:lnTo>
                    <a:pt x="738" y="76"/>
                  </a:lnTo>
                  <a:lnTo>
                    <a:pt x="734" y="80"/>
                  </a:lnTo>
                  <a:lnTo>
                    <a:pt x="730" y="82"/>
                  </a:lnTo>
                  <a:lnTo>
                    <a:pt x="730" y="86"/>
                  </a:lnTo>
                  <a:lnTo>
                    <a:pt x="732" y="88"/>
                  </a:lnTo>
                  <a:lnTo>
                    <a:pt x="732" y="88"/>
                  </a:lnTo>
                  <a:lnTo>
                    <a:pt x="728" y="90"/>
                  </a:lnTo>
                  <a:lnTo>
                    <a:pt x="728" y="90"/>
                  </a:lnTo>
                  <a:lnTo>
                    <a:pt x="724" y="92"/>
                  </a:lnTo>
                  <a:lnTo>
                    <a:pt x="722" y="92"/>
                  </a:lnTo>
                  <a:lnTo>
                    <a:pt x="722" y="94"/>
                  </a:lnTo>
                  <a:lnTo>
                    <a:pt x="722" y="94"/>
                  </a:lnTo>
                  <a:lnTo>
                    <a:pt x="718" y="94"/>
                  </a:lnTo>
                  <a:lnTo>
                    <a:pt x="716" y="94"/>
                  </a:lnTo>
                  <a:lnTo>
                    <a:pt x="710" y="92"/>
                  </a:lnTo>
                  <a:lnTo>
                    <a:pt x="710" y="92"/>
                  </a:lnTo>
                  <a:lnTo>
                    <a:pt x="702" y="92"/>
                  </a:lnTo>
                  <a:lnTo>
                    <a:pt x="700" y="94"/>
                  </a:lnTo>
                  <a:lnTo>
                    <a:pt x="700" y="98"/>
                  </a:lnTo>
                  <a:lnTo>
                    <a:pt x="700" y="98"/>
                  </a:lnTo>
                  <a:lnTo>
                    <a:pt x="700" y="100"/>
                  </a:lnTo>
                  <a:lnTo>
                    <a:pt x="702" y="102"/>
                  </a:lnTo>
                  <a:lnTo>
                    <a:pt x="708" y="102"/>
                  </a:lnTo>
                  <a:lnTo>
                    <a:pt x="708" y="102"/>
                  </a:lnTo>
                  <a:lnTo>
                    <a:pt x="732" y="98"/>
                  </a:lnTo>
                  <a:lnTo>
                    <a:pt x="732" y="98"/>
                  </a:lnTo>
                  <a:lnTo>
                    <a:pt x="742" y="108"/>
                  </a:lnTo>
                  <a:lnTo>
                    <a:pt x="754" y="116"/>
                  </a:lnTo>
                  <a:lnTo>
                    <a:pt x="754" y="116"/>
                  </a:lnTo>
                  <a:lnTo>
                    <a:pt x="772" y="122"/>
                  </a:lnTo>
                  <a:lnTo>
                    <a:pt x="792" y="126"/>
                  </a:lnTo>
                  <a:lnTo>
                    <a:pt x="792" y="126"/>
                  </a:lnTo>
                  <a:lnTo>
                    <a:pt x="788" y="122"/>
                  </a:lnTo>
                  <a:lnTo>
                    <a:pt x="782" y="118"/>
                  </a:lnTo>
                  <a:lnTo>
                    <a:pt x="778" y="114"/>
                  </a:lnTo>
                  <a:lnTo>
                    <a:pt x="774" y="110"/>
                  </a:lnTo>
                  <a:lnTo>
                    <a:pt x="774" y="110"/>
                  </a:lnTo>
                  <a:lnTo>
                    <a:pt x="780" y="110"/>
                  </a:lnTo>
                  <a:lnTo>
                    <a:pt x="784" y="112"/>
                  </a:lnTo>
                  <a:lnTo>
                    <a:pt x="788" y="114"/>
                  </a:lnTo>
                  <a:lnTo>
                    <a:pt x="792" y="116"/>
                  </a:lnTo>
                  <a:lnTo>
                    <a:pt x="792" y="116"/>
                  </a:lnTo>
                  <a:lnTo>
                    <a:pt x="798" y="118"/>
                  </a:lnTo>
                  <a:lnTo>
                    <a:pt x="800" y="118"/>
                  </a:lnTo>
                  <a:lnTo>
                    <a:pt x="800" y="116"/>
                  </a:lnTo>
                  <a:lnTo>
                    <a:pt x="800" y="116"/>
                  </a:lnTo>
                  <a:lnTo>
                    <a:pt x="802" y="110"/>
                  </a:lnTo>
                  <a:lnTo>
                    <a:pt x="802" y="108"/>
                  </a:lnTo>
                  <a:lnTo>
                    <a:pt x="802" y="106"/>
                  </a:lnTo>
                  <a:lnTo>
                    <a:pt x="802" y="106"/>
                  </a:lnTo>
                  <a:lnTo>
                    <a:pt x="796" y="102"/>
                  </a:lnTo>
                  <a:lnTo>
                    <a:pt x="794" y="98"/>
                  </a:lnTo>
                  <a:lnTo>
                    <a:pt x="790" y="96"/>
                  </a:lnTo>
                  <a:lnTo>
                    <a:pt x="790" y="96"/>
                  </a:lnTo>
                  <a:lnTo>
                    <a:pt x="786" y="94"/>
                  </a:lnTo>
                  <a:lnTo>
                    <a:pt x="782" y="92"/>
                  </a:lnTo>
                  <a:lnTo>
                    <a:pt x="780" y="88"/>
                  </a:lnTo>
                  <a:lnTo>
                    <a:pt x="782" y="82"/>
                  </a:lnTo>
                  <a:lnTo>
                    <a:pt x="782" y="82"/>
                  </a:lnTo>
                  <a:lnTo>
                    <a:pt x="782" y="80"/>
                  </a:lnTo>
                  <a:lnTo>
                    <a:pt x="784" y="78"/>
                  </a:lnTo>
                  <a:lnTo>
                    <a:pt x="788" y="80"/>
                  </a:lnTo>
                  <a:lnTo>
                    <a:pt x="792" y="82"/>
                  </a:lnTo>
                  <a:lnTo>
                    <a:pt x="796" y="84"/>
                  </a:lnTo>
                  <a:lnTo>
                    <a:pt x="796" y="84"/>
                  </a:lnTo>
                  <a:lnTo>
                    <a:pt x="798" y="84"/>
                  </a:lnTo>
                  <a:lnTo>
                    <a:pt x="798" y="84"/>
                  </a:lnTo>
                  <a:lnTo>
                    <a:pt x="802" y="92"/>
                  </a:lnTo>
                  <a:lnTo>
                    <a:pt x="806" y="94"/>
                  </a:lnTo>
                  <a:lnTo>
                    <a:pt x="812" y="92"/>
                  </a:lnTo>
                  <a:lnTo>
                    <a:pt x="816" y="88"/>
                  </a:lnTo>
                  <a:lnTo>
                    <a:pt x="816" y="88"/>
                  </a:lnTo>
                  <a:lnTo>
                    <a:pt x="822" y="84"/>
                  </a:lnTo>
                  <a:lnTo>
                    <a:pt x="826" y="80"/>
                  </a:lnTo>
                  <a:lnTo>
                    <a:pt x="826" y="78"/>
                  </a:lnTo>
                  <a:lnTo>
                    <a:pt x="826" y="78"/>
                  </a:lnTo>
                  <a:lnTo>
                    <a:pt x="824" y="76"/>
                  </a:lnTo>
                  <a:lnTo>
                    <a:pt x="822" y="76"/>
                  </a:lnTo>
                  <a:lnTo>
                    <a:pt x="820" y="76"/>
                  </a:lnTo>
                  <a:lnTo>
                    <a:pt x="816" y="76"/>
                  </a:lnTo>
                  <a:lnTo>
                    <a:pt x="816" y="76"/>
                  </a:lnTo>
                  <a:lnTo>
                    <a:pt x="810" y="72"/>
                  </a:lnTo>
                  <a:lnTo>
                    <a:pt x="810" y="72"/>
                  </a:lnTo>
                  <a:lnTo>
                    <a:pt x="802" y="66"/>
                  </a:lnTo>
                  <a:lnTo>
                    <a:pt x="794" y="64"/>
                  </a:lnTo>
                  <a:lnTo>
                    <a:pt x="784" y="62"/>
                  </a:lnTo>
                  <a:lnTo>
                    <a:pt x="776" y="60"/>
                  </a:lnTo>
                  <a:lnTo>
                    <a:pt x="776" y="60"/>
                  </a:lnTo>
                  <a:lnTo>
                    <a:pt x="774" y="54"/>
                  </a:lnTo>
                  <a:lnTo>
                    <a:pt x="774" y="54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4" y="48"/>
                  </a:lnTo>
                  <a:lnTo>
                    <a:pt x="774" y="48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4" y="40"/>
                  </a:lnTo>
                  <a:lnTo>
                    <a:pt x="774" y="40"/>
                  </a:lnTo>
                  <a:lnTo>
                    <a:pt x="772" y="38"/>
                  </a:lnTo>
                  <a:lnTo>
                    <a:pt x="768" y="36"/>
                  </a:lnTo>
                  <a:lnTo>
                    <a:pt x="762" y="36"/>
                  </a:lnTo>
                  <a:lnTo>
                    <a:pt x="762" y="36"/>
                  </a:lnTo>
                  <a:lnTo>
                    <a:pt x="756" y="36"/>
                  </a:lnTo>
                  <a:lnTo>
                    <a:pt x="754" y="36"/>
                  </a:lnTo>
                  <a:lnTo>
                    <a:pt x="752" y="32"/>
                  </a:lnTo>
                  <a:lnTo>
                    <a:pt x="752" y="32"/>
                  </a:lnTo>
                  <a:lnTo>
                    <a:pt x="750" y="28"/>
                  </a:lnTo>
                  <a:lnTo>
                    <a:pt x="746" y="26"/>
                  </a:lnTo>
                  <a:lnTo>
                    <a:pt x="742" y="26"/>
                  </a:lnTo>
                  <a:lnTo>
                    <a:pt x="738" y="28"/>
                  </a:lnTo>
                  <a:lnTo>
                    <a:pt x="738" y="28"/>
                  </a:lnTo>
                  <a:lnTo>
                    <a:pt x="734" y="30"/>
                  </a:lnTo>
                  <a:lnTo>
                    <a:pt x="732" y="28"/>
                  </a:lnTo>
                  <a:lnTo>
                    <a:pt x="728" y="26"/>
                  </a:lnTo>
                  <a:lnTo>
                    <a:pt x="724" y="28"/>
                  </a:lnTo>
                  <a:lnTo>
                    <a:pt x="724" y="28"/>
                  </a:lnTo>
                  <a:lnTo>
                    <a:pt x="722" y="20"/>
                  </a:lnTo>
                  <a:lnTo>
                    <a:pt x="718" y="18"/>
                  </a:lnTo>
                  <a:lnTo>
                    <a:pt x="708" y="14"/>
                  </a:lnTo>
                  <a:lnTo>
                    <a:pt x="708" y="14"/>
                  </a:lnTo>
                  <a:lnTo>
                    <a:pt x="706" y="14"/>
                  </a:lnTo>
                  <a:lnTo>
                    <a:pt x="706" y="14"/>
                  </a:lnTo>
                  <a:lnTo>
                    <a:pt x="710" y="12"/>
                  </a:lnTo>
                  <a:lnTo>
                    <a:pt x="710" y="10"/>
                  </a:lnTo>
                  <a:lnTo>
                    <a:pt x="708" y="8"/>
                  </a:lnTo>
                  <a:lnTo>
                    <a:pt x="708" y="8"/>
                  </a:lnTo>
                  <a:lnTo>
                    <a:pt x="700" y="6"/>
                  </a:lnTo>
                  <a:lnTo>
                    <a:pt x="694" y="4"/>
                  </a:lnTo>
                  <a:lnTo>
                    <a:pt x="680" y="6"/>
                  </a:lnTo>
                  <a:lnTo>
                    <a:pt x="680" y="6"/>
                  </a:lnTo>
                  <a:lnTo>
                    <a:pt x="678" y="6"/>
                  </a:lnTo>
                  <a:lnTo>
                    <a:pt x="678" y="8"/>
                  </a:lnTo>
                  <a:lnTo>
                    <a:pt x="680" y="10"/>
                  </a:lnTo>
                  <a:lnTo>
                    <a:pt x="680" y="10"/>
                  </a:lnTo>
                  <a:lnTo>
                    <a:pt x="672" y="6"/>
                  </a:lnTo>
                  <a:lnTo>
                    <a:pt x="666" y="4"/>
                  </a:lnTo>
                  <a:lnTo>
                    <a:pt x="658" y="6"/>
                  </a:lnTo>
                  <a:lnTo>
                    <a:pt x="650" y="8"/>
                  </a:lnTo>
                  <a:lnTo>
                    <a:pt x="650" y="8"/>
                  </a:lnTo>
                  <a:lnTo>
                    <a:pt x="646" y="10"/>
                  </a:lnTo>
                  <a:lnTo>
                    <a:pt x="644" y="14"/>
                  </a:lnTo>
                  <a:lnTo>
                    <a:pt x="640" y="24"/>
                  </a:lnTo>
                  <a:lnTo>
                    <a:pt x="640" y="24"/>
                  </a:lnTo>
                  <a:lnTo>
                    <a:pt x="644" y="24"/>
                  </a:lnTo>
                  <a:lnTo>
                    <a:pt x="646" y="26"/>
                  </a:lnTo>
                  <a:lnTo>
                    <a:pt x="646" y="26"/>
                  </a:lnTo>
                  <a:lnTo>
                    <a:pt x="648" y="30"/>
                  </a:lnTo>
                  <a:lnTo>
                    <a:pt x="646" y="32"/>
                  </a:lnTo>
                  <a:lnTo>
                    <a:pt x="646" y="32"/>
                  </a:lnTo>
                  <a:lnTo>
                    <a:pt x="642" y="32"/>
                  </a:lnTo>
                  <a:lnTo>
                    <a:pt x="642" y="30"/>
                  </a:lnTo>
                  <a:lnTo>
                    <a:pt x="642" y="28"/>
                  </a:lnTo>
                  <a:lnTo>
                    <a:pt x="640" y="26"/>
                  </a:lnTo>
                  <a:lnTo>
                    <a:pt x="640" y="26"/>
                  </a:lnTo>
                  <a:lnTo>
                    <a:pt x="634" y="20"/>
                  </a:lnTo>
                  <a:lnTo>
                    <a:pt x="632" y="16"/>
                  </a:lnTo>
                  <a:lnTo>
                    <a:pt x="634" y="10"/>
                  </a:lnTo>
                  <a:lnTo>
                    <a:pt x="642" y="4"/>
                  </a:lnTo>
                  <a:lnTo>
                    <a:pt x="642" y="4"/>
                  </a:lnTo>
                  <a:lnTo>
                    <a:pt x="636" y="2"/>
                  </a:lnTo>
                  <a:lnTo>
                    <a:pt x="630" y="2"/>
                  </a:lnTo>
                  <a:lnTo>
                    <a:pt x="620" y="6"/>
                  </a:lnTo>
                  <a:lnTo>
                    <a:pt x="620" y="6"/>
                  </a:lnTo>
                  <a:lnTo>
                    <a:pt x="614" y="10"/>
                  </a:lnTo>
                  <a:lnTo>
                    <a:pt x="610" y="14"/>
                  </a:lnTo>
                  <a:lnTo>
                    <a:pt x="606" y="20"/>
                  </a:lnTo>
                  <a:lnTo>
                    <a:pt x="606" y="26"/>
                  </a:lnTo>
                  <a:lnTo>
                    <a:pt x="606" y="26"/>
                  </a:lnTo>
                  <a:lnTo>
                    <a:pt x="608" y="30"/>
                  </a:lnTo>
                  <a:lnTo>
                    <a:pt x="612" y="30"/>
                  </a:lnTo>
                  <a:lnTo>
                    <a:pt x="618" y="30"/>
                  </a:lnTo>
                  <a:lnTo>
                    <a:pt x="622" y="30"/>
                  </a:lnTo>
                  <a:lnTo>
                    <a:pt x="622" y="30"/>
                  </a:lnTo>
                  <a:lnTo>
                    <a:pt x="620" y="32"/>
                  </a:lnTo>
                  <a:lnTo>
                    <a:pt x="618" y="32"/>
                  </a:lnTo>
                  <a:lnTo>
                    <a:pt x="618" y="32"/>
                  </a:lnTo>
                  <a:lnTo>
                    <a:pt x="612" y="32"/>
                  </a:lnTo>
                  <a:lnTo>
                    <a:pt x="612" y="32"/>
                  </a:lnTo>
                  <a:lnTo>
                    <a:pt x="612" y="34"/>
                  </a:lnTo>
                  <a:lnTo>
                    <a:pt x="614" y="36"/>
                  </a:lnTo>
                  <a:lnTo>
                    <a:pt x="616" y="38"/>
                  </a:lnTo>
                  <a:lnTo>
                    <a:pt x="616" y="38"/>
                  </a:lnTo>
                  <a:lnTo>
                    <a:pt x="622" y="40"/>
                  </a:lnTo>
                  <a:lnTo>
                    <a:pt x="626" y="40"/>
                  </a:lnTo>
                  <a:lnTo>
                    <a:pt x="632" y="40"/>
                  </a:lnTo>
                  <a:lnTo>
                    <a:pt x="638" y="42"/>
                  </a:lnTo>
                  <a:lnTo>
                    <a:pt x="638" y="42"/>
                  </a:lnTo>
                  <a:lnTo>
                    <a:pt x="640" y="48"/>
                  </a:lnTo>
                  <a:lnTo>
                    <a:pt x="640" y="50"/>
                  </a:lnTo>
                  <a:lnTo>
                    <a:pt x="642" y="52"/>
                  </a:lnTo>
                  <a:lnTo>
                    <a:pt x="642" y="52"/>
                  </a:lnTo>
                  <a:lnTo>
                    <a:pt x="646" y="54"/>
                  </a:lnTo>
                  <a:lnTo>
                    <a:pt x="646" y="54"/>
                  </a:lnTo>
                  <a:lnTo>
                    <a:pt x="644" y="56"/>
                  </a:lnTo>
                  <a:lnTo>
                    <a:pt x="644" y="56"/>
                  </a:lnTo>
                  <a:lnTo>
                    <a:pt x="640" y="58"/>
                  </a:lnTo>
                  <a:lnTo>
                    <a:pt x="638" y="60"/>
                  </a:lnTo>
                  <a:lnTo>
                    <a:pt x="632" y="66"/>
                  </a:lnTo>
                  <a:lnTo>
                    <a:pt x="632" y="66"/>
                  </a:lnTo>
                  <a:lnTo>
                    <a:pt x="630" y="70"/>
                  </a:lnTo>
                  <a:lnTo>
                    <a:pt x="628" y="72"/>
                  </a:lnTo>
                  <a:lnTo>
                    <a:pt x="626" y="70"/>
                  </a:lnTo>
                  <a:lnTo>
                    <a:pt x="626" y="70"/>
                  </a:lnTo>
                  <a:lnTo>
                    <a:pt x="620" y="68"/>
                  </a:lnTo>
                  <a:lnTo>
                    <a:pt x="618" y="64"/>
                  </a:lnTo>
                  <a:lnTo>
                    <a:pt x="620" y="60"/>
                  </a:lnTo>
                  <a:lnTo>
                    <a:pt x="620" y="60"/>
                  </a:lnTo>
                  <a:lnTo>
                    <a:pt x="622" y="58"/>
                  </a:lnTo>
                  <a:lnTo>
                    <a:pt x="620" y="56"/>
                  </a:lnTo>
                  <a:lnTo>
                    <a:pt x="616" y="54"/>
                  </a:lnTo>
                  <a:lnTo>
                    <a:pt x="616" y="54"/>
                  </a:lnTo>
                  <a:lnTo>
                    <a:pt x="612" y="52"/>
                  </a:lnTo>
                  <a:lnTo>
                    <a:pt x="610" y="52"/>
                  </a:lnTo>
                  <a:lnTo>
                    <a:pt x="608" y="54"/>
                  </a:lnTo>
                  <a:lnTo>
                    <a:pt x="608" y="54"/>
                  </a:lnTo>
                  <a:lnTo>
                    <a:pt x="606" y="58"/>
                  </a:lnTo>
                  <a:lnTo>
                    <a:pt x="602" y="60"/>
                  </a:lnTo>
                  <a:lnTo>
                    <a:pt x="602" y="60"/>
                  </a:lnTo>
                  <a:lnTo>
                    <a:pt x="598" y="52"/>
                  </a:lnTo>
                  <a:lnTo>
                    <a:pt x="594" y="48"/>
                  </a:lnTo>
                  <a:lnTo>
                    <a:pt x="588" y="48"/>
                  </a:lnTo>
                  <a:lnTo>
                    <a:pt x="588" y="48"/>
                  </a:lnTo>
                  <a:lnTo>
                    <a:pt x="586" y="46"/>
                  </a:lnTo>
                  <a:lnTo>
                    <a:pt x="586" y="44"/>
                  </a:lnTo>
                  <a:lnTo>
                    <a:pt x="586" y="44"/>
                  </a:lnTo>
                  <a:lnTo>
                    <a:pt x="586" y="36"/>
                  </a:lnTo>
                  <a:lnTo>
                    <a:pt x="584" y="32"/>
                  </a:lnTo>
                  <a:lnTo>
                    <a:pt x="578" y="28"/>
                  </a:lnTo>
                  <a:lnTo>
                    <a:pt x="570" y="24"/>
                  </a:lnTo>
                  <a:lnTo>
                    <a:pt x="570" y="24"/>
                  </a:lnTo>
                  <a:lnTo>
                    <a:pt x="576" y="18"/>
                  </a:lnTo>
                  <a:lnTo>
                    <a:pt x="578" y="14"/>
                  </a:lnTo>
                  <a:lnTo>
                    <a:pt x="580" y="14"/>
                  </a:lnTo>
                  <a:lnTo>
                    <a:pt x="580" y="14"/>
                  </a:lnTo>
                  <a:lnTo>
                    <a:pt x="588" y="14"/>
                  </a:lnTo>
                  <a:lnTo>
                    <a:pt x="592" y="12"/>
                  </a:lnTo>
                  <a:lnTo>
                    <a:pt x="602" y="2"/>
                  </a:lnTo>
                  <a:lnTo>
                    <a:pt x="602" y="2"/>
                  </a:lnTo>
                  <a:lnTo>
                    <a:pt x="578" y="0"/>
                  </a:lnTo>
                  <a:lnTo>
                    <a:pt x="578" y="0"/>
                  </a:lnTo>
                  <a:lnTo>
                    <a:pt x="568" y="0"/>
                  </a:lnTo>
                  <a:lnTo>
                    <a:pt x="564" y="4"/>
                  </a:lnTo>
                  <a:lnTo>
                    <a:pt x="562" y="8"/>
                  </a:lnTo>
                  <a:lnTo>
                    <a:pt x="566" y="18"/>
                  </a:lnTo>
                  <a:lnTo>
                    <a:pt x="566" y="18"/>
                  </a:lnTo>
                  <a:lnTo>
                    <a:pt x="566" y="24"/>
                  </a:lnTo>
                  <a:lnTo>
                    <a:pt x="566" y="24"/>
                  </a:lnTo>
                  <a:lnTo>
                    <a:pt x="560" y="28"/>
                  </a:lnTo>
                  <a:lnTo>
                    <a:pt x="556" y="32"/>
                  </a:lnTo>
                  <a:lnTo>
                    <a:pt x="556" y="38"/>
                  </a:lnTo>
                  <a:lnTo>
                    <a:pt x="558" y="44"/>
                  </a:lnTo>
                  <a:lnTo>
                    <a:pt x="558" y="44"/>
                  </a:lnTo>
                  <a:lnTo>
                    <a:pt x="568" y="46"/>
                  </a:lnTo>
                  <a:lnTo>
                    <a:pt x="572" y="50"/>
                  </a:lnTo>
                  <a:lnTo>
                    <a:pt x="576" y="54"/>
                  </a:lnTo>
                  <a:lnTo>
                    <a:pt x="576" y="54"/>
                  </a:lnTo>
                  <a:lnTo>
                    <a:pt x="576" y="56"/>
                  </a:lnTo>
                  <a:lnTo>
                    <a:pt x="574" y="60"/>
                  </a:lnTo>
                  <a:lnTo>
                    <a:pt x="574" y="60"/>
                  </a:lnTo>
                  <a:lnTo>
                    <a:pt x="568" y="64"/>
                  </a:lnTo>
                  <a:lnTo>
                    <a:pt x="564" y="66"/>
                  </a:lnTo>
                  <a:lnTo>
                    <a:pt x="562" y="70"/>
                  </a:lnTo>
                  <a:lnTo>
                    <a:pt x="562" y="70"/>
                  </a:lnTo>
                  <a:lnTo>
                    <a:pt x="562" y="72"/>
                  </a:lnTo>
                  <a:lnTo>
                    <a:pt x="558" y="72"/>
                  </a:lnTo>
                  <a:lnTo>
                    <a:pt x="558" y="72"/>
                  </a:lnTo>
                  <a:lnTo>
                    <a:pt x="556" y="70"/>
                  </a:lnTo>
                  <a:lnTo>
                    <a:pt x="556" y="68"/>
                  </a:lnTo>
                  <a:lnTo>
                    <a:pt x="556" y="64"/>
                  </a:lnTo>
                  <a:lnTo>
                    <a:pt x="556" y="64"/>
                  </a:lnTo>
                  <a:lnTo>
                    <a:pt x="558" y="64"/>
                  </a:lnTo>
                  <a:lnTo>
                    <a:pt x="558" y="64"/>
                  </a:lnTo>
                  <a:lnTo>
                    <a:pt x="556" y="62"/>
                  </a:lnTo>
                  <a:lnTo>
                    <a:pt x="556" y="62"/>
                  </a:lnTo>
                  <a:lnTo>
                    <a:pt x="554" y="62"/>
                  </a:lnTo>
                  <a:lnTo>
                    <a:pt x="552" y="62"/>
                  </a:lnTo>
                  <a:lnTo>
                    <a:pt x="552" y="60"/>
                  </a:lnTo>
                  <a:lnTo>
                    <a:pt x="552" y="60"/>
                  </a:lnTo>
                  <a:lnTo>
                    <a:pt x="562" y="56"/>
                  </a:lnTo>
                  <a:lnTo>
                    <a:pt x="562" y="56"/>
                  </a:lnTo>
                  <a:lnTo>
                    <a:pt x="556" y="50"/>
                  </a:lnTo>
                  <a:lnTo>
                    <a:pt x="550" y="48"/>
                  </a:lnTo>
                  <a:lnTo>
                    <a:pt x="550" y="48"/>
                  </a:lnTo>
                  <a:lnTo>
                    <a:pt x="548" y="46"/>
                  </a:lnTo>
                  <a:lnTo>
                    <a:pt x="544" y="44"/>
                  </a:lnTo>
                  <a:lnTo>
                    <a:pt x="540" y="48"/>
                  </a:lnTo>
                  <a:lnTo>
                    <a:pt x="536" y="52"/>
                  </a:lnTo>
                  <a:lnTo>
                    <a:pt x="534" y="52"/>
                  </a:lnTo>
                  <a:lnTo>
                    <a:pt x="530" y="52"/>
                  </a:lnTo>
                  <a:lnTo>
                    <a:pt x="530" y="52"/>
                  </a:lnTo>
                  <a:lnTo>
                    <a:pt x="538" y="54"/>
                  </a:lnTo>
                  <a:lnTo>
                    <a:pt x="542" y="56"/>
                  </a:lnTo>
                  <a:lnTo>
                    <a:pt x="544" y="60"/>
                  </a:lnTo>
                  <a:lnTo>
                    <a:pt x="544" y="60"/>
                  </a:lnTo>
                  <a:lnTo>
                    <a:pt x="542" y="60"/>
                  </a:lnTo>
                  <a:lnTo>
                    <a:pt x="540" y="62"/>
                  </a:lnTo>
                  <a:lnTo>
                    <a:pt x="538" y="66"/>
                  </a:lnTo>
                  <a:lnTo>
                    <a:pt x="538" y="66"/>
                  </a:lnTo>
                  <a:lnTo>
                    <a:pt x="510" y="66"/>
                  </a:lnTo>
                  <a:lnTo>
                    <a:pt x="498" y="64"/>
                  </a:lnTo>
                  <a:lnTo>
                    <a:pt x="484" y="60"/>
                  </a:lnTo>
                  <a:lnTo>
                    <a:pt x="484" y="60"/>
                  </a:lnTo>
                  <a:lnTo>
                    <a:pt x="482" y="56"/>
                  </a:lnTo>
                  <a:lnTo>
                    <a:pt x="480" y="54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64" y="58"/>
                  </a:lnTo>
                  <a:lnTo>
                    <a:pt x="464" y="58"/>
                  </a:lnTo>
                  <a:lnTo>
                    <a:pt x="462" y="58"/>
                  </a:lnTo>
                  <a:lnTo>
                    <a:pt x="462" y="60"/>
                  </a:lnTo>
                  <a:lnTo>
                    <a:pt x="462" y="60"/>
                  </a:lnTo>
                  <a:lnTo>
                    <a:pt x="466" y="62"/>
                  </a:lnTo>
                  <a:lnTo>
                    <a:pt x="466" y="62"/>
                  </a:lnTo>
                  <a:lnTo>
                    <a:pt x="468" y="64"/>
                  </a:lnTo>
                  <a:lnTo>
                    <a:pt x="468" y="64"/>
                  </a:lnTo>
                  <a:lnTo>
                    <a:pt x="468" y="68"/>
                  </a:lnTo>
                  <a:lnTo>
                    <a:pt x="468" y="68"/>
                  </a:lnTo>
                  <a:lnTo>
                    <a:pt x="464" y="72"/>
                  </a:lnTo>
                  <a:lnTo>
                    <a:pt x="464" y="72"/>
                  </a:lnTo>
                  <a:lnTo>
                    <a:pt x="452" y="66"/>
                  </a:lnTo>
                  <a:lnTo>
                    <a:pt x="446" y="66"/>
                  </a:lnTo>
                  <a:lnTo>
                    <a:pt x="440" y="66"/>
                  </a:lnTo>
                  <a:lnTo>
                    <a:pt x="440" y="66"/>
                  </a:lnTo>
                  <a:lnTo>
                    <a:pt x="424" y="68"/>
                  </a:lnTo>
                  <a:lnTo>
                    <a:pt x="408" y="66"/>
                  </a:lnTo>
                  <a:lnTo>
                    <a:pt x="408" y="66"/>
                  </a:lnTo>
                  <a:lnTo>
                    <a:pt x="410" y="62"/>
                  </a:lnTo>
                  <a:lnTo>
                    <a:pt x="412" y="62"/>
                  </a:lnTo>
                  <a:lnTo>
                    <a:pt x="414" y="60"/>
                  </a:lnTo>
                  <a:lnTo>
                    <a:pt x="416" y="60"/>
                  </a:lnTo>
                  <a:lnTo>
                    <a:pt x="416" y="60"/>
                  </a:lnTo>
                  <a:lnTo>
                    <a:pt x="412" y="56"/>
                  </a:lnTo>
                  <a:lnTo>
                    <a:pt x="406" y="54"/>
                  </a:lnTo>
                  <a:lnTo>
                    <a:pt x="406" y="54"/>
                  </a:lnTo>
                  <a:lnTo>
                    <a:pt x="398" y="54"/>
                  </a:lnTo>
                  <a:lnTo>
                    <a:pt x="390" y="54"/>
                  </a:lnTo>
                  <a:lnTo>
                    <a:pt x="374" y="50"/>
                  </a:lnTo>
                  <a:lnTo>
                    <a:pt x="374" y="50"/>
                  </a:lnTo>
                  <a:lnTo>
                    <a:pt x="358" y="46"/>
                  </a:lnTo>
                  <a:lnTo>
                    <a:pt x="350" y="46"/>
                  </a:lnTo>
                  <a:lnTo>
                    <a:pt x="348" y="46"/>
                  </a:lnTo>
                  <a:lnTo>
                    <a:pt x="344" y="50"/>
                  </a:lnTo>
                  <a:lnTo>
                    <a:pt x="344" y="50"/>
                  </a:lnTo>
                  <a:lnTo>
                    <a:pt x="340" y="50"/>
                  </a:lnTo>
                  <a:lnTo>
                    <a:pt x="338" y="48"/>
                  </a:lnTo>
                  <a:lnTo>
                    <a:pt x="338" y="48"/>
                  </a:lnTo>
                  <a:lnTo>
                    <a:pt x="336" y="44"/>
                  </a:lnTo>
                  <a:lnTo>
                    <a:pt x="334" y="44"/>
                  </a:lnTo>
                  <a:lnTo>
                    <a:pt x="330" y="48"/>
                  </a:lnTo>
                  <a:lnTo>
                    <a:pt x="330" y="48"/>
                  </a:lnTo>
                  <a:lnTo>
                    <a:pt x="326" y="50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18" y="44"/>
                  </a:lnTo>
                  <a:lnTo>
                    <a:pt x="314" y="42"/>
                  </a:lnTo>
                  <a:lnTo>
                    <a:pt x="308" y="42"/>
                  </a:lnTo>
                  <a:lnTo>
                    <a:pt x="302" y="46"/>
                  </a:lnTo>
                  <a:lnTo>
                    <a:pt x="302" y="46"/>
                  </a:lnTo>
                  <a:lnTo>
                    <a:pt x="296" y="44"/>
                  </a:lnTo>
                  <a:lnTo>
                    <a:pt x="296" y="44"/>
                  </a:lnTo>
                  <a:lnTo>
                    <a:pt x="294" y="48"/>
                  </a:lnTo>
                  <a:lnTo>
                    <a:pt x="290" y="48"/>
                  </a:lnTo>
                  <a:lnTo>
                    <a:pt x="290" y="48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0" y="46"/>
                  </a:lnTo>
                  <a:lnTo>
                    <a:pt x="278" y="44"/>
                  </a:lnTo>
                  <a:lnTo>
                    <a:pt x="274" y="46"/>
                  </a:lnTo>
                  <a:lnTo>
                    <a:pt x="274" y="46"/>
                  </a:lnTo>
                  <a:lnTo>
                    <a:pt x="268" y="48"/>
                  </a:lnTo>
                  <a:lnTo>
                    <a:pt x="264" y="48"/>
                  </a:lnTo>
                  <a:lnTo>
                    <a:pt x="258" y="48"/>
                  </a:lnTo>
                  <a:lnTo>
                    <a:pt x="254" y="50"/>
                  </a:lnTo>
                  <a:lnTo>
                    <a:pt x="254" y="50"/>
                  </a:lnTo>
                  <a:lnTo>
                    <a:pt x="246" y="54"/>
                  </a:lnTo>
                  <a:lnTo>
                    <a:pt x="238" y="54"/>
                  </a:lnTo>
                  <a:lnTo>
                    <a:pt x="224" y="50"/>
                  </a:lnTo>
                  <a:lnTo>
                    <a:pt x="224" y="50"/>
                  </a:lnTo>
                  <a:lnTo>
                    <a:pt x="202" y="46"/>
                  </a:lnTo>
                  <a:lnTo>
                    <a:pt x="192" y="44"/>
                  </a:lnTo>
                  <a:lnTo>
                    <a:pt x="180" y="42"/>
                  </a:lnTo>
                  <a:lnTo>
                    <a:pt x="180" y="42"/>
                  </a:lnTo>
                  <a:lnTo>
                    <a:pt x="166" y="42"/>
                  </a:lnTo>
                  <a:lnTo>
                    <a:pt x="152" y="42"/>
                  </a:lnTo>
                  <a:lnTo>
                    <a:pt x="124" y="38"/>
                  </a:lnTo>
                  <a:lnTo>
                    <a:pt x="124" y="38"/>
                  </a:lnTo>
                  <a:lnTo>
                    <a:pt x="96" y="32"/>
                  </a:lnTo>
                  <a:lnTo>
                    <a:pt x="82" y="32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52" y="38"/>
                  </a:lnTo>
                  <a:lnTo>
                    <a:pt x="44" y="40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4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46" y="84"/>
                  </a:lnTo>
                  <a:lnTo>
                    <a:pt x="40" y="86"/>
                  </a:lnTo>
                  <a:lnTo>
                    <a:pt x="34" y="84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26" y="80"/>
                  </a:lnTo>
                  <a:lnTo>
                    <a:pt x="22" y="80"/>
                  </a:lnTo>
                  <a:lnTo>
                    <a:pt x="22" y="8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6" y="90"/>
                  </a:lnTo>
                  <a:lnTo>
                    <a:pt x="8" y="94"/>
                  </a:lnTo>
                  <a:lnTo>
                    <a:pt x="10" y="98"/>
                  </a:lnTo>
                  <a:lnTo>
                    <a:pt x="14" y="100"/>
                  </a:lnTo>
                  <a:lnTo>
                    <a:pt x="14" y="100"/>
                  </a:lnTo>
                  <a:lnTo>
                    <a:pt x="30" y="100"/>
                  </a:lnTo>
                  <a:lnTo>
                    <a:pt x="44" y="98"/>
                  </a:lnTo>
                  <a:lnTo>
                    <a:pt x="44" y="98"/>
                  </a:lnTo>
                  <a:lnTo>
                    <a:pt x="48" y="96"/>
                  </a:lnTo>
                  <a:lnTo>
                    <a:pt x="50" y="96"/>
                  </a:lnTo>
                  <a:lnTo>
                    <a:pt x="52" y="100"/>
                  </a:lnTo>
                  <a:lnTo>
                    <a:pt x="52" y="100"/>
                  </a:lnTo>
                  <a:lnTo>
                    <a:pt x="52" y="108"/>
                  </a:lnTo>
                  <a:lnTo>
                    <a:pt x="52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36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2" y="118"/>
                  </a:lnTo>
                  <a:lnTo>
                    <a:pt x="18" y="122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8" y="134"/>
                  </a:lnTo>
                  <a:lnTo>
                    <a:pt x="20" y="140"/>
                  </a:lnTo>
                  <a:lnTo>
                    <a:pt x="22" y="144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40" y="148"/>
                  </a:lnTo>
                  <a:lnTo>
                    <a:pt x="46" y="152"/>
                  </a:lnTo>
                  <a:lnTo>
                    <a:pt x="46" y="154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6" y="158"/>
                  </a:lnTo>
                  <a:lnTo>
                    <a:pt x="66" y="160"/>
                  </a:lnTo>
                  <a:lnTo>
                    <a:pt x="74" y="160"/>
                  </a:lnTo>
                  <a:lnTo>
                    <a:pt x="78" y="160"/>
                  </a:lnTo>
                  <a:lnTo>
                    <a:pt x="82" y="158"/>
                  </a:lnTo>
                  <a:lnTo>
                    <a:pt x="82" y="158"/>
                  </a:lnTo>
                  <a:lnTo>
                    <a:pt x="80" y="166"/>
                  </a:lnTo>
                  <a:lnTo>
                    <a:pt x="74" y="174"/>
                  </a:lnTo>
                  <a:lnTo>
                    <a:pt x="68" y="180"/>
                  </a:lnTo>
                  <a:lnTo>
                    <a:pt x="60" y="184"/>
                  </a:lnTo>
                  <a:lnTo>
                    <a:pt x="60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8" y="190"/>
                  </a:lnTo>
                  <a:lnTo>
                    <a:pt x="60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70" y="188"/>
                  </a:lnTo>
                  <a:lnTo>
                    <a:pt x="70" y="188"/>
                  </a:lnTo>
                  <a:lnTo>
                    <a:pt x="98" y="168"/>
                  </a:lnTo>
                  <a:lnTo>
                    <a:pt x="98" y="168"/>
                  </a:lnTo>
                  <a:lnTo>
                    <a:pt x="104" y="164"/>
                  </a:lnTo>
                  <a:lnTo>
                    <a:pt x="106" y="160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4"/>
                  </a:lnTo>
                  <a:lnTo>
                    <a:pt x="106" y="154"/>
                  </a:lnTo>
                  <a:lnTo>
                    <a:pt x="112" y="150"/>
                  </a:lnTo>
                  <a:lnTo>
                    <a:pt x="118" y="144"/>
                  </a:lnTo>
                  <a:lnTo>
                    <a:pt x="122" y="140"/>
                  </a:lnTo>
                  <a:lnTo>
                    <a:pt x="128" y="136"/>
                  </a:lnTo>
                  <a:lnTo>
                    <a:pt x="128" y="136"/>
                  </a:lnTo>
                  <a:lnTo>
                    <a:pt x="130" y="138"/>
                  </a:lnTo>
                  <a:lnTo>
                    <a:pt x="130" y="138"/>
                  </a:lnTo>
                  <a:lnTo>
                    <a:pt x="128" y="140"/>
                  </a:lnTo>
                  <a:lnTo>
                    <a:pt x="128" y="142"/>
                  </a:lnTo>
                  <a:lnTo>
                    <a:pt x="126" y="146"/>
                  </a:lnTo>
                  <a:lnTo>
                    <a:pt x="126" y="146"/>
                  </a:lnTo>
                  <a:lnTo>
                    <a:pt x="124" y="148"/>
                  </a:lnTo>
                  <a:lnTo>
                    <a:pt x="124" y="150"/>
                  </a:lnTo>
                  <a:lnTo>
                    <a:pt x="126" y="152"/>
                  </a:lnTo>
                  <a:lnTo>
                    <a:pt x="124" y="156"/>
                  </a:lnTo>
                  <a:lnTo>
                    <a:pt x="124" y="156"/>
                  </a:lnTo>
                  <a:lnTo>
                    <a:pt x="128" y="156"/>
                  </a:lnTo>
                  <a:lnTo>
                    <a:pt x="128" y="154"/>
                  </a:lnTo>
                  <a:lnTo>
                    <a:pt x="130" y="152"/>
                  </a:lnTo>
                  <a:lnTo>
                    <a:pt x="132" y="150"/>
                  </a:lnTo>
                  <a:lnTo>
                    <a:pt x="132" y="150"/>
                  </a:lnTo>
                  <a:lnTo>
                    <a:pt x="142" y="148"/>
                  </a:lnTo>
                  <a:lnTo>
                    <a:pt x="148" y="146"/>
                  </a:lnTo>
                  <a:lnTo>
                    <a:pt x="150" y="142"/>
                  </a:lnTo>
                  <a:lnTo>
                    <a:pt x="150" y="142"/>
                  </a:lnTo>
                  <a:lnTo>
                    <a:pt x="152" y="138"/>
                  </a:lnTo>
                  <a:lnTo>
                    <a:pt x="152" y="136"/>
                  </a:lnTo>
                  <a:lnTo>
                    <a:pt x="160" y="138"/>
                  </a:lnTo>
                  <a:lnTo>
                    <a:pt x="160" y="138"/>
                  </a:lnTo>
                  <a:lnTo>
                    <a:pt x="180" y="144"/>
                  </a:lnTo>
                  <a:lnTo>
                    <a:pt x="190" y="146"/>
                  </a:lnTo>
                  <a:lnTo>
                    <a:pt x="200" y="146"/>
                  </a:lnTo>
                  <a:lnTo>
                    <a:pt x="200" y="146"/>
                  </a:lnTo>
                  <a:lnTo>
                    <a:pt x="210" y="148"/>
                  </a:lnTo>
                  <a:lnTo>
                    <a:pt x="220" y="150"/>
                  </a:lnTo>
                  <a:lnTo>
                    <a:pt x="220" y="150"/>
                  </a:lnTo>
                  <a:lnTo>
                    <a:pt x="230" y="156"/>
                  </a:lnTo>
                  <a:lnTo>
                    <a:pt x="240" y="164"/>
                  </a:lnTo>
                  <a:lnTo>
                    <a:pt x="240" y="164"/>
                  </a:lnTo>
                  <a:lnTo>
                    <a:pt x="244" y="168"/>
                  </a:lnTo>
                  <a:lnTo>
                    <a:pt x="244" y="168"/>
                  </a:lnTo>
                  <a:lnTo>
                    <a:pt x="246" y="166"/>
                  </a:lnTo>
                  <a:lnTo>
                    <a:pt x="250" y="166"/>
                  </a:lnTo>
                  <a:lnTo>
                    <a:pt x="250" y="166"/>
                  </a:lnTo>
                  <a:lnTo>
                    <a:pt x="252" y="166"/>
                  </a:lnTo>
                  <a:lnTo>
                    <a:pt x="252" y="166"/>
                  </a:lnTo>
                  <a:lnTo>
                    <a:pt x="258" y="164"/>
                  </a:lnTo>
                  <a:lnTo>
                    <a:pt x="258" y="164"/>
                  </a:lnTo>
                  <a:lnTo>
                    <a:pt x="262" y="164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266" y="170"/>
                  </a:lnTo>
                  <a:lnTo>
                    <a:pt x="268" y="172"/>
                  </a:lnTo>
                  <a:lnTo>
                    <a:pt x="270" y="178"/>
                  </a:lnTo>
                  <a:lnTo>
                    <a:pt x="270" y="178"/>
                  </a:lnTo>
                  <a:lnTo>
                    <a:pt x="272" y="180"/>
                  </a:lnTo>
                  <a:lnTo>
                    <a:pt x="272" y="180"/>
                  </a:lnTo>
                  <a:lnTo>
                    <a:pt x="276" y="182"/>
                  </a:lnTo>
                  <a:lnTo>
                    <a:pt x="276" y="186"/>
                  </a:lnTo>
                  <a:lnTo>
                    <a:pt x="276" y="186"/>
                  </a:lnTo>
                  <a:lnTo>
                    <a:pt x="282" y="190"/>
                  </a:lnTo>
                  <a:lnTo>
                    <a:pt x="282" y="194"/>
                  </a:lnTo>
                  <a:lnTo>
                    <a:pt x="282" y="194"/>
                  </a:lnTo>
                  <a:lnTo>
                    <a:pt x="284" y="194"/>
                  </a:lnTo>
                  <a:lnTo>
                    <a:pt x="286" y="196"/>
                  </a:lnTo>
                  <a:lnTo>
                    <a:pt x="286" y="200"/>
                  </a:lnTo>
                  <a:lnTo>
                    <a:pt x="286" y="200"/>
                  </a:lnTo>
                  <a:lnTo>
                    <a:pt x="288" y="202"/>
                  </a:lnTo>
                  <a:lnTo>
                    <a:pt x="292" y="206"/>
                  </a:lnTo>
                  <a:lnTo>
                    <a:pt x="292" y="206"/>
                  </a:lnTo>
                  <a:lnTo>
                    <a:pt x="294" y="208"/>
                  </a:lnTo>
                  <a:lnTo>
                    <a:pt x="294" y="210"/>
                  </a:lnTo>
                  <a:lnTo>
                    <a:pt x="296" y="214"/>
                  </a:lnTo>
                  <a:lnTo>
                    <a:pt x="298" y="216"/>
                  </a:lnTo>
                  <a:lnTo>
                    <a:pt x="298" y="216"/>
                  </a:lnTo>
                  <a:lnTo>
                    <a:pt x="304" y="218"/>
                  </a:lnTo>
                  <a:lnTo>
                    <a:pt x="310" y="224"/>
                  </a:lnTo>
                  <a:lnTo>
                    <a:pt x="312" y="230"/>
                  </a:lnTo>
                  <a:lnTo>
                    <a:pt x="312" y="234"/>
                  </a:lnTo>
                  <a:lnTo>
                    <a:pt x="312" y="238"/>
                  </a:lnTo>
                  <a:lnTo>
                    <a:pt x="312" y="238"/>
                  </a:lnTo>
                  <a:lnTo>
                    <a:pt x="314" y="240"/>
                  </a:lnTo>
                  <a:lnTo>
                    <a:pt x="316" y="242"/>
                  </a:lnTo>
                  <a:lnTo>
                    <a:pt x="322" y="242"/>
                  </a:lnTo>
                  <a:lnTo>
                    <a:pt x="322" y="242"/>
                  </a:lnTo>
                  <a:lnTo>
                    <a:pt x="324" y="242"/>
                  </a:lnTo>
                  <a:lnTo>
                    <a:pt x="328" y="244"/>
                  </a:lnTo>
                  <a:lnTo>
                    <a:pt x="334" y="246"/>
                  </a:lnTo>
                  <a:lnTo>
                    <a:pt x="334" y="246"/>
                  </a:lnTo>
                  <a:lnTo>
                    <a:pt x="336" y="250"/>
                  </a:lnTo>
                  <a:lnTo>
                    <a:pt x="338" y="252"/>
                  </a:lnTo>
                  <a:lnTo>
                    <a:pt x="344" y="256"/>
                  </a:lnTo>
                  <a:lnTo>
                    <a:pt x="344" y="256"/>
                  </a:lnTo>
                  <a:lnTo>
                    <a:pt x="348" y="260"/>
                  </a:lnTo>
                  <a:lnTo>
                    <a:pt x="352" y="264"/>
                  </a:lnTo>
                  <a:lnTo>
                    <a:pt x="354" y="268"/>
                  </a:lnTo>
                  <a:lnTo>
                    <a:pt x="354" y="274"/>
                  </a:lnTo>
                  <a:lnTo>
                    <a:pt x="354" y="274"/>
                  </a:lnTo>
                  <a:lnTo>
                    <a:pt x="348" y="272"/>
                  </a:lnTo>
                  <a:lnTo>
                    <a:pt x="348" y="272"/>
                  </a:lnTo>
                  <a:lnTo>
                    <a:pt x="346" y="272"/>
                  </a:lnTo>
                  <a:lnTo>
                    <a:pt x="342" y="270"/>
                  </a:lnTo>
                  <a:lnTo>
                    <a:pt x="338" y="270"/>
                  </a:lnTo>
                  <a:lnTo>
                    <a:pt x="336" y="272"/>
                  </a:lnTo>
                  <a:lnTo>
                    <a:pt x="336" y="272"/>
                  </a:lnTo>
                  <a:lnTo>
                    <a:pt x="338" y="278"/>
                  </a:lnTo>
                  <a:lnTo>
                    <a:pt x="340" y="284"/>
                  </a:lnTo>
                  <a:lnTo>
                    <a:pt x="342" y="292"/>
                  </a:lnTo>
                  <a:lnTo>
                    <a:pt x="342" y="298"/>
                  </a:lnTo>
                  <a:lnTo>
                    <a:pt x="342" y="298"/>
                  </a:lnTo>
                  <a:lnTo>
                    <a:pt x="340" y="314"/>
                  </a:lnTo>
                  <a:lnTo>
                    <a:pt x="338" y="330"/>
                  </a:lnTo>
                  <a:lnTo>
                    <a:pt x="340" y="346"/>
                  </a:lnTo>
                  <a:lnTo>
                    <a:pt x="342" y="362"/>
                  </a:lnTo>
                  <a:lnTo>
                    <a:pt x="342" y="362"/>
                  </a:lnTo>
                  <a:lnTo>
                    <a:pt x="346" y="368"/>
                  </a:lnTo>
                  <a:lnTo>
                    <a:pt x="348" y="372"/>
                  </a:lnTo>
                  <a:lnTo>
                    <a:pt x="352" y="376"/>
                  </a:lnTo>
                  <a:lnTo>
                    <a:pt x="354" y="380"/>
                  </a:lnTo>
                  <a:lnTo>
                    <a:pt x="354" y="380"/>
                  </a:lnTo>
                  <a:lnTo>
                    <a:pt x="358" y="392"/>
                  </a:lnTo>
                  <a:lnTo>
                    <a:pt x="364" y="402"/>
                  </a:lnTo>
                  <a:lnTo>
                    <a:pt x="372" y="412"/>
                  </a:lnTo>
                  <a:lnTo>
                    <a:pt x="376" y="414"/>
                  </a:lnTo>
                  <a:lnTo>
                    <a:pt x="382" y="418"/>
                  </a:lnTo>
                  <a:lnTo>
                    <a:pt x="382" y="418"/>
                  </a:lnTo>
                  <a:lnTo>
                    <a:pt x="386" y="420"/>
                  </a:lnTo>
                  <a:lnTo>
                    <a:pt x="390" y="42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402" y="452"/>
                  </a:lnTo>
                  <a:lnTo>
                    <a:pt x="408" y="462"/>
                  </a:lnTo>
                  <a:lnTo>
                    <a:pt x="414" y="470"/>
                  </a:lnTo>
                  <a:lnTo>
                    <a:pt x="414" y="470"/>
                  </a:lnTo>
                  <a:lnTo>
                    <a:pt x="416" y="472"/>
                  </a:lnTo>
                  <a:lnTo>
                    <a:pt x="418" y="476"/>
                  </a:lnTo>
                  <a:lnTo>
                    <a:pt x="418" y="478"/>
                  </a:lnTo>
                  <a:lnTo>
                    <a:pt x="416" y="482"/>
                  </a:lnTo>
                  <a:lnTo>
                    <a:pt x="416" y="482"/>
                  </a:lnTo>
                  <a:lnTo>
                    <a:pt x="414" y="484"/>
                  </a:lnTo>
                  <a:lnTo>
                    <a:pt x="414" y="486"/>
                  </a:lnTo>
                  <a:lnTo>
                    <a:pt x="414" y="486"/>
                  </a:lnTo>
                  <a:lnTo>
                    <a:pt x="424" y="492"/>
                  </a:lnTo>
                  <a:lnTo>
                    <a:pt x="430" y="500"/>
                  </a:lnTo>
                  <a:lnTo>
                    <a:pt x="440" y="518"/>
                  </a:lnTo>
                  <a:lnTo>
                    <a:pt x="440" y="518"/>
                  </a:lnTo>
                  <a:lnTo>
                    <a:pt x="442" y="520"/>
                  </a:lnTo>
                  <a:lnTo>
                    <a:pt x="442" y="520"/>
                  </a:lnTo>
                  <a:lnTo>
                    <a:pt x="448" y="528"/>
                  </a:lnTo>
                  <a:lnTo>
                    <a:pt x="448" y="528"/>
                  </a:lnTo>
                  <a:lnTo>
                    <a:pt x="450" y="530"/>
                  </a:lnTo>
                  <a:lnTo>
                    <a:pt x="450" y="532"/>
                  </a:lnTo>
                  <a:lnTo>
                    <a:pt x="452" y="530"/>
                  </a:lnTo>
                  <a:lnTo>
                    <a:pt x="452" y="530"/>
                  </a:lnTo>
                  <a:lnTo>
                    <a:pt x="454" y="528"/>
                  </a:lnTo>
                  <a:lnTo>
                    <a:pt x="454" y="528"/>
                  </a:lnTo>
                  <a:lnTo>
                    <a:pt x="452" y="524"/>
                  </a:lnTo>
                  <a:lnTo>
                    <a:pt x="452" y="524"/>
                  </a:lnTo>
                  <a:lnTo>
                    <a:pt x="448" y="520"/>
                  </a:lnTo>
                  <a:lnTo>
                    <a:pt x="444" y="514"/>
                  </a:lnTo>
                  <a:lnTo>
                    <a:pt x="444" y="514"/>
                  </a:lnTo>
                  <a:lnTo>
                    <a:pt x="442" y="512"/>
                  </a:lnTo>
                  <a:lnTo>
                    <a:pt x="442" y="512"/>
                  </a:lnTo>
                  <a:lnTo>
                    <a:pt x="432" y="486"/>
                  </a:lnTo>
                  <a:lnTo>
                    <a:pt x="418" y="464"/>
                  </a:lnTo>
                  <a:lnTo>
                    <a:pt x="418" y="464"/>
                  </a:lnTo>
                  <a:lnTo>
                    <a:pt x="414" y="458"/>
                  </a:lnTo>
                  <a:lnTo>
                    <a:pt x="412" y="452"/>
                  </a:lnTo>
                  <a:lnTo>
                    <a:pt x="412" y="442"/>
                  </a:lnTo>
                  <a:lnTo>
                    <a:pt x="412" y="442"/>
                  </a:lnTo>
                  <a:lnTo>
                    <a:pt x="418" y="442"/>
                  </a:lnTo>
                  <a:lnTo>
                    <a:pt x="424" y="446"/>
                  </a:lnTo>
                  <a:lnTo>
                    <a:pt x="426" y="450"/>
                  </a:lnTo>
                  <a:lnTo>
                    <a:pt x="428" y="456"/>
                  </a:lnTo>
                  <a:lnTo>
                    <a:pt x="428" y="456"/>
                  </a:lnTo>
                  <a:lnTo>
                    <a:pt x="430" y="462"/>
                  </a:lnTo>
                  <a:lnTo>
                    <a:pt x="434" y="470"/>
                  </a:lnTo>
                  <a:lnTo>
                    <a:pt x="442" y="480"/>
                  </a:lnTo>
                  <a:lnTo>
                    <a:pt x="452" y="492"/>
                  </a:lnTo>
                  <a:lnTo>
                    <a:pt x="458" y="504"/>
                  </a:lnTo>
                  <a:lnTo>
                    <a:pt x="458" y="504"/>
                  </a:lnTo>
                  <a:lnTo>
                    <a:pt x="462" y="510"/>
                  </a:lnTo>
                  <a:lnTo>
                    <a:pt x="468" y="518"/>
                  </a:lnTo>
                  <a:lnTo>
                    <a:pt x="478" y="530"/>
                  </a:lnTo>
                  <a:lnTo>
                    <a:pt x="478" y="530"/>
                  </a:lnTo>
                  <a:lnTo>
                    <a:pt x="482" y="536"/>
                  </a:lnTo>
                  <a:lnTo>
                    <a:pt x="486" y="544"/>
                  </a:lnTo>
                  <a:lnTo>
                    <a:pt x="486" y="550"/>
                  </a:lnTo>
                  <a:lnTo>
                    <a:pt x="486" y="558"/>
                  </a:lnTo>
                  <a:lnTo>
                    <a:pt x="486" y="558"/>
                  </a:lnTo>
                  <a:lnTo>
                    <a:pt x="484" y="562"/>
                  </a:lnTo>
                  <a:lnTo>
                    <a:pt x="486" y="566"/>
                  </a:lnTo>
                  <a:lnTo>
                    <a:pt x="492" y="570"/>
                  </a:lnTo>
                  <a:lnTo>
                    <a:pt x="492" y="570"/>
                  </a:lnTo>
                  <a:lnTo>
                    <a:pt x="504" y="580"/>
                  </a:lnTo>
                  <a:lnTo>
                    <a:pt x="516" y="588"/>
                  </a:lnTo>
                  <a:lnTo>
                    <a:pt x="516" y="588"/>
                  </a:lnTo>
                  <a:lnTo>
                    <a:pt x="534" y="598"/>
                  </a:lnTo>
                  <a:lnTo>
                    <a:pt x="550" y="606"/>
                  </a:lnTo>
                  <a:lnTo>
                    <a:pt x="550" y="606"/>
                  </a:lnTo>
                  <a:lnTo>
                    <a:pt x="556" y="608"/>
                  </a:lnTo>
                  <a:lnTo>
                    <a:pt x="560" y="606"/>
                  </a:lnTo>
                  <a:lnTo>
                    <a:pt x="560" y="606"/>
                  </a:lnTo>
                  <a:lnTo>
                    <a:pt x="566" y="602"/>
                  </a:lnTo>
                  <a:lnTo>
                    <a:pt x="572" y="602"/>
                  </a:lnTo>
                  <a:lnTo>
                    <a:pt x="578" y="606"/>
                  </a:lnTo>
                  <a:lnTo>
                    <a:pt x="582" y="612"/>
                  </a:lnTo>
                  <a:lnTo>
                    <a:pt x="582" y="612"/>
                  </a:lnTo>
                  <a:lnTo>
                    <a:pt x="592" y="622"/>
                  </a:lnTo>
                  <a:lnTo>
                    <a:pt x="596" y="624"/>
                  </a:lnTo>
                  <a:lnTo>
                    <a:pt x="604" y="628"/>
                  </a:lnTo>
                  <a:lnTo>
                    <a:pt x="604" y="628"/>
                  </a:lnTo>
                  <a:lnTo>
                    <a:pt x="614" y="630"/>
                  </a:lnTo>
                  <a:lnTo>
                    <a:pt x="622" y="634"/>
                  </a:lnTo>
                  <a:lnTo>
                    <a:pt x="630" y="642"/>
                  </a:lnTo>
                  <a:lnTo>
                    <a:pt x="636" y="652"/>
                  </a:lnTo>
                  <a:lnTo>
                    <a:pt x="636" y="652"/>
                  </a:lnTo>
                  <a:lnTo>
                    <a:pt x="638" y="652"/>
                  </a:lnTo>
                  <a:lnTo>
                    <a:pt x="638" y="652"/>
                  </a:lnTo>
                  <a:lnTo>
                    <a:pt x="638" y="656"/>
                  </a:lnTo>
                  <a:lnTo>
                    <a:pt x="638" y="656"/>
                  </a:lnTo>
                  <a:lnTo>
                    <a:pt x="638" y="662"/>
                  </a:lnTo>
                  <a:lnTo>
                    <a:pt x="640" y="666"/>
                  </a:lnTo>
                  <a:lnTo>
                    <a:pt x="640" y="666"/>
                  </a:lnTo>
                  <a:lnTo>
                    <a:pt x="678" y="694"/>
                  </a:lnTo>
                  <a:lnTo>
                    <a:pt x="678" y="694"/>
                  </a:lnTo>
                  <a:lnTo>
                    <a:pt x="682" y="694"/>
                  </a:lnTo>
                  <a:lnTo>
                    <a:pt x="682" y="694"/>
                  </a:lnTo>
                  <a:lnTo>
                    <a:pt x="682" y="692"/>
                  </a:lnTo>
                  <a:lnTo>
                    <a:pt x="682" y="692"/>
                  </a:lnTo>
                  <a:lnTo>
                    <a:pt x="680" y="686"/>
                  </a:lnTo>
                  <a:lnTo>
                    <a:pt x="682" y="684"/>
                  </a:lnTo>
                  <a:lnTo>
                    <a:pt x="686" y="680"/>
                  </a:lnTo>
                  <a:lnTo>
                    <a:pt x="688" y="676"/>
                  </a:lnTo>
                  <a:lnTo>
                    <a:pt x="688" y="676"/>
                  </a:lnTo>
                  <a:lnTo>
                    <a:pt x="692" y="678"/>
                  </a:lnTo>
                  <a:lnTo>
                    <a:pt x="694" y="678"/>
                  </a:lnTo>
                  <a:lnTo>
                    <a:pt x="696" y="684"/>
                  </a:lnTo>
                  <a:lnTo>
                    <a:pt x="698" y="690"/>
                  </a:lnTo>
                  <a:lnTo>
                    <a:pt x="700" y="694"/>
                  </a:lnTo>
                  <a:lnTo>
                    <a:pt x="700" y="694"/>
                  </a:lnTo>
                  <a:lnTo>
                    <a:pt x="702" y="702"/>
                  </a:lnTo>
                  <a:lnTo>
                    <a:pt x="704" y="710"/>
                  </a:lnTo>
                  <a:lnTo>
                    <a:pt x="706" y="720"/>
                  </a:lnTo>
                  <a:lnTo>
                    <a:pt x="704" y="728"/>
                  </a:lnTo>
                  <a:lnTo>
                    <a:pt x="702" y="738"/>
                  </a:lnTo>
                  <a:lnTo>
                    <a:pt x="700" y="746"/>
                  </a:lnTo>
                  <a:lnTo>
                    <a:pt x="696" y="754"/>
                  </a:lnTo>
                  <a:lnTo>
                    <a:pt x="690" y="760"/>
                  </a:lnTo>
                  <a:lnTo>
                    <a:pt x="690" y="760"/>
                  </a:lnTo>
                  <a:lnTo>
                    <a:pt x="684" y="766"/>
                  </a:lnTo>
                  <a:lnTo>
                    <a:pt x="680" y="774"/>
                  </a:lnTo>
                  <a:lnTo>
                    <a:pt x="678" y="784"/>
                  </a:lnTo>
                  <a:lnTo>
                    <a:pt x="678" y="792"/>
                  </a:lnTo>
                  <a:lnTo>
                    <a:pt x="678" y="792"/>
                  </a:lnTo>
                  <a:lnTo>
                    <a:pt x="678" y="796"/>
                  </a:lnTo>
                  <a:lnTo>
                    <a:pt x="680" y="798"/>
                  </a:lnTo>
                  <a:lnTo>
                    <a:pt x="680" y="798"/>
                  </a:lnTo>
                  <a:lnTo>
                    <a:pt x="684" y="800"/>
                  </a:lnTo>
                  <a:lnTo>
                    <a:pt x="686" y="802"/>
                  </a:lnTo>
                  <a:lnTo>
                    <a:pt x="682" y="806"/>
                  </a:lnTo>
                  <a:lnTo>
                    <a:pt x="682" y="806"/>
                  </a:lnTo>
                  <a:lnTo>
                    <a:pt x="678" y="812"/>
                  </a:lnTo>
                  <a:lnTo>
                    <a:pt x="676" y="816"/>
                  </a:lnTo>
                  <a:lnTo>
                    <a:pt x="676" y="826"/>
                  </a:lnTo>
                  <a:lnTo>
                    <a:pt x="676" y="826"/>
                  </a:lnTo>
                  <a:lnTo>
                    <a:pt x="676" y="832"/>
                  </a:lnTo>
                  <a:lnTo>
                    <a:pt x="680" y="836"/>
                  </a:lnTo>
                  <a:lnTo>
                    <a:pt x="684" y="840"/>
                  </a:lnTo>
                  <a:lnTo>
                    <a:pt x="686" y="846"/>
                  </a:lnTo>
                  <a:lnTo>
                    <a:pt x="686" y="846"/>
                  </a:lnTo>
                  <a:lnTo>
                    <a:pt x="700" y="876"/>
                  </a:lnTo>
                  <a:lnTo>
                    <a:pt x="706" y="892"/>
                  </a:lnTo>
                  <a:lnTo>
                    <a:pt x="712" y="908"/>
                  </a:lnTo>
                  <a:lnTo>
                    <a:pt x="712" y="908"/>
                  </a:lnTo>
                  <a:lnTo>
                    <a:pt x="716" y="920"/>
                  </a:lnTo>
                  <a:lnTo>
                    <a:pt x="722" y="930"/>
                  </a:lnTo>
                  <a:lnTo>
                    <a:pt x="730" y="938"/>
                  </a:lnTo>
                  <a:lnTo>
                    <a:pt x="740" y="944"/>
                  </a:lnTo>
                  <a:lnTo>
                    <a:pt x="740" y="944"/>
                  </a:lnTo>
                  <a:lnTo>
                    <a:pt x="748" y="950"/>
                  </a:lnTo>
                  <a:lnTo>
                    <a:pt x="754" y="958"/>
                  </a:lnTo>
                  <a:lnTo>
                    <a:pt x="760" y="966"/>
                  </a:lnTo>
                  <a:lnTo>
                    <a:pt x="760" y="976"/>
                  </a:lnTo>
                  <a:lnTo>
                    <a:pt x="760" y="976"/>
                  </a:lnTo>
                  <a:lnTo>
                    <a:pt x="760" y="1006"/>
                  </a:lnTo>
                  <a:lnTo>
                    <a:pt x="758" y="1038"/>
                  </a:lnTo>
                  <a:lnTo>
                    <a:pt x="758" y="1038"/>
                  </a:lnTo>
                  <a:lnTo>
                    <a:pt x="752" y="1066"/>
                  </a:lnTo>
                  <a:lnTo>
                    <a:pt x="750" y="1080"/>
                  </a:lnTo>
                  <a:lnTo>
                    <a:pt x="750" y="1094"/>
                  </a:lnTo>
                  <a:lnTo>
                    <a:pt x="750" y="1094"/>
                  </a:lnTo>
                  <a:lnTo>
                    <a:pt x="748" y="1118"/>
                  </a:lnTo>
                  <a:lnTo>
                    <a:pt x="746" y="1130"/>
                  </a:lnTo>
                  <a:lnTo>
                    <a:pt x="742" y="1140"/>
                  </a:lnTo>
                  <a:lnTo>
                    <a:pt x="742" y="1140"/>
                  </a:lnTo>
                  <a:lnTo>
                    <a:pt x="740" y="1148"/>
                  </a:lnTo>
                  <a:lnTo>
                    <a:pt x="738" y="1154"/>
                  </a:lnTo>
                  <a:lnTo>
                    <a:pt x="736" y="1170"/>
                  </a:lnTo>
                  <a:lnTo>
                    <a:pt x="734" y="1184"/>
                  </a:lnTo>
                  <a:lnTo>
                    <a:pt x="732" y="1198"/>
                  </a:lnTo>
                  <a:lnTo>
                    <a:pt x="732" y="1198"/>
                  </a:lnTo>
                  <a:lnTo>
                    <a:pt x="732" y="1202"/>
                  </a:lnTo>
                  <a:lnTo>
                    <a:pt x="734" y="1206"/>
                  </a:lnTo>
                  <a:lnTo>
                    <a:pt x="734" y="1206"/>
                  </a:lnTo>
                  <a:lnTo>
                    <a:pt x="738" y="1204"/>
                  </a:lnTo>
                  <a:lnTo>
                    <a:pt x="740" y="1204"/>
                  </a:lnTo>
                  <a:lnTo>
                    <a:pt x="742" y="1206"/>
                  </a:lnTo>
                  <a:lnTo>
                    <a:pt x="742" y="1210"/>
                  </a:lnTo>
                  <a:lnTo>
                    <a:pt x="742" y="1210"/>
                  </a:lnTo>
                  <a:lnTo>
                    <a:pt x="738" y="1232"/>
                  </a:lnTo>
                  <a:lnTo>
                    <a:pt x="736" y="1242"/>
                  </a:lnTo>
                  <a:lnTo>
                    <a:pt x="732" y="1252"/>
                  </a:lnTo>
                  <a:lnTo>
                    <a:pt x="732" y="1252"/>
                  </a:lnTo>
                  <a:lnTo>
                    <a:pt x="730" y="1252"/>
                  </a:lnTo>
                  <a:lnTo>
                    <a:pt x="728" y="1250"/>
                  </a:lnTo>
                  <a:lnTo>
                    <a:pt x="726" y="1248"/>
                  </a:lnTo>
                  <a:lnTo>
                    <a:pt x="722" y="1252"/>
                  </a:lnTo>
                  <a:lnTo>
                    <a:pt x="722" y="1252"/>
                  </a:lnTo>
                  <a:lnTo>
                    <a:pt x="722" y="1254"/>
                  </a:lnTo>
                  <a:lnTo>
                    <a:pt x="724" y="1258"/>
                  </a:lnTo>
                  <a:lnTo>
                    <a:pt x="724" y="1258"/>
                  </a:lnTo>
                  <a:lnTo>
                    <a:pt x="730" y="1262"/>
                  </a:lnTo>
                  <a:lnTo>
                    <a:pt x="730" y="1268"/>
                  </a:lnTo>
                  <a:lnTo>
                    <a:pt x="730" y="1274"/>
                  </a:lnTo>
                  <a:lnTo>
                    <a:pt x="726" y="1278"/>
                  </a:lnTo>
                  <a:lnTo>
                    <a:pt x="726" y="1278"/>
                  </a:lnTo>
                  <a:lnTo>
                    <a:pt x="724" y="1282"/>
                  </a:lnTo>
                  <a:lnTo>
                    <a:pt x="724" y="1284"/>
                  </a:lnTo>
                  <a:lnTo>
                    <a:pt x="724" y="1284"/>
                  </a:lnTo>
                  <a:lnTo>
                    <a:pt x="726" y="1290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34" y="1316"/>
                  </a:lnTo>
                  <a:lnTo>
                    <a:pt x="734" y="1316"/>
                  </a:lnTo>
                  <a:lnTo>
                    <a:pt x="736" y="1320"/>
                  </a:lnTo>
                  <a:lnTo>
                    <a:pt x="736" y="1322"/>
                  </a:lnTo>
                  <a:lnTo>
                    <a:pt x="734" y="1324"/>
                  </a:lnTo>
                  <a:lnTo>
                    <a:pt x="734" y="1324"/>
                  </a:lnTo>
                  <a:lnTo>
                    <a:pt x="734" y="1328"/>
                  </a:lnTo>
                  <a:lnTo>
                    <a:pt x="736" y="1332"/>
                  </a:lnTo>
                  <a:lnTo>
                    <a:pt x="736" y="1332"/>
                  </a:lnTo>
                  <a:lnTo>
                    <a:pt x="740" y="1332"/>
                  </a:lnTo>
                  <a:lnTo>
                    <a:pt x="742" y="1332"/>
                  </a:lnTo>
                  <a:lnTo>
                    <a:pt x="744" y="1330"/>
                  </a:lnTo>
                  <a:lnTo>
                    <a:pt x="744" y="1330"/>
                  </a:lnTo>
                  <a:lnTo>
                    <a:pt x="746" y="1330"/>
                  </a:lnTo>
                  <a:lnTo>
                    <a:pt x="748" y="1332"/>
                  </a:lnTo>
                  <a:lnTo>
                    <a:pt x="748" y="1332"/>
                  </a:lnTo>
                  <a:lnTo>
                    <a:pt x="746" y="1334"/>
                  </a:lnTo>
                  <a:lnTo>
                    <a:pt x="748" y="1336"/>
                  </a:lnTo>
                  <a:lnTo>
                    <a:pt x="752" y="1338"/>
                  </a:lnTo>
                  <a:lnTo>
                    <a:pt x="752" y="1338"/>
                  </a:lnTo>
                  <a:lnTo>
                    <a:pt x="756" y="1342"/>
                  </a:lnTo>
                  <a:lnTo>
                    <a:pt x="758" y="1342"/>
                  </a:lnTo>
                  <a:lnTo>
                    <a:pt x="760" y="1340"/>
                  </a:lnTo>
                  <a:lnTo>
                    <a:pt x="760" y="1340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6"/>
                  </a:lnTo>
                  <a:lnTo>
                    <a:pt x="768" y="1346"/>
                  </a:lnTo>
                  <a:lnTo>
                    <a:pt x="770" y="1348"/>
                  </a:lnTo>
                  <a:lnTo>
                    <a:pt x="772" y="1348"/>
                  </a:lnTo>
                  <a:lnTo>
                    <a:pt x="772" y="1348"/>
                  </a:lnTo>
                  <a:lnTo>
                    <a:pt x="782" y="1346"/>
                  </a:lnTo>
                  <a:lnTo>
                    <a:pt x="786" y="1346"/>
                  </a:lnTo>
                  <a:lnTo>
                    <a:pt x="788" y="1344"/>
                  </a:lnTo>
                  <a:lnTo>
                    <a:pt x="788" y="1344"/>
                  </a:lnTo>
                  <a:lnTo>
                    <a:pt x="792" y="1340"/>
                  </a:lnTo>
                  <a:lnTo>
                    <a:pt x="788" y="1338"/>
                  </a:lnTo>
                  <a:lnTo>
                    <a:pt x="788" y="1338"/>
                  </a:lnTo>
                  <a:lnTo>
                    <a:pt x="778" y="1330"/>
                  </a:lnTo>
                  <a:lnTo>
                    <a:pt x="774" y="1326"/>
                  </a:lnTo>
                  <a:lnTo>
                    <a:pt x="774" y="1320"/>
                  </a:lnTo>
                  <a:lnTo>
                    <a:pt x="774" y="1320"/>
                  </a:lnTo>
                  <a:lnTo>
                    <a:pt x="774" y="1314"/>
                  </a:lnTo>
                  <a:lnTo>
                    <a:pt x="772" y="1312"/>
                  </a:lnTo>
                  <a:lnTo>
                    <a:pt x="770" y="1310"/>
                  </a:lnTo>
                  <a:lnTo>
                    <a:pt x="770" y="1310"/>
                  </a:lnTo>
                  <a:lnTo>
                    <a:pt x="768" y="1302"/>
                  </a:lnTo>
                  <a:lnTo>
                    <a:pt x="768" y="1298"/>
                  </a:lnTo>
                  <a:lnTo>
                    <a:pt x="770" y="1296"/>
                  </a:lnTo>
                  <a:lnTo>
                    <a:pt x="770" y="1296"/>
                  </a:lnTo>
                  <a:lnTo>
                    <a:pt x="776" y="1292"/>
                  </a:lnTo>
                  <a:lnTo>
                    <a:pt x="780" y="1284"/>
                  </a:lnTo>
                  <a:lnTo>
                    <a:pt x="782" y="1278"/>
                  </a:lnTo>
                  <a:lnTo>
                    <a:pt x="788" y="1274"/>
                  </a:lnTo>
                  <a:lnTo>
                    <a:pt x="788" y="1274"/>
                  </a:lnTo>
                  <a:lnTo>
                    <a:pt x="792" y="1270"/>
                  </a:lnTo>
                  <a:lnTo>
                    <a:pt x="794" y="1268"/>
                  </a:lnTo>
                  <a:lnTo>
                    <a:pt x="794" y="1264"/>
                  </a:lnTo>
                  <a:lnTo>
                    <a:pt x="788" y="1260"/>
                  </a:lnTo>
                  <a:lnTo>
                    <a:pt x="788" y="1260"/>
                  </a:lnTo>
                  <a:lnTo>
                    <a:pt x="784" y="1258"/>
                  </a:lnTo>
                  <a:lnTo>
                    <a:pt x="782" y="1256"/>
                  </a:lnTo>
                  <a:lnTo>
                    <a:pt x="780" y="1252"/>
                  </a:lnTo>
                  <a:lnTo>
                    <a:pt x="780" y="1248"/>
                  </a:lnTo>
                  <a:lnTo>
                    <a:pt x="780" y="1248"/>
                  </a:lnTo>
                  <a:lnTo>
                    <a:pt x="784" y="1244"/>
                  </a:lnTo>
                  <a:lnTo>
                    <a:pt x="784" y="1244"/>
                  </a:lnTo>
                  <a:lnTo>
                    <a:pt x="794" y="1236"/>
                  </a:lnTo>
                  <a:lnTo>
                    <a:pt x="798" y="1230"/>
                  </a:lnTo>
                  <a:lnTo>
                    <a:pt x="800" y="1226"/>
                  </a:lnTo>
                  <a:lnTo>
                    <a:pt x="802" y="1214"/>
                  </a:lnTo>
                  <a:lnTo>
                    <a:pt x="800" y="1202"/>
                  </a:lnTo>
                  <a:lnTo>
                    <a:pt x="800" y="1202"/>
                  </a:lnTo>
                  <a:lnTo>
                    <a:pt x="800" y="1198"/>
                  </a:lnTo>
                  <a:lnTo>
                    <a:pt x="800" y="1196"/>
                  </a:lnTo>
                  <a:lnTo>
                    <a:pt x="806" y="1196"/>
                  </a:lnTo>
                  <a:lnTo>
                    <a:pt x="806" y="1196"/>
                  </a:lnTo>
                  <a:lnTo>
                    <a:pt x="814" y="1198"/>
                  </a:lnTo>
                  <a:lnTo>
                    <a:pt x="818" y="1198"/>
                  </a:lnTo>
                  <a:lnTo>
                    <a:pt x="820" y="1194"/>
                  </a:lnTo>
                  <a:lnTo>
                    <a:pt x="820" y="1194"/>
                  </a:lnTo>
                  <a:lnTo>
                    <a:pt x="822" y="1186"/>
                  </a:lnTo>
                  <a:lnTo>
                    <a:pt x="822" y="1180"/>
                  </a:lnTo>
                  <a:lnTo>
                    <a:pt x="820" y="1176"/>
                  </a:lnTo>
                  <a:lnTo>
                    <a:pt x="820" y="1176"/>
                  </a:lnTo>
                  <a:lnTo>
                    <a:pt x="844" y="1174"/>
                  </a:lnTo>
                  <a:lnTo>
                    <a:pt x="844" y="1174"/>
                  </a:lnTo>
                  <a:lnTo>
                    <a:pt x="852" y="1172"/>
                  </a:lnTo>
                  <a:lnTo>
                    <a:pt x="858" y="1168"/>
                  </a:lnTo>
                  <a:lnTo>
                    <a:pt x="862" y="1162"/>
                  </a:lnTo>
                  <a:lnTo>
                    <a:pt x="864" y="1154"/>
                  </a:lnTo>
                  <a:lnTo>
                    <a:pt x="864" y="1154"/>
                  </a:lnTo>
                  <a:lnTo>
                    <a:pt x="864" y="1148"/>
                  </a:lnTo>
                  <a:lnTo>
                    <a:pt x="862" y="1142"/>
                  </a:lnTo>
                  <a:lnTo>
                    <a:pt x="858" y="1136"/>
                  </a:lnTo>
                  <a:lnTo>
                    <a:pt x="852" y="1132"/>
                  </a:lnTo>
                  <a:lnTo>
                    <a:pt x="852" y="1132"/>
                  </a:lnTo>
                  <a:lnTo>
                    <a:pt x="852" y="1128"/>
                  </a:lnTo>
                  <a:lnTo>
                    <a:pt x="854" y="1126"/>
                  </a:lnTo>
                  <a:lnTo>
                    <a:pt x="854" y="1126"/>
                  </a:lnTo>
                  <a:lnTo>
                    <a:pt x="868" y="1132"/>
                  </a:lnTo>
                  <a:lnTo>
                    <a:pt x="868" y="1132"/>
                  </a:lnTo>
                  <a:lnTo>
                    <a:pt x="876" y="1134"/>
                  </a:lnTo>
                  <a:lnTo>
                    <a:pt x="884" y="1132"/>
                  </a:lnTo>
                  <a:lnTo>
                    <a:pt x="888" y="1128"/>
                  </a:lnTo>
                  <a:lnTo>
                    <a:pt x="892" y="1120"/>
                  </a:lnTo>
                  <a:lnTo>
                    <a:pt x="892" y="1120"/>
                  </a:lnTo>
                  <a:lnTo>
                    <a:pt x="894" y="1112"/>
                  </a:lnTo>
                  <a:lnTo>
                    <a:pt x="900" y="1104"/>
                  </a:lnTo>
                  <a:lnTo>
                    <a:pt x="910" y="1088"/>
                  </a:lnTo>
                  <a:lnTo>
                    <a:pt x="910" y="1088"/>
                  </a:lnTo>
                  <a:lnTo>
                    <a:pt x="908" y="1092"/>
                  </a:lnTo>
                  <a:lnTo>
                    <a:pt x="910" y="1096"/>
                  </a:lnTo>
                  <a:lnTo>
                    <a:pt x="910" y="1096"/>
                  </a:lnTo>
                  <a:lnTo>
                    <a:pt x="914" y="1090"/>
                  </a:lnTo>
                  <a:lnTo>
                    <a:pt x="916" y="1084"/>
                  </a:lnTo>
                  <a:lnTo>
                    <a:pt x="916" y="1084"/>
                  </a:lnTo>
                  <a:lnTo>
                    <a:pt x="918" y="1078"/>
                  </a:lnTo>
                  <a:lnTo>
                    <a:pt x="922" y="1072"/>
                  </a:lnTo>
                  <a:lnTo>
                    <a:pt x="922" y="1072"/>
                  </a:lnTo>
                  <a:lnTo>
                    <a:pt x="926" y="1068"/>
                  </a:lnTo>
                  <a:lnTo>
                    <a:pt x="928" y="1064"/>
                  </a:lnTo>
                  <a:lnTo>
                    <a:pt x="928" y="1054"/>
                  </a:lnTo>
                  <a:lnTo>
                    <a:pt x="928" y="1054"/>
                  </a:lnTo>
                  <a:lnTo>
                    <a:pt x="930" y="1046"/>
                  </a:lnTo>
                  <a:lnTo>
                    <a:pt x="932" y="1038"/>
                  </a:lnTo>
                  <a:lnTo>
                    <a:pt x="936" y="1030"/>
                  </a:lnTo>
                  <a:lnTo>
                    <a:pt x="940" y="1024"/>
                  </a:lnTo>
                  <a:lnTo>
                    <a:pt x="946" y="1018"/>
                  </a:lnTo>
                  <a:lnTo>
                    <a:pt x="954" y="1014"/>
                  </a:lnTo>
                  <a:lnTo>
                    <a:pt x="962" y="1012"/>
                  </a:lnTo>
                  <a:lnTo>
                    <a:pt x="968" y="1010"/>
                  </a:lnTo>
                  <a:lnTo>
                    <a:pt x="968" y="1010"/>
                  </a:lnTo>
                  <a:lnTo>
                    <a:pt x="976" y="1008"/>
                  </a:lnTo>
                  <a:lnTo>
                    <a:pt x="982" y="1004"/>
                  </a:lnTo>
                  <a:lnTo>
                    <a:pt x="982" y="1004"/>
                  </a:lnTo>
                  <a:lnTo>
                    <a:pt x="986" y="1000"/>
                  </a:lnTo>
                  <a:lnTo>
                    <a:pt x="988" y="994"/>
                  </a:lnTo>
                  <a:lnTo>
                    <a:pt x="990" y="986"/>
                  </a:lnTo>
                  <a:lnTo>
                    <a:pt x="990" y="986"/>
                  </a:lnTo>
                  <a:lnTo>
                    <a:pt x="996" y="972"/>
                  </a:lnTo>
                  <a:lnTo>
                    <a:pt x="1000" y="960"/>
                  </a:lnTo>
                  <a:lnTo>
                    <a:pt x="1002" y="946"/>
                  </a:lnTo>
                  <a:lnTo>
                    <a:pt x="1002" y="932"/>
                  </a:lnTo>
                  <a:lnTo>
                    <a:pt x="1002" y="932"/>
                  </a:lnTo>
                  <a:lnTo>
                    <a:pt x="1004" y="918"/>
                  </a:lnTo>
                  <a:lnTo>
                    <a:pt x="1008" y="904"/>
                  </a:lnTo>
                  <a:lnTo>
                    <a:pt x="1014" y="892"/>
                  </a:lnTo>
                  <a:lnTo>
                    <a:pt x="1022" y="880"/>
                  </a:lnTo>
                  <a:lnTo>
                    <a:pt x="1022" y="880"/>
                  </a:lnTo>
                  <a:lnTo>
                    <a:pt x="1030" y="870"/>
                  </a:lnTo>
                  <a:lnTo>
                    <a:pt x="1034" y="858"/>
                  </a:lnTo>
                  <a:lnTo>
                    <a:pt x="1036" y="846"/>
                  </a:lnTo>
                  <a:lnTo>
                    <a:pt x="1032" y="832"/>
                  </a:lnTo>
                  <a:lnTo>
                    <a:pt x="1032" y="832"/>
                  </a:lnTo>
                  <a:lnTo>
                    <a:pt x="1032" y="828"/>
                  </a:lnTo>
                  <a:lnTo>
                    <a:pt x="1030" y="826"/>
                  </a:lnTo>
                  <a:lnTo>
                    <a:pt x="1028" y="824"/>
                  </a:lnTo>
                  <a:lnTo>
                    <a:pt x="1028" y="824"/>
                  </a:lnTo>
                  <a:close/>
                  <a:moveTo>
                    <a:pt x="796" y="214"/>
                  </a:moveTo>
                  <a:lnTo>
                    <a:pt x="796" y="214"/>
                  </a:lnTo>
                  <a:lnTo>
                    <a:pt x="796" y="210"/>
                  </a:lnTo>
                  <a:lnTo>
                    <a:pt x="798" y="208"/>
                  </a:lnTo>
                  <a:lnTo>
                    <a:pt x="800" y="208"/>
                  </a:lnTo>
                  <a:lnTo>
                    <a:pt x="800" y="208"/>
                  </a:lnTo>
                  <a:lnTo>
                    <a:pt x="800" y="210"/>
                  </a:lnTo>
                  <a:lnTo>
                    <a:pt x="800" y="210"/>
                  </a:lnTo>
                  <a:lnTo>
                    <a:pt x="800" y="212"/>
                  </a:lnTo>
                  <a:lnTo>
                    <a:pt x="798" y="214"/>
                  </a:lnTo>
                  <a:lnTo>
                    <a:pt x="798" y="214"/>
                  </a:lnTo>
                  <a:lnTo>
                    <a:pt x="796" y="214"/>
                  </a:lnTo>
                  <a:lnTo>
                    <a:pt x="796" y="214"/>
                  </a:lnTo>
                  <a:lnTo>
                    <a:pt x="796" y="214"/>
                  </a:lnTo>
                  <a:close/>
                  <a:moveTo>
                    <a:pt x="772" y="232"/>
                  </a:moveTo>
                  <a:lnTo>
                    <a:pt x="772" y="232"/>
                  </a:lnTo>
                  <a:lnTo>
                    <a:pt x="776" y="234"/>
                  </a:lnTo>
                  <a:lnTo>
                    <a:pt x="776" y="238"/>
                  </a:lnTo>
                  <a:lnTo>
                    <a:pt x="776" y="238"/>
                  </a:lnTo>
                  <a:lnTo>
                    <a:pt x="774" y="240"/>
                  </a:lnTo>
                  <a:lnTo>
                    <a:pt x="772" y="240"/>
                  </a:lnTo>
                  <a:lnTo>
                    <a:pt x="772" y="240"/>
                  </a:lnTo>
                  <a:lnTo>
                    <a:pt x="768" y="238"/>
                  </a:lnTo>
                  <a:lnTo>
                    <a:pt x="768" y="236"/>
                  </a:lnTo>
                  <a:lnTo>
                    <a:pt x="768" y="236"/>
                  </a:lnTo>
                  <a:lnTo>
                    <a:pt x="770" y="232"/>
                  </a:lnTo>
                  <a:lnTo>
                    <a:pt x="772" y="232"/>
                  </a:lnTo>
                  <a:lnTo>
                    <a:pt x="772" y="232"/>
                  </a:lnTo>
                  <a:close/>
                  <a:moveTo>
                    <a:pt x="736" y="238"/>
                  </a:moveTo>
                  <a:lnTo>
                    <a:pt x="736" y="238"/>
                  </a:lnTo>
                  <a:lnTo>
                    <a:pt x="738" y="240"/>
                  </a:lnTo>
                  <a:lnTo>
                    <a:pt x="738" y="240"/>
                  </a:lnTo>
                  <a:lnTo>
                    <a:pt x="734" y="244"/>
                  </a:lnTo>
                  <a:lnTo>
                    <a:pt x="728" y="244"/>
                  </a:lnTo>
                  <a:lnTo>
                    <a:pt x="728" y="244"/>
                  </a:lnTo>
                  <a:lnTo>
                    <a:pt x="732" y="240"/>
                  </a:lnTo>
                  <a:lnTo>
                    <a:pt x="736" y="238"/>
                  </a:lnTo>
                  <a:lnTo>
                    <a:pt x="736" y="238"/>
                  </a:lnTo>
                  <a:close/>
                  <a:moveTo>
                    <a:pt x="658" y="336"/>
                  </a:moveTo>
                  <a:lnTo>
                    <a:pt x="658" y="336"/>
                  </a:lnTo>
                  <a:lnTo>
                    <a:pt x="676" y="328"/>
                  </a:lnTo>
                  <a:lnTo>
                    <a:pt x="682" y="326"/>
                  </a:lnTo>
                  <a:lnTo>
                    <a:pt x="690" y="328"/>
                  </a:lnTo>
                  <a:lnTo>
                    <a:pt x="690" y="328"/>
                  </a:lnTo>
                  <a:lnTo>
                    <a:pt x="680" y="334"/>
                  </a:lnTo>
                  <a:lnTo>
                    <a:pt x="672" y="338"/>
                  </a:lnTo>
                  <a:lnTo>
                    <a:pt x="664" y="338"/>
                  </a:lnTo>
                  <a:lnTo>
                    <a:pt x="658" y="336"/>
                  </a:lnTo>
                  <a:lnTo>
                    <a:pt x="658" y="336"/>
                  </a:lnTo>
                  <a:close/>
                  <a:moveTo>
                    <a:pt x="712" y="310"/>
                  </a:moveTo>
                  <a:lnTo>
                    <a:pt x="712" y="310"/>
                  </a:lnTo>
                  <a:lnTo>
                    <a:pt x="714" y="312"/>
                  </a:lnTo>
                  <a:lnTo>
                    <a:pt x="714" y="314"/>
                  </a:lnTo>
                  <a:lnTo>
                    <a:pt x="714" y="314"/>
                  </a:lnTo>
                  <a:lnTo>
                    <a:pt x="714" y="316"/>
                  </a:lnTo>
                  <a:lnTo>
                    <a:pt x="712" y="318"/>
                  </a:lnTo>
                  <a:lnTo>
                    <a:pt x="708" y="320"/>
                  </a:lnTo>
                  <a:lnTo>
                    <a:pt x="708" y="320"/>
                  </a:lnTo>
                  <a:lnTo>
                    <a:pt x="686" y="320"/>
                  </a:lnTo>
                  <a:lnTo>
                    <a:pt x="686" y="320"/>
                  </a:lnTo>
                  <a:lnTo>
                    <a:pt x="688" y="318"/>
                  </a:lnTo>
                  <a:lnTo>
                    <a:pt x="692" y="316"/>
                  </a:lnTo>
                  <a:lnTo>
                    <a:pt x="698" y="314"/>
                  </a:lnTo>
                  <a:lnTo>
                    <a:pt x="706" y="312"/>
                  </a:lnTo>
                  <a:lnTo>
                    <a:pt x="712" y="310"/>
                  </a:lnTo>
                  <a:lnTo>
                    <a:pt x="712" y="310"/>
                  </a:lnTo>
                  <a:close/>
                  <a:moveTo>
                    <a:pt x="628" y="264"/>
                  </a:moveTo>
                  <a:lnTo>
                    <a:pt x="628" y="264"/>
                  </a:lnTo>
                  <a:lnTo>
                    <a:pt x="634" y="266"/>
                  </a:lnTo>
                  <a:lnTo>
                    <a:pt x="640" y="270"/>
                  </a:lnTo>
                  <a:lnTo>
                    <a:pt x="646" y="274"/>
                  </a:lnTo>
                  <a:lnTo>
                    <a:pt x="648" y="284"/>
                  </a:lnTo>
                  <a:lnTo>
                    <a:pt x="648" y="284"/>
                  </a:lnTo>
                  <a:lnTo>
                    <a:pt x="652" y="290"/>
                  </a:lnTo>
                  <a:lnTo>
                    <a:pt x="652" y="290"/>
                  </a:lnTo>
                  <a:lnTo>
                    <a:pt x="668" y="290"/>
                  </a:lnTo>
                  <a:lnTo>
                    <a:pt x="676" y="292"/>
                  </a:lnTo>
                  <a:lnTo>
                    <a:pt x="682" y="298"/>
                  </a:lnTo>
                  <a:lnTo>
                    <a:pt x="682" y="298"/>
                  </a:lnTo>
                  <a:lnTo>
                    <a:pt x="684" y="302"/>
                  </a:lnTo>
                  <a:lnTo>
                    <a:pt x="684" y="306"/>
                  </a:lnTo>
                  <a:lnTo>
                    <a:pt x="684" y="306"/>
                  </a:lnTo>
                  <a:lnTo>
                    <a:pt x="682" y="308"/>
                  </a:lnTo>
                  <a:lnTo>
                    <a:pt x="682" y="308"/>
                  </a:lnTo>
                  <a:lnTo>
                    <a:pt x="678" y="306"/>
                  </a:lnTo>
                  <a:lnTo>
                    <a:pt x="678" y="306"/>
                  </a:lnTo>
                  <a:lnTo>
                    <a:pt x="674" y="308"/>
                  </a:lnTo>
                  <a:lnTo>
                    <a:pt x="672" y="310"/>
                  </a:lnTo>
                  <a:lnTo>
                    <a:pt x="670" y="316"/>
                  </a:lnTo>
                  <a:lnTo>
                    <a:pt x="670" y="316"/>
                  </a:lnTo>
                  <a:lnTo>
                    <a:pt x="670" y="320"/>
                  </a:lnTo>
                  <a:lnTo>
                    <a:pt x="666" y="322"/>
                  </a:lnTo>
                  <a:lnTo>
                    <a:pt x="666" y="322"/>
                  </a:lnTo>
                  <a:lnTo>
                    <a:pt x="664" y="322"/>
                  </a:lnTo>
                  <a:lnTo>
                    <a:pt x="664" y="322"/>
                  </a:lnTo>
                  <a:lnTo>
                    <a:pt x="662" y="318"/>
                  </a:lnTo>
                  <a:lnTo>
                    <a:pt x="662" y="318"/>
                  </a:lnTo>
                  <a:lnTo>
                    <a:pt x="662" y="314"/>
                  </a:lnTo>
                  <a:lnTo>
                    <a:pt x="658" y="314"/>
                  </a:lnTo>
                  <a:lnTo>
                    <a:pt x="656" y="316"/>
                  </a:lnTo>
                  <a:lnTo>
                    <a:pt x="654" y="316"/>
                  </a:lnTo>
                  <a:lnTo>
                    <a:pt x="654" y="316"/>
                  </a:lnTo>
                  <a:lnTo>
                    <a:pt x="656" y="310"/>
                  </a:lnTo>
                  <a:lnTo>
                    <a:pt x="658" y="304"/>
                  </a:lnTo>
                  <a:lnTo>
                    <a:pt x="656" y="300"/>
                  </a:lnTo>
                  <a:lnTo>
                    <a:pt x="650" y="296"/>
                  </a:lnTo>
                  <a:lnTo>
                    <a:pt x="650" y="296"/>
                  </a:lnTo>
                  <a:lnTo>
                    <a:pt x="642" y="300"/>
                  </a:lnTo>
                  <a:lnTo>
                    <a:pt x="638" y="306"/>
                  </a:lnTo>
                  <a:lnTo>
                    <a:pt x="634" y="312"/>
                  </a:lnTo>
                  <a:lnTo>
                    <a:pt x="634" y="320"/>
                  </a:lnTo>
                  <a:lnTo>
                    <a:pt x="634" y="320"/>
                  </a:lnTo>
                  <a:lnTo>
                    <a:pt x="636" y="326"/>
                  </a:lnTo>
                  <a:lnTo>
                    <a:pt x="636" y="326"/>
                  </a:lnTo>
                  <a:lnTo>
                    <a:pt x="634" y="334"/>
                  </a:lnTo>
                  <a:lnTo>
                    <a:pt x="632" y="336"/>
                  </a:lnTo>
                  <a:lnTo>
                    <a:pt x="628" y="338"/>
                  </a:lnTo>
                  <a:lnTo>
                    <a:pt x="628" y="338"/>
                  </a:lnTo>
                  <a:lnTo>
                    <a:pt x="624" y="336"/>
                  </a:lnTo>
                  <a:lnTo>
                    <a:pt x="624" y="334"/>
                  </a:lnTo>
                  <a:lnTo>
                    <a:pt x="622" y="326"/>
                  </a:lnTo>
                  <a:lnTo>
                    <a:pt x="622" y="326"/>
                  </a:lnTo>
                  <a:lnTo>
                    <a:pt x="622" y="320"/>
                  </a:lnTo>
                  <a:lnTo>
                    <a:pt x="622" y="314"/>
                  </a:lnTo>
                  <a:lnTo>
                    <a:pt x="624" y="304"/>
                  </a:lnTo>
                  <a:lnTo>
                    <a:pt x="624" y="304"/>
                  </a:lnTo>
                  <a:lnTo>
                    <a:pt x="626" y="298"/>
                  </a:lnTo>
                  <a:lnTo>
                    <a:pt x="630" y="294"/>
                  </a:lnTo>
                  <a:lnTo>
                    <a:pt x="636" y="292"/>
                  </a:lnTo>
                  <a:lnTo>
                    <a:pt x="644" y="292"/>
                  </a:lnTo>
                  <a:lnTo>
                    <a:pt x="644" y="292"/>
                  </a:lnTo>
                  <a:lnTo>
                    <a:pt x="648" y="292"/>
                  </a:lnTo>
                  <a:lnTo>
                    <a:pt x="650" y="290"/>
                  </a:lnTo>
                  <a:lnTo>
                    <a:pt x="648" y="286"/>
                  </a:lnTo>
                  <a:lnTo>
                    <a:pt x="648" y="286"/>
                  </a:lnTo>
                  <a:lnTo>
                    <a:pt x="620" y="284"/>
                  </a:lnTo>
                  <a:lnTo>
                    <a:pt x="604" y="284"/>
                  </a:lnTo>
                  <a:lnTo>
                    <a:pt x="590" y="284"/>
                  </a:lnTo>
                  <a:lnTo>
                    <a:pt x="590" y="284"/>
                  </a:lnTo>
                  <a:lnTo>
                    <a:pt x="600" y="278"/>
                  </a:lnTo>
                  <a:lnTo>
                    <a:pt x="608" y="270"/>
                  </a:lnTo>
                  <a:lnTo>
                    <a:pt x="616" y="264"/>
                  </a:lnTo>
                  <a:lnTo>
                    <a:pt x="622" y="264"/>
                  </a:lnTo>
                  <a:lnTo>
                    <a:pt x="628" y="264"/>
                  </a:lnTo>
                  <a:lnTo>
                    <a:pt x="628" y="264"/>
                  </a:lnTo>
                  <a:close/>
                  <a:moveTo>
                    <a:pt x="682" y="10"/>
                  </a:moveTo>
                  <a:lnTo>
                    <a:pt x="682" y="10"/>
                  </a:lnTo>
                  <a:lnTo>
                    <a:pt x="682" y="10"/>
                  </a:lnTo>
                  <a:lnTo>
                    <a:pt x="682" y="10"/>
                  </a:lnTo>
                  <a:lnTo>
                    <a:pt x="686" y="14"/>
                  </a:lnTo>
                  <a:lnTo>
                    <a:pt x="690" y="14"/>
                  </a:lnTo>
                  <a:lnTo>
                    <a:pt x="694" y="12"/>
                  </a:lnTo>
                  <a:lnTo>
                    <a:pt x="694" y="12"/>
                  </a:lnTo>
                  <a:lnTo>
                    <a:pt x="698" y="12"/>
                  </a:lnTo>
                  <a:lnTo>
                    <a:pt x="702" y="12"/>
                  </a:lnTo>
                  <a:lnTo>
                    <a:pt x="704" y="14"/>
                  </a:lnTo>
                  <a:lnTo>
                    <a:pt x="704" y="14"/>
                  </a:lnTo>
                  <a:lnTo>
                    <a:pt x="690" y="20"/>
                  </a:lnTo>
                  <a:lnTo>
                    <a:pt x="678" y="22"/>
                  </a:lnTo>
                  <a:lnTo>
                    <a:pt x="678" y="22"/>
                  </a:lnTo>
                  <a:lnTo>
                    <a:pt x="676" y="18"/>
                  </a:lnTo>
                  <a:lnTo>
                    <a:pt x="678" y="16"/>
                  </a:lnTo>
                  <a:lnTo>
                    <a:pt x="682" y="10"/>
                  </a:lnTo>
                  <a:lnTo>
                    <a:pt x="682" y="10"/>
                  </a:lnTo>
                  <a:close/>
                  <a:moveTo>
                    <a:pt x="564" y="260"/>
                  </a:moveTo>
                  <a:lnTo>
                    <a:pt x="564" y="260"/>
                  </a:lnTo>
                  <a:lnTo>
                    <a:pt x="566" y="256"/>
                  </a:lnTo>
                  <a:lnTo>
                    <a:pt x="570" y="254"/>
                  </a:lnTo>
                  <a:lnTo>
                    <a:pt x="570" y="254"/>
                  </a:lnTo>
                  <a:lnTo>
                    <a:pt x="572" y="254"/>
                  </a:lnTo>
                  <a:lnTo>
                    <a:pt x="574" y="258"/>
                  </a:lnTo>
                  <a:lnTo>
                    <a:pt x="574" y="258"/>
                  </a:lnTo>
                  <a:lnTo>
                    <a:pt x="572" y="262"/>
                  </a:lnTo>
                  <a:lnTo>
                    <a:pt x="568" y="262"/>
                  </a:lnTo>
                  <a:lnTo>
                    <a:pt x="568" y="262"/>
                  </a:lnTo>
                  <a:lnTo>
                    <a:pt x="566" y="262"/>
                  </a:lnTo>
                  <a:lnTo>
                    <a:pt x="564" y="260"/>
                  </a:lnTo>
                  <a:lnTo>
                    <a:pt x="564" y="260"/>
                  </a:lnTo>
                  <a:close/>
                  <a:moveTo>
                    <a:pt x="378" y="86"/>
                  </a:moveTo>
                  <a:lnTo>
                    <a:pt x="378" y="86"/>
                  </a:lnTo>
                  <a:lnTo>
                    <a:pt x="376" y="86"/>
                  </a:lnTo>
                  <a:lnTo>
                    <a:pt x="374" y="88"/>
                  </a:lnTo>
                  <a:lnTo>
                    <a:pt x="374" y="88"/>
                  </a:lnTo>
                  <a:lnTo>
                    <a:pt x="368" y="94"/>
                  </a:lnTo>
                  <a:lnTo>
                    <a:pt x="362" y="96"/>
                  </a:lnTo>
                  <a:lnTo>
                    <a:pt x="350" y="94"/>
                  </a:lnTo>
                  <a:lnTo>
                    <a:pt x="350" y="94"/>
                  </a:lnTo>
                  <a:lnTo>
                    <a:pt x="346" y="94"/>
                  </a:lnTo>
                  <a:lnTo>
                    <a:pt x="348" y="92"/>
                  </a:lnTo>
                  <a:lnTo>
                    <a:pt x="350" y="88"/>
                  </a:lnTo>
                  <a:lnTo>
                    <a:pt x="350" y="88"/>
                  </a:lnTo>
                  <a:lnTo>
                    <a:pt x="358" y="82"/>
                  </a:lnTo>
                  <a:lnTo>
                    <a:pt x="358" y="82"/>
                  </a:lnTo>
                  <a:lnTo>
                    <a:pt x="348" y="82"/>
                  </a:lnTo>
                  <a:lnTo>
                    <a:pt x="348" y="82"/>
                  </a:lnTo>
                  <a:lnTo>
                    <a:pt x="346" y="80"/>
                  </a:lnTo>
                  <a:lnTo>
                    <a:pt x="346" y="80"/>
                  </a:lnTo>
                  <a:lnTo>
                    <a:pt x="354" y="78"/>
                  </a:lnTo>
                  <a:lnTo>
                    <a:pt x="360" y="76"/>
                  </a:lnTo>
                  <a:lnTo>
                    <a:pt x="368" y="74"/>
                  </a:lnTo>
                  <a:lnTo>
                    <a:pt x="376" y="74"/>
                  </a:lnTo>
                  <a:lnTo>
                    <a:pt x="376" y="74"/>
                  </a:lnTo>
                  <a:lnTo>
                    <a:pt x="376" y="76"/>
                  </a:lnTo>
                  <a:lnTo>
                    <a:pt x="374" y="78"/>
                  </a:lnTo>
                  <a:lnTo>
                    <a:pt x="372" y="78"/>
                  </a:lnTo>
                  <a:lnTo>
                    <a:pt x="374" y="80"/>
                  </a:lnTo>
                  <a:lnTo>
                    <a:pt x="374" y="80"/>
                  </a:lnTo>
                  <a:lnTo>
                    <a:pt x="376" y="82"/>
                  </a:lnTo>
                  <a:lnTo>
                    <a:pt x="382" y="80"/>
                  </a:lnTo>
                  <a:lnTo>
                    <a:pt x="392" y="78"/>
                  </a:lnTo>
                  <a:lnTo>
                    <a:pt x="392" y="78"/>
                  </a:lnTo>
                  <a:lnTo>
                    <a:pt x="390" y="82"/>
                  </a:lnTo>
                  <a:lnTo>
                    <a:pt x="388" y="86"/>
                  </a:lnTo>
                  <a:lnTo>
                    <a:pt x="384" y="88"/>
                  </a:lnTo>
                  <a:lnTo>
                    <a:pt x="378" y="86"/>
                  </a:lnTo>
                  <a:lnTo>
                    <a:pt x="378" y="86"/>
                  </a:lnTo>
                  <a:close/>
                  <a:moveTo>
                    <a:pt x="442" y="124"/>
                  </a:moveTo>
                  <a:lnTo>
                    <a:pt x="442" y="124"/>
                  </a:lnTo>
                  <a:lnTo>
                    <a:pt x="440" y="124"/>
                  </a:lnTo>
                  <a:lnTo>
                    <a:pt x="440" y="124"/>
                  </a:lnTo>
                  <a:lnTo>
                    <a:pt x="428" y="132"/>
                  </a:lnTo>
                  <a:lnTo>
                    <a:pt x="418" y="138"/>
                  </a:lnTo>
                  <a:lnTo>
                    <a:pt x="406" y="138"/>
                  </a:lnTo>
                  <a:lnTo>
                    <a:pt x="394" y="134"/>
                  </a:lnTo>
                  <a:lnTo>
                    <a:pt x="394" y="134"/>
                  </a:lnTo>
                  <a:lnTo>
                    <a:pt x="402" y="132"/>
                  </a:lnTo>
                  <a:lnTo>
                    <a:pt x="408" y="128"/>
                  </a:lnTo>
                  <a:lnTo>
                    <a:pt x="408" y="128"/>
                  </a:lnTo>
                  <a:lnTo>
                    <a:pt x="410" y="128"/>
                  </a:lnTo>
                  <a:lnTo>
                    <a:pt x="410" y="128"/>
                  </a:lnTo>
                  <a:lnTo>
                    <a:pt x="410" y="124"/>
                  </a:lnTo>
                  <a:lnTo>
                    <a:pt x="408" y="122"/>
                  </a:lnTo>
                  <a:lnTo>
                    <a:pt x="412" y="122"/>
                  </a:lnTo>
                  <a:lnTo>
                    <a:pt x="412" y="122"/>
                  </a:lnTo>
                  <a:lnTo>
                    <a:pt x="426" y="126"/>
                  </a:lnTo>
                  <a:lnTo>
                    <a:pt x="426" y="126"/>
                  </a:lnTo>
                  <a:lnTo>
                    <a:pt x="428" y="126"/>
                  </a:lnTo>
                  <a:lnTo>
                    <a:pt x="432" y="124"/>
                  </a:lnTo>
                  <a:lnTo>
                    <a:pt x="438" y="122"/>
                  </a:lnTo>
                  <a:lnTo>
                    <a:pt x="438" y="122"/>
                  </a:lnTo>
                  <a:lnTo>
                    <a:pt x="442" y="118"/>
                  </a:lnTo>
                  <a:lnTo>
                    <a:pt x="442" y="118"/>
                  </a:lnTo>
                  <a:lnTo>
                    <a:pt x="446" y="116"/>
                  </a:lnTo>
                  <a:lnTo>
                    <a:pt x="448" y="116"/>
                  </a:lnTo>
                  <a:lnTo>
                    <a:pt x="450" y="118"/>
                  </a:lnTo>
                  <a:lnTo>
                    <a:pt x="450" y="118"/>
                  </a:lnTo>
                  <a:lnTo>
                    <a:pt x="450" y="120"/>
                  </a:lnTo>
                  <a:lnTo>
                    <a:pt x="448" y="122"/>
                  </a:lnTo>
                  <a:lnTo>
                    <a:pt x="442" y="124"/>
                  </a:lnTo>
                  <a:lnTo>
                    <a:pt x="442" y="124"/>
                  </a:lnTo>
                  <a:close/>
                  <a:moveTo>
                    <a:pt x="456" y="156"/>
                  </a:moveTo>
                  <a:lnTo>
                    <a:pt x="456" y="156"/>
                  </a:lnTo>
                  <a:lnTo>
                    <a:pt x="450" y="154"/>
                  </a:lnTo>
                  <a:lnTo>
                    <a:pt x="450" y="154"/>
                  </a:lnTo>
                  <a:lnTo>
                    <a:pt x="454" y="152"/>
                  </a:lnTo>
                  <a:lnTo>
                    <a:pt x="458" y="152"/>
                  </a:lnTo>
                  <a:lnTo>
                    <a:pt x="462" y="154"/>
                  </a:lnTo>
                  <a:lnTo>
                    <a:pt x="466" y="154"/>
                  </a:lnTo>
                  <a:lnTo>
                    <a:pt x="466" y="154"/>
                  </a:lnTo>
                  <a:lnTo>
                    <a:pt x="460" y="156"/>
                  </a:lnTo>
                  <a:lnTo>
                    <a:pt x="456" y="156"/>
                  </a:lnTo>
                  <a:lnTo>
                    <a:pt x="456" y="156"/>
                  </a:lnTo>
                  <a:close/>
                  <a:moveTo>
                    <a:pt x="508" y="180"/>
                  </a:moveTo>
                  <a:lnTo>
                    <a:pt x="508" y="180"/>
                  </a:lnTo>
                  <a:lnTo>
                    <a:pt x="506" y="176"/>
                  </a:lnTo>
                  <a:lnTo>
                    <a:pt x="506" y="172"/>
                  </a:lnTo>
                  <a:lnTo>
                    <a:pt x="510" y="170"/>
                  </a:lnTo>
                  <a:lnTo>
                    <a:pt x="516" y="168"/>
                  </a:lnTo>
                  <a:lnTo>
                    <a:pt x="516" y="168"/>
                  </a:lnTo>
                  <a:lnTo>
                    <a:pt x="512" y="176"/>
                  </a:lnTo>
                  <a:lnTo>
                    <a:pt x="510" y="178"/>
                  </a:lnTo>
                  <a:lnTo>
                    <a:pt x="508" y="180"/>
                  </a:lnTo>
                  <a:lnTo>
                    <a:pt x="508" y="180"/>
                  </a:lnTo>
                  <a:close/>
                  <a:moveTo>
                    <a:pt x="516" y="118"/>
                  </a:moveTo>
                  <a:lnTo>
                    <a:pt x="516" y="118"/>
                  </a:lnTo>
                  <a:lnTo>
                    <a:pt x="514" y="118"/>
                  </a:lnTo>
                  <a:lnTo>
                    <a:pt x="512" y="116"/>
                  </a:lnTo>
                  <a:lnTo>
                    <a:pt x="512" y="116"/>
                  </a:lnTo>
                  <a:lnTo>
                    <a:pt x="512" y="114"/>
                  </a:lnTo>
                  <a:lnTo>
                    <a:pt x="514" y="112"/>
                  </a:lnTo>
                  <a:lnTo>
                    <a:pt x="518" y="110"/>
                  </a:lnTo>
                  <a:lnTo>
                    <a:pt x="518" y="110"/>
                  </a:lnTo>
                  <a:lnTo>
                    <a:pt x="520" y="110"/>
                  </a:lnTo>
                  <a:lnTo>
                    <a:pt x="522" y="114"/>
                  </a:lnTo>
                  <a:lnTo>
                    <a:pt x="522" y="114"/>
                  </a:lnTo>
                  <a:lnTo>
                    <a:pt x="520" y="116"/>
                  </a:lnTo>
                  <a:lnTo>
                    <a:pt x="518" y="118"/>
                  </a:lnTo>
                  <a:lnTo>
                    <a:pt x="516" y="118"/>
                  </a:lnTo>
                  <a:lnTo>
                    <a:pt x="516" y="118"/>
                  </a:lnTo>
                  <a:close/>
                  <a:moveTo>
                    <a:pt x="526" y="208"/>
                  </a:moveTo>
                  <a:lnTo>
                    <a:pt x="526" y="208"/>
                  </a:lnTo>
                  <a:lnTo>
                    <a:pt x="528" y="210"/>
                  </a:lnTo>
                  <a:lnTo>
                    <a:pt x="530" y="214"/>
                  </a:lnTo>
                  <a:lnTo>
                    <a:pt x="530" y="222"/>
                  </a:lnTo>
                  <a:lnTo>
                    <a:pt x="532" y="230"/>
                  </a:lnTo>
                  <a:lnTo>
                    <a:pt x="534" y="232"/>
                  </a:lnTo>
                  <a:lnTo>
                    <a:pt x="536" y="236"/>
                  </a:lnTo>
                  <a:lnTo>
                    <a:pt x="536" y="236"/>
                  </a:lnTo>
                  <a:lnTo>
                    <a:pt x="528" y="230"/>
                  </a:lnTo>
                  <a:lnTo>
                    <a:pt x="522" y="224"/>
                  </a:lnTo>
                  <a:lnTo>
                    <a:pt x="522" y="216"/>
                  </a:lnTo>
                  <a:lnTo>
                    <a:pt x="526" y="208"/>
                  </a:lnTo>
                  <a:lnTo>
                    <a:pt x="526" y="208"/>
                  </a:lnTo>
                  <a:close/>
                  <a:moveTo>
                    <a:pt x="542" y="208"/>
                  </a:moveTo>
                  <a:lnTo>
                    <a:pt x="542" y="208"/>
                  </a:lnTo>
                  <a:lnTo>
                    <a:pt x="544" y="208"/>
                  </a:lnTo>
                  <a:lnTo>
                    <a:pt x="544" y="208"/>
                  </a:lnTo>
                  <a:lnTo>
                    <a:pt x="554" y="234"/>
                  </a:lnTo>
                  <a:lnTo>
                    <a:pt x="554" y="234"/>
                  </a:lnTo>
                  <a:lnTo>
                    <a:pt x="556" y="238"/>
                  </a:lnTo>
                  <a:lnTo>
                    <a:pt x="556" y="240"/>
                  </a:lnTo>
                  <a:lnTo>
                    <a:pt x="552" y="248"/>
                  </a:lnTo>
                  <a:lnTo>
                    <a:pt x="552" y="248"/>
                  </a:lnTo>
                  <a:lnTo>
                    <a:pt x="550" y="236"/>
                  </a:lnTo>
                  <a:lnTo>
                    <a:pt x="546" y="232"/>
                  </a:lnTo>
                  <a:lnTo>
                    <a:pt x="542" y="228"/>
                  </a:lnTo>
                  <a:lnTo>
                    <a:pt x="542" y="228"/>
                  </a:lnTo>
                  <a:lnTo>
                    <a:pt x="536" y="222"/>
                  </a:lnTo>
                  <a:lnTo>
                    <a:pt x="534" y="218"/>
                  </a:lnTo>
                  <a:lnTo>
                    <a:pt x="536" y="212"/>
                  </a:lnTo>
                  <a:lnTo>
                    <a:pt x="542" y="208"/>
                  </a:lnTo>
                  <a:lnTo>
                    <a:pt x="542" y="208"/>
                  </a:lnTo>
                  <a:close/>
                  <a:moveTo>
                    <a:pt x="752" y="676"/>
                  </a:moveTo>
                  <a:lnTo>
                    <a:pt x="752" y="676"/>
                  </a:lnTo>
                  <a:lnTo>
                    <a:pt x="750" y="676"/>
                  </a:lnTo>
                  <a:lnTo>
                    <a:pt x="748" y="676"/>
                  </a:lnTo>
                  <a:lnTo>
                    <a:pt x="748" y="676"/>
                  </a:lnTo>
                  <a:lnTo>
                    <a:pt x="746" y="672"/>
                  </a:lnTo>
                  <a:lnTo>
                    <a:pt x="746" y="668"/>
                  </a:lnTo>
                  <a:lnTo>
                    <a:pt x="746" y="664"/>
                  </a:lnTo>
                  <a:lnTo>
                    <a:pt x="750" y="662"/>
                  </a:lnTo>
                  <a:lnTo>
                    <a:pt x="750" y="662"/>
                  </a:lnTo>
                  <a:lnTo>
                    <a:pt x="754" y="668"/>
                  </a:lnTo>
                  <a:lnTo>
                    <a:pt x="754" y="672"/>
                  </a:lnTo>
                  <a:lnTo>
                    <a:pt x="752" y="676"/>
                  </a:lnTo>
                  <a:lnTo>
                    <a:pt x="752" y="6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75"/>
            <p:cNvSpPr>
              <a:spLocks/>
            </p:cNvSpPr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6"/>
            <p:cNvSpPr>
              <a:spLocks/>
            </p:cNvSpPr>
            <p:nvPr/>
          </p:nvSpPr>
          <p:spPr bwMode="auto">
            <a:xfrm>
              <a:off x="7816850" y="1447800"/>
              <a:ext cx="123825" cy="177800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6" y="82"/>
                </a:cxn>
                <a:cxn ang="0">
                  <a:pos x="10" y="98"/>
                </a:cxn>
                <a:cxn ang="0">
                  <a:pos x="12" y="100"/>
                </a:cxn>
                <a:cxn ang="0">
                  <a:pos x="22" y="104"/>
                </a:cxn>
                <a:cxn ang="0">
                  <a:pos x="40" y="106"/>
                </a:cxn>
                <a:cxn ang="0">
                  <a:pos x="46" y="112"/>
                </a:cxn>
                <a:cxn ang="0">
                  <a:pos x="50" y="110"/>
                </a:cxn>
                <a:cxn ang="0">
                  <a:pos x="54" y="108"/>
                </a:cxn>
                <a:cxn ang="0">
                  <a:pos x="58" y="96"/>
                </a:cxn>
                <a:cxn ang="0">
                  <a:pos x="60" y="88"/>
                </a:cxn>
                <a:cxn ang="0">
                  <a:pos x="66" y="74"/>
                </a:cxn>
                <a:cxn ang="0">
                  <a:pos x="68" y="66"/>
                </a:cxn>
                <a:cxn ang="0">
                  <a:pos x="72" y="62"/>
                </a:cxn>
                <a:cxn ang="0">
                  <a:pos x="78" y="60"/>
                </a:cxn>
                <a:cxn ang="0">
                  <a:pos x="70" y="50"/>
                </a:cxn>
                <a:cxn ang="0">
                  <a:pos x="66" y="38"/>
                </a:cxn>
                <a:cxn ang="0">
                  <a:pos x="66" y="32"/>
                </a:cxn>
                <a:cxn ang="0">
                  <a:pos x="68" y="26"/>
                </a:cxn>
                <a:cxn ang="0">
                  <a:pos x="78" y="16"/>
                </a:cxn>
                <a:cxn ang="0">
                  <a:pos x="70" y="10"/>
                </a:cxn>
                <a:cxn ang="0">
                  <a:pos x="68" y="8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58" y="6"/>
                </a:cxn>
                <a:cxn ang="0">
                  <a:pos x="48" y="20"/>
                </a:cxn>
                <a:cxn ang="0">
                  <a:pos x="40" y="28"/>
                </a:cxn>
                <a:cxn ang="0">
                  <a:pos x="24" y="44"/>
                </a:cxn>
                <a:cxn ang="0">
                  <a:pos x="18" y="52"/>
                </a:cxn>
                <a:cxn ang="0">
                  <a:pos x="12" y="54"/>
                </a:cxn>
                <a:cxn ang="0">
                  <a:pos x="6" y="52"/>
                </a:cxn>
                <a:cxn ang="0">
                  <a:pos x="0" y="58"/>
                </a:cxn>
                <a:cxn ang="0">
                  <a:pos x="0" y="64"/>
                </a:cxn>
              </a:cxnLst>
              <a:rect l="0" t="0" r="r" b="b"/>
              <a:pathLst>
                <a:path w="78" h="112">
                  <a:moveTo>
                    <a:pt x="0" y="64"/>
                  </a:moveTo>
                  <a:lnTo>
                    <a:pt x="0" y="64"/>
                  </a:lnTo>
                  <a:lnTo>
                    <a:pt x="2" y="74"/>
                  </a:lnTo>
                  <a:lnTo>
                    <a:pt x="6" y="82"/>
                  </a:lnTo>
                  <a:lnTo>
                    <a:pt x="8" y="90"/>
                  </a:lnTo>
                  <a:lnTo>
                    <a:pt x="10" y="98"/>
                  </a:lnTo>
                  <a:lnTo>
                    <a:pt x="10" y="98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22" y="104"/>
                  </a:lnTo>
                  <a:lnTo>
                    <a:pt x="30" y="104"/>
                  </a:lnTo>
                  <a:lnTo>
                    <a:pt x="40" y="106"/>
                  </a:lnTo>
                  <a:lnTo>
                    <a:pt x="44" y="108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50" y="110"/>
                  </a:lnTo>
                  <a:lnTo>
                    <a:pt x="54" y="108"/>
                  </a:lnTo>
                  <a:lnTo>
                    <a:pt x="54" y="108"/>
                  </a:lnTo>
                  <a:lnTo>
                    <a:pt x="56" y="102"/>
                  </a:lnTo>
                  <a:lnTo>
                    <a:pt x="58" y="96"/>
                  </a:lnTo>
                  <a:lnTo>
                    <a:pt x="58" y="96"/>
                  </a:lnTo>
                  <a:lnTo>
                    <a:pt x="60" y="88"/>
                  </a:lnTo>
                  <a:lnTo>
                    <a:pt x="62" y="80"/>
                  </a:lnTo>
                  <a:lnTo>
                    <a:pt x="66" y="74"/>
                  </a:lnTo>
                  <a:lnTo>
                    <a:pt x="68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72" y="62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2" y="56"/>
                  </a:lnTo>
                  <a:lnTo>
                    <a:pt x="70" y="50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2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76" y="18"/>
                  </a:lnTo>
                  <a:lnTo>
                    <a:pt x="78" y="16"/>
                  </a:lnTo>
                  <a:lnTo>
                    <a:pt x="76" y="14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6" y="2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0" y="28"/>
                  </a:lnTo>
                  <a:lnTo>
                    <a:pt x="30" y="36"/>
                  </a:lnTo>
                  <a:lnTo>
                    <a:pt x="24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6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6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4"/>
                  </a:lnTo>
                  <a:lnTo>
                    <a:pt x="0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7"/>
            <p:cNvSpPr>
              <a:spLocks/>
            </p:cNvSpPr>
            <p:nvPr/>
          </p:nvSpPr>
          <p:spPr bwMode="auto">
            <a:xfrm>
              <a:off x="7648575" y="1470025"/>
              <a:ext cx="133350" cy="184150"/>
            </a:xfrm>
            <a:custGeom>
              <a:avLst/>
              <a:gdLst/>
              <a:ahLst/>
              <a:cxnLst>
                <a:cxn ang="0">
                  <a:pos x="82" y="108"/>
                </a:cxn>
                <a:cxn ang="0">
                  <a:pos x="82" y="108"/>
                </a:cxn>
                <a:cxn ang="0">
                  <a:pos x="82" y="9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76" y="82"/>
                </a:cxn>
                <a:cxn ang="0">
                  <a:pos x="76" y="82"/>
                </a:cxn>
                <a:cxn ang="0">
                  <a:pos x="72" y="78"/>
                </a:cxn>
                <a:cxn ang="0">
                  <a:pos x="68" y="72"/>
                </a:cxn>
                <a:cxn ang="0">
                  <a:pos x="64" y="66"/>
                </a:cxn>
                <a:cxn ang="0">
                  <a:pos x="64" y="64"/>
                </a:cxn>
                <a:cxn ang="0">
                  <a:pos x="64" y="64"/>
                </a:cxn>
                <a:cxn ang="0">
                  <a:pos x="64" y="56"/>
                </a:cxn>
                <a:cxn ang="0">
                  <a:pos x="62" y="52"/>
                </a:cxn>
                <a:cxn ang="0">
                  <a:pos x="54" y="44"/>
                </a:cxn>
                <a:cxn ang="0">
                  <a:pos x="54" y="44"/>
                </a:cxn>
                <a:cxn ang="0">
                  <a:pos x="38" y="30"/>
                </a:cxn>
                <a:cxn ang="0">
                  <a:pos x="32" y="24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0" y="10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8" y="26"/>
                </a:cxn>
                <a:cxn ang="0">
                  <a:pos x="26" y="42"/>
                </a:cxn>
                <a:cxn ang="0">
                  <a:pos x="34" y="56"/>
                </a:cxn>
                <a:cxn ang="0">
                  <a:pos x="40" y="72"/>
                </a:cxn>
                <a:cxn ang="0">
                  <a:pos x="40" y="72"/>
                </a:cxn>
                <a:cxn ang="0">
                  <a:pos x="46" y="84"/>
                </a:cxn>
                <a:cxn ang="0">
                  <a:pos x="54" y="94"/>
                </a:cxn>
                <a:cxn ang="0">
                  <a:pos x="70" y="114"/>
                </a:cxn>
                <a:cxn ang="0">
                  <a:pos x="70" y="114"/>
                </a:cxn>
                <a:cxn ang="0">
                  <a:pos x="72" y="116"/>
                </a:cxn>
                <a:cxn ang="0">
                  <a:pos x="74" y="116"/>
                </a:cxn>
                <a:cxn ang="0">
                  <a:pos x="78" y="114"/>
                </a:cxn>
                <a:cxn ang="0">
                  <a:pos x="78" y="114"/>
                </a:cxn>
                <a:cxn ang="0">
                  <a:pos x="80" y="114"/>
                </a:cxn>
                <a:cxn ang="0">
                  <a:pos x="82" y="112"/>
                </a:cxn>
                <a:cxn ang="0">
                  <a:pos x="82" y="108"/>
                </a:cxn>
                <a:cxn ang="0">
                  <a:pos x="82" y="108"/>
                </a:cxn>
              </a:cxnLst>
              <a:rect l="0" t="0" r="r" b="b"/>
              <a:pathLst>
                <a:path w="84" h="116">
                  <a:moveTo>
                    <a:pt x="82" y="108"/>
                  </a:moveTo>
                  <a:lnTo>
                    <a:pt x="82" y="108"/>
                  </a:lnTo>
                  <a:lnTo>
                    <a:pt x="82" y="9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2" y="78"/>
                  </a:lnTo>
                  <a:lnTo>
                    <a:pt x="68" y="72"/>
                  </a:lnTo>
                  <a:lnTo>
                    <a:pt x="64" y="66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62" y="52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38" y="30"/>
                  </a:lnTo>
                  <a:lnTo>
                    <a:pt x="32" y="24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0" y="10"/>
                  </a:lnTo>
                  <a:lnTo>
                    <a:pt x="14" y="4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8" y="26"/>
                  </a:lnTo>
                  <a:lnTo>
                    <a:pt x="26" y="42"/>
                  </a:lnTo>
                  <a:lnTo>
                    <a:pt x="34" y="56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46" y="84"/>
                  </a:lnTo>
                  <a:lnTo>
                    <a:pt x="54" y="94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72" y="116"/>
                  </a:lnTo>
                  <a:lnTo>
                    <a:pt x="74" y="116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80" y="114"/>
                  </a:lnTo>
                  <a:lnTo>
                    <a:pt x="82" y="112"/>
                  </a:lnTo>
                  <a:lnTo>
                    <a:pt x="82" y="108"/>
                  </a:lnTo>
                  <a:lnTo>
                    <a:pt x="82" y="10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8"/>
            <p:cNvSpPr>
              <a:spLocks/>
            </p:cNvSpPr>
            <p:nvPr/>
          </p:nvSpPr>
          <p:spPr bwMode="auto">
            <a:xfrm>
              <a:off x="8086725" y="882650"/>
              <a:ext cx="139700" cy="123825"/>
            </a:xfrm>
            <a:custGeom>
              <a:avLst/>
              <a:gdLst/>
              <a:ahLst/>
              <a:cxnLst>
                <a:cxn ang="0">
                  <a:pos x="38" y="58"/>
                </a:cxn>
                <a:cxn ang="0">
                  <a:pos x="36" y="58"/>
                </a:cxn>
                <a:cxn ang="0">
                  <a:pos x="16" y="60"/>
                </a:cxn>
                <a:cxn ang="0">
                  <a:pos x="0" y="74"/>
                </a:cxn>
                <a:cxn ang="0">
                  <a:pos x="8" y="72"/>
                </a:cxn>
                <a:cxn ang="0">
                  <a:pos x="26" y="68"/>
                </a:cxn>
                <a:cxn ang="0">
                  <a:pos x="32" y="64"/>
                </a:cxn>
                <a:cxn ang="0">
                  <a:pos x="36" y="72"/>
                </a:cxn>
                <a:cxn ang="0">
                  <a:pos x="36" y="76"/>
                </a:cxn>
                <a:cxn ang="0">
                  <a:pos x="38" y="78"/>
                </a:cxn>
                <a:cxn ang="0">
                  <a:pos x="42" y="76"/>
                </a:cxn>
                <a:cxn ang="0">
                  <a:pos x="42" y="72"/>
                </a:cxn>
                <a:cxn ang="0">
                  <a:pos x="46" y="68"/>
                </a:cxn>
                <a:cxn ang="0">
                  <a:pos x="46" y="64"/>
                </a:cxn>
                <a:cxn ang="0">
                  <a:pos x="54" y="66"/>
                </a:cxn>
                <a:cxn ang="0">
                  <a:pos x="66" y="60"/>
                </a:cxn>
                <a:cxn ang="0">
                  <a:pos x="70" y="58"/>
                </a:cxn>
                <a:cxn ang="0">
                  <a:pos x="78" y="54"/>
                </a:cxn>
                <a:cxn ang="0">
                  <a:pos x="78" y="46"/>
                </a:cxn>
                <a:cxn ang="0">
                  <a:pos x="82" y="28"/>
                </a:cxn>
                <a:cxn ang="0">
                  <a:pos x="86" y="20"/>
                </a:cxn>
                <a:cxn ang="0">
                  <a:pos x="88" y="14"/>
                </a:cxn>
                <a:cxn ang="0">
                  <a:pos x="84" y="8"/>
                </a:cxn>
                <a:cxn ang="0">
                  <a:pos x="80" y="2"/>
                </a:cxn>
                <a:cxn ang="0">
                  <a:pos x="78" y="0"/>
                </a:cxn>
                <a:cxn ang="0">
                  <a:pos x="74" y="4"/>
                </a:cxn>
                <a:cxn ang="0">
                  <a:pos x="72" y="10"/>
                </a:cxn>
                <a:cxn ang="0">
                  <a:pos x="70" y="26"/>
                </a:cxn>
                <a:cxn ang="0">
                  <a:pos x="68" y="32"/>
                </a:cxn>
                <a:cxn ang="0">
                  <a:pos x="54" y="42"/>
                </a:cxn>
                <a:cxn ang="0">
                  <a:pos x="42" y="52"/>
                </a:cxn>
                <a:cxn ang="0">
                  <a:pos x="38" y="58"/>
                </a:cxn>
              </a:cxnLst>
              <a:rect l="0" t="0" r="r" b="b"/>
              <a:pathLst>
                <a:path w="88" h="78">
                  <a:moveTo>
                    <a:pt x="38" y="58"/>
                  </a:moveTo>
                  <a:lnTo>
                    <a:pt x="38" y="58"/>
                  </a:lnTo>
                  <a:lnTo>
                    <a:pt x="36" y="58"/>
                  </a:lnTo>
                  <a:lnTo>
                    <a:pt x="36" y="58"/>
                  </a:lnTo>
                  <a:lnTo>
                    <a:pt x="26" y="58"/>
                  </a:lnTo>
                  <a:lnTo>
                    <a:pt x="16" y="60"/>
                  </a:lnTo>
                  <a:lnTo>
                    <a:pt x="8" y="6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8" y="72"/>
                  </a:lnTo>
                  <a:lnTo>
                    <a:pt x="14" y="72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40" y="78"/>
                  </a:lnTo>
                  <a:lnTo>
                    <a:pt x="42" y="76"/>
                  </a:lnTo>
                  <a:lnTo>
                    <a:pt x="42" y="72"/>
                  </a:lnTo>
                  <a:lnTo>
                    <a:pt x="42" y="72"/>
                  </a:lnTo>
                  <a:lnTo>
                    <a:pt x="46" y="70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50" y="66"/>
                  </a:lnTo>
                  <a:lnTo>
                    <a:pt x="54" y="66"/>
                  </a:lnTo>
                  <a:lnTo>
                    <a:pt x="60" y="64"/>
                  </a:lnTo>
                  <a:lnTo>
                    <a:pt x="66" y="60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76" y="58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78" y="46"/>
                  </a:lnTo>
                  <a:lnTo>
                    <a:pt x="80" y="36"/>
                  </a:lnTo>
                  <a:lnTo>
                    <a:pt x="82" y="28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80" y="2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2"/>
                  </a:lnTo>
                  <a:lnTo>
                    <a:pt x="74" y="4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2" y="18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68" y="32"/>
                  </a:lnTo>
                  <a:lnTo>
                    <a:pt x="64" y="36"/>
                  </a:lnTo>
                  <a:lnTo>
                    <a:pt x="54" y="42"/>
                  </a:lnTo>
                  <a:lnTo>
                    <a:pt x="46" y="48"/>
                  </a:lnTo>
                  <a:lnTo>
                    <a:pt x="42" y="52"/>
                  </a:lnTo>
                  <a:lnTo>
                    <a:pt x="38" y="58"/>
                  </a:lnTo>
                  <a:lnTo>
                    <a:pt x="38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9"/>
            <p:cNvSpPr>
              <a:spLocks/>
            </p:cNvSpPr>
            <p:nvPr/>
          </p:nvSpPr>
          <p:spPr bwMode="auto">
            <a:xfrm>
              <a:off x="4911725" y="330200"/>
              <a:ext cx="301625" cy="98425"/>
            </a:xfrm>
            <a:custGeom>
              <a:avLst/>
              <a:gdLst/>
              <a:ahLst/>
              <a:cxnLst>
                <a:cxn ang="0">
                  <a:pos x="40" y="28"/>
                </a:cxn>
                <a:cxn ang="0">
                  <a:pos x="54" y="18"/>
                </a:cxn>
                <a:cxn ang="0">
                  <a:pos x="62" y="16"/>
                </a:cxn>
                <a:cxn ang="0">
                  <a:pos x="62" y="18"/>
                </a:cxn>
                <a:cxn ang="0">
                  <a:pos x="56" y="24"/>
                </a:cxn>
                <a:cxn ang="0">
                  <a:pos x="52" y="26"/>
                </a:cxn>
                <a:cxn ang="0">
                  <a:pos x="78" y="32"/>
                </a:cxn>
                <a:cxn ang="0">
                  <a:pos x="58" y="36"/>
                </a:cxn>
                <a:cxn ang="0">
                  <a:pos x="70" y="40"/>
                </a:cxn>
                <a:cxn ang="0">
                  <a:pos x="88" y="40"/>
                </a:cxn>
                <a:cxn ang="0">
                  <a:pos x="106" y="44"/>
                </a:cxn>
                <a:cxn ang="0">
                  <a:pos x="66" y="48"/>
                </a:cxn>
                <a:cxn ang="0">
                  <a:pos x="72" y="52"/>
                </a:cxn>
                <a:cxn ang="0">
                  <a:pos x="88" y="54"/>
                </a:cxn>
                <a:cxn ang="0">
                  <a:pos x="96" y="60"/>
                </a:cxn>
                <a:cxn ang="0">
                  <a:pos x="114" y="62"/>
                </a:cxn>
                <a:cxn ang="0">
                  <a:pos x="176" y="58"/>
                </a:cxn>
                <a:cxn ang="0">
                  <a:pos x="182" y="58"/>
                </a:cxn>
                <a:cxn ang="0">
                  <a:pos x="182" y="54"/>
                </a:cxn>
                <a:cxn ang="0">
                  <a:pos x="176" y="52"/>
                </a:cxn>
                <a:cxn ang="0">
                  <a:pos x="182" y="48"/>
                </a:cxn>
                <a:cxn ang="0">
                  <a:pos x="190" y="46"/>
                </a:cxn>
                <a:cxn ang="0">
                  <a:pos x="162" y="28"/>
                </a:cxn>
                <a:cxn ang="0">
                  <a:pos x="162" y="14"/>
                </a:cxn>
                <a:cxn ang="0">
                  <a:pos x="162" y="10"/>
                </a:cxn>
                <a:cxn ang="0">
                  <a:pos x="152" y="8"/>
                </a:cxn>
                <a:cxn ang="0">
                  <a:pos x="148" y="10"/>
                </a:cxn>
                <a:cxn ang="0">
                  <a:pos x="152" y="14"/>
                </a:cxn>
                <a:cxn ang="0">
                  <a:pos x="140" y="14"/>
                </a:cxn>
                <a:cxn ang="0">
                  <a:pos x="138" y="18"/>
                </a:cxn>
                <a:cxn ang="0">
                  <a:pos x="142" y="26"/>
                </a:cxn>
                <a:cxn ang="0">
                  <a:pos x="136" y="30"/>
                </a:cxn>
                <a:cxn ang="0">
                  <a:pos x="132" y="22"/>
                </a:cxn>
                <a:cxn ang="0">
                  <a:pos x="120" y="18"/>
                </a:cxn>
                <a:cxn ang="0">
                  <a:pos x="114" y="22"/>
                </a:cxn>
                <a:cxn ang="0">
                  <a:pos x="102" y="16"/>
                </a:cxn>
                <a:cxn ang="0">
                  <a:pos x="94" y="18"/>
                </a:cxn>
                <a:cxn ang="0">
                  <a:pos x="88" y="14"/>
                </a:cxn>
                <a:cxn ang="0">
                  <a:pos x="78" y="14"/>
                </a:cxn>
                <a:cxn ang="0">
                  <a:pos x="74" y="14"/>
                </a:cxn>
                <a:cxn ang="0">
                  <a:pos x="78" y="12"/>
                </a:cxn>
                <a:cxn ang="0">
                  <a:pos x="78" y="10"/>
                </a:cxn>
                <a:cxn ang="0">
                  <a:pos x="60" y="4"/>
                </a:cxn>
                <a:cxn ang="0">
                  <a:pos x="40" y="2"/>
                </a:cxn>
                <a:cxn ang="0">
                  <a:pos x="26" y="0"/>
                </a:cxn>
                <a:cxn ang="0">
                  <a:pos x="10" y="2"/>
                </a:cxn>
                <a:cxn ang="0">
                  <a:pos x="10" y="8"/>
                </a:cxn>
                <a:cxn ang="0">
                  <a:pos x="4" y="20"/>
                </a:cxn>
                <a:cxn ang="0">
                  <a:pos x="16" y="32"/>
                </a:cxn>
                <a:cxn ang="0">
                  <a:pos x="34" y="32"/>
                </a:cxn>
              </a:cxnLst>
              <a:rect l="0" t="0" r="r" b="b"/>
              <a:pathLst>
                <a:path w="190" h="62">
                  <a:moveTo>
                    <a:pt x="34" y="32"/>
                  </a:moveTo>
                  <a:lnTo>
                    <a:pt x="34" y="32"/>
                  </a:lnTo>
                  <a:lnTo>
                    <a:pt x="40" y="28"/>
                  </a:lnTo>
                  <a:lnTo>
                    <a:pt x="44" y="24"/>
                  </a:lnTo>
                  <a:lnTo>
                    <a:pt x="48" y="20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8" y="16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0" y="20"/>
                  </a:lnTo>
                  <a:lnTo>
                    <a:pt x="58" y="20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8" y="30"/>
                  </a:lnTo>
                  <a:lnTo>
                    <a:pt x="64" y="32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4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8" y="40"/>
                  </a:lnTo>
                  <a:lnTo>
                    <a:pt x="88" y="40"/>
                  </a:lnTo>
                  <a:lnTo>
                    <a:pt x="96" y="40"/>
                  </a:lnTo>
                  <a:lnTo>
                    <a:pt x="106" y="44"/>
                  </a:lnTo>
                  <a:lnTo>
                    <a:pt x="106" y="44"/>
                  </a:lnTo>
                  <a:lnTo>
                    <a:pt x="86" y="44"/>
                  </a:lnTo>
                  <a:lnTo>
                    <a:pt x="76" y="44"/>
                  </a:lnTo>
                  <a:lnTo>
                    <a:pt x="66" y="48"/>
                  </a:lnTo>
                  <a:lnTo>
                    <a:pt x="66" y="48"/>
                  </a:lnTo>
                  <a:lnTo>
                    <a:pt x="68" y="50"/>
                  </a:lnTo>
                  <a:lnTo>
                    <a:pt x="72" y="52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88" y="54"/>
                  </a:lnTo>
                  <a:lnTo>
                    <a:pt x="90" y="56"/>
                  </a:lnTo>
                  <a:lnTo>
                    <a:pt x="90" y="56"/>
                  </a:lnTo>
                  <a:lnTo>
                    <a:pt x="96" y="60"/>
                  </a:lnTo>
                  <a:lnTo>
                    <a:pt x="102" y="6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44" y="56"/>
                  </a:lnTo>
                  <a:lnTo>
                    <a:pt x="160" y="56"/>
                  </a:lnTo>
                  <a:lnTo>
                    <a:pt x="176" y="58"/>
                  </a:lnTo>
                  <a:lnTo>
                    <a:pt x="176" y="58"/>
                  </a:lnTo>
                  <a:lnTo>
                    <a:pt x="180" y="58"/>
                  </a:lnTo>
                  <a:lnTo>
                    <a:pt x="182" y="58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2" y="54"/>
                  </a:lnTo>
                  <a:lnTo>
                    <a:pt x="180" y="54"/>
                  </a:lnTo>
                  <a:lnTo>
                    <a:pt x="178" y="54"/>
                  </a:lnTo>
                  <a:lnTo>
                    <a:pt x="176" y="52"/>
                  </a:lnTo>
                  <a:lnTo>
                    <a:pt x="176" y="52"/>
                  </a:lnTo>
                  <a:lnTo>
                    <a:pt x="178" y="50"/>
                  </a:lnTo>
                  <a:lnTo>
                    <a:pt x="182" y="48"/>
                  </a:lnTo>
                  <a:lnTo>
                    <a:pt x="186" y="48"/>
                  </a:lnTo>
                  <a:lnTo>
                    <a:pt x="190" y="46"/>
                  </a:lnTo>
                  <a:lnTo>
                    <a:pt x="190" y="46"/>
                  </a:lnTo>
                  <a:lnTo>
                    <a:pt x="178" y="44"/>
                  </a:lnTo>
                  <a:lnTo>
                    <a:pt x="168" y="38"/>
                  </a:lnTo>
                  <a:lnTo>
                    <a:pt x="162" y="28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62" y="14"/>
                  </a:lnTo>
                  <a:lnTo>
                    <a:pt x="164" y="12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60" y="8"/>
                  </a:lnTo>
                  <a:lnTo>
                    <a:pt x="158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48" y="8"/>
                  </a:lnTo>
                  <a:lnTo>
                    <a:pt x="148" y="10"/>
                  </a:lnTo>
                  <a:lnTo>
                    <a:pt x="148" y="12"/>
                  </a:lnTo>
                  <a:lnTo>
                    <a:pt x="148" y="12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44" y="14"/>
                  </a:lnTo>
                  <a:lnTo>
                    <a:pt x="140" y="14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38" y="18"/>
                  </a:lnTo>
                  <a:lnTo>
                    <a:pt x="138" y="18"/>
                  </a:lnTo>
                  <a:lnTo>
                    <a:pt x="140" y="24"/>
                  </a:lnTo>
                  <a:lnTo>
                    <a:pt x="142" y="26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36" y="30"/>
                  </a:lnTo>
                  <a:lnTo>
                    <a:pt x="134" y="28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26" y="18"/>
                  </a:lnTo>
                  <a:lnTo>
                    <a:pt x="124" y="18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14" y="22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2" y="16"/>
                  </a:lnTo>
                  <a:lnTo>
                    <a:pt x="98" y="16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88" y="18"/>
                  </a:lnTo>
                  <a:lnTo>
                    <a:pt x="88" y="18"/>
                  </a:lnTo>
                  <a:lnTo>
                    <a:pt x="88" y="14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78" y="14"/>
                  </a:lnTo>
                  <a:lnTo>
                    <a:pt x="76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0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0" y="4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8" y="16"/>
                  </a:lnTo>
                  <a:lnTo>
                    <a:pt x="4" y="2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6" y="32"/>
                  </a:lnTo>
                  <a:lnTo>
                    <a:pt x="26" y="34"/>
                  </a:lnTo>
                  <a:lnTo>
                    <a:pt x="30" y="34"/>
                  </a:lnTo>
                  <a:lnTo>
                    <a:pt x="34" y="32"/>
                  </a:lnTo>
                  <a:lnTo>
                    <a:pt x="3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80"/>
            <p:cNvSpPr>
              <a:spLocks/>
            </p:cNvSpPr>
            <p:nvPr/>
          </p:nvSpPr>
          <p:spPr bwMode="auto">
            <a:xfrm>
              <a:off x="7004050" y="1758950"/>
              <a:ext cx="88900" cy="222250"/>
            </a:xfrm>
            <a:custGeom>
              <a:avLst/>
              <a:gdLst/>
              <a:ahLst/>
              <a:cxnLst>
                <a:cxn ang="0">
                  <a:pos x="56" y="34"/>
                </a:cxn>
                <a:cxn ang="0">
                  <a:pos x="56" y="34"/>
                </a:cxn>
                <a:cxn ang="0">
                  <a:pos x="54" y="26"/>
                </a:cxn>
                <a:cxn ang="0">
                  <a:pos x="52" y="18"/>
                </a:cxn>
                <a:cxn ang="0">
                  <a:pos x="50" y="10"/>
                </a:cxn>
                <a:cxn ang="0">
                  <a:pos x="46" y="4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4" y="8"/>
                </a:cxn>
                <a:cxn ang="0">
                  <a:pos x="42" y="14"/>
                </a:cxn>
                <a:cxn ang="0">
                  <a:pos x="38" y="18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4" y="30"/>
                </a:cxn>
                <a:cxn ang="0">
                  <a:pos x="30" y="34"/>
                </a:cxn>
                <a:cxn ang="0">
                  <a:pos x="22" y="40"/>
                </a:cxn>
                <a:cxn ang="0">
                  <a:pos x="22" y="40"/>
                </a:cxn>
                <a:cxn ang="0">
                  <a:pos x="12" y="46"/>
                </a:cxn>
                <a:cxn ang="0">
                  <a:pos x="8" y="52"/>
                </a:cxn>
                <a:cxn ang="0">
                  <a:pos x="6" y="60"/>
                </a:cxn>
                <a:cxn ang="0">
                  <a:pos x="8" y="70"/>
                </a:cxn>
                <a:cxn ang="0">
                  <a:pos x="8" y="70"/>
                </a:cxn>
                <a:cxn ang="0">
                  <a:pos x="8" y="80"/>
                </a:cxn>
                <a:cxn ang="0">
                  <a:pos x="6" y="92"/>
                </a:cxn>
                <a:cxn ang="0">
                  <a:pos x="6" y="92"/>
                </a:cxn>
                <a:cxn ang="0">
                  <a:pos x="2" y="96"/>
                </a:cxn>
                <a:cxn ang="0">
                  <a:pos x="2" y="102"/>
                </a:cxn>
                <a:cxn ang="0">
                  <a:pos x="0" y="112"/>
                </a:cxn>
                <a:cxn ang="0">
                  <a:pos x="6" y="132"/>
                </a:cxn>
                <a:cxn ang="0">
                  <a:pos x="6" y="132"/>
                </a:cxn>
                <a:cxn ang="0">
                  <a:pos x="8" y="136"/>
                </a:cxn>
                <a:cxn ang="0">
                  <a:pos x="12" y="138"/>
                </a:cxn>
                <a:cxn ang="0">
                  <a:pos x="12" y="138"/>
                </a:cxn>
                <a:cxn ang="0">
                  <a:pos x="14" y="140"/>
                </a:cxn>
                <a:cxn ang="0">
                  <a:pos x="16" y="140"/>
                </a:cxn>
                <a:cxn ang="0">
                  <a:pos x="18" y="138"/>
                </a:cxn>
                <a:cxn ang="0">
                  <a:pos x="18" y="138"/>
                </a:cxn>
                <a:cxn ang="0">
                  <a:pos x="24" y="136"/>
                </a:cxn>
                <a:cxn ang="0">
                  <a:pos x="28" y="134"/>
                </a:cxn>
                <a:cxn ang="0">
                  <a:pos x="30" y="130"/>
                </a:cxn>
                <a:cxn ang="0">
                  <a:pos x="32" y="124"/>
                </a:cxn>
                <a:cxn ang="0">
                  <a:pos x="32" y="124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46" y="68"/>
                </a:cxn>
                <a:cxn ang="0">
                  <a:pos x="46" y="68"/>
                </a:cxn>
                <a:cxn ang="0">
                  <a:pos x="48" y="60"/>
                </a:cxn>
                <a:cxn ang="0">
                  <a:pos x="46" y="52"/>
                </a:cxn>
                <a:cxn ang="0">
                  <a:pos x="46" y="52"/>
                </a:cxn>
                <a:cxn ang="0">
                  <a:pos x="46" y="50"/>
                </a:cxn>
                <a:cxn ang="0">
                  <a:pos x="46" y="50"/>
                </a:cxn>
                <a:cxn ang="0">
                  <a:pos x="50" y="48"/>
                </a:cxn>
                <a:cxn ang="0">
                  <a:pos x="50" y="46"/>
                </a:cxn>
                <a:cxn ang="0">
                  <a:pos x="50" y="46"/>
                </a:cxn>
                <a:cxn ang="0">
                  <a:pos x="48" y="42"/>
                </a:cxn>
                <a:cxn ang="0">
                  <a:pos x="48" y="38"/>
                </a:cxn>
                <a:cxn ang="0">
                  <a:pos x="52" y="36"/>
                </a:cxn>
                <a:cxn ang="0">
                  <a:pos x="56" y="34"/>
                </a:cxn>
                <a:cxn ang="0">
                  <a:pos x="56" y="34"/>
                </a:cxn>
              </a:cxnLst>
              <a:rect l="0" t="0" r="r" b="b"/>
              <a:pathLst>
                <a:path w="56" h="140">
                  <a:moveTo>
                    <a:pt x="56" y="34"/>
                  </a:moveTo>
                  <a:lnTo>
                    <a:pt x="56" y="34"/>
                  </a:lnTo>
                  <a:lnTo>
                    <a:pt x="54" y="26"/>
                  </a:lnTo>
                  <a:lnTo>
                    <a:pt x="52" y="18"/>
                  </a:lnTo>
                  <a:lnTo>
                    <a:pt x="50" y="10"/>
                  </a:lnTo>
                  <a:lnTo>
                    <a:pt x="46" y="4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8"/>
                  </a:lnTo>
                  <a:lnTo>
                    <a:pt x="42" y="14"/>
                  </a:lnTo>
                  <a:lnTo>
                    <a:pt x="38" y="18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2" y="46"/>
                  </a:lnTo>
                  <a:lnTo>
                    <a:pt x="8" y="52"/>
                  </a:lnTo>
                  <a:lnTo>
                    <a:pt x="6" y="6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8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2" y="96"/>
                  </a:lnTo>
                  <a:lnTo>
                    <a:pt x="2" y="102"/>
                  </a:lnTo>
                  <a:lnTo>
                    <a:pt x="0" y="112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8" y="136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4" y="140"/>
                  </a:lnTo>
                  <a:lnTo>
                    <a:pt x="16" y="140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24" y="136"/>
                  </a:lnTo>
                  <a:lnTo>
                    <a:pt x="28" y="134"/>
                  </a:lnTo>
                  <a:lnTo>
                    <a:pt x="30" y="130"/>
                  </a:lnTo>
                  <a:lnTo>
                    <a:pt x="32" y="124"/>
                  </a:lnTo>
                  <a:lnTo>
                    <a:pt x="32" y="124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48" y="6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50" y="48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8" y="42"/>
                  </a:lnTo>
                  <a:lnTo>
                    <a:pt x="48" y="38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56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81"/>
            <p:cNvSpPr>
              <a:spLocks/>
            </p:cNvSpPr>
            <p:nvPr/>
          </p:nvSpPr>
          <p:spPr bwMode="auto">
            <a:xfrm>
              <a:off x="6172200" y="466725"/>
              <a:ext cx="123825" cy="44450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76" y="14"/>
                </a:cxn>
                <a:cxn ang="0">
                  <a:pos x="78" y="10"/>
                </a:cxn>
                <a:cxn ang="0">
                  <a:pos x="74" y="6"/>
                </a:cxn>
                <a:cxn ang="0">
                  <a:pos x="74" y="6"/>
                </a:cxn>
                <a:cxn ang="0">
                  <a:pos x="64" y="0"/>
                </a:cxn>
                <a:cxn ang="0">
                  <a:pos x="58" y="0"/>
                </a:cxn>
                <a:cxn ang="0">
                  <a:pos x="52" y="2"/>
                </a:cxn>
                <a:cxn ang="0">
                  <a:pos x="52" y="2"/>
                </a:cxn>
                <a:cxn ang="0">
                  <a:pos x="44" y="4"/>
                </a:cxn>
                <a:cxn ang="0">
                  <a:pos x="36" y="4"/>
                </a:cxn>
                <a:cxn ang="0">
                  <a:pos x="28" y="6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10" y="8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18"/>
                </a:cxn>
                <a:cxn ang="0">
                  <a:pos x="14" y="20"/>
                </a:cxn>
                <a:cxn ang="0">
                  <a:pos x="14" y="2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20" y="26"/>
                </a:cxn>
                <a:cxn ang="0">
                  <a:pos x="28" y="28"/>
                </a:cxn>
                <a:cxn ang="0">
                  <a:pos x="46" y="26"/>
                </a:cxn>
                <a:cxn ang="0">
                  <a:pos x="64" y="22"/>
                </a:cxn>
                <a:cxn ang="0">
                  <a:pos x="72" y="18"/>
                </a:cxn>
                <a:cxn ang="0">
                  <a:pos x="76" y="14"/>
                </a:cxn>
                <a:cxn ang="0">
                  <a:pos x="76" y="14"/>
                </a:cxn>
              </a:cxnLst>
              <a:rect l="0" t="0" r="r" b="b"/>
              <a:pathLst>
                <a:path w="78" h="28">
                  <a:moveTo>
                    <a:pt x="76" y="14"/>
                  </a:moveTo>
                  <a:lnTo>
                    <a:pt x="76" y="14"/>
                  </a:lnTo>
                  <a:lnTo>
                    <a:pt x="78" y="10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64" y="0"/>
                  </a:lnTo>
                  <a:lnTo>
                    <a:pt x="58" y="0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44" y="4"/>
                  </a:lnTo>
                  <a:lnTo>
                    <a:pt x="36" y="4"/>
                  </a:lnTo>
                  <a:lnTo>
                    <a:pt x="28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8"/>
                  </a:lnTo>
                  <a:lnTo>
                    <a:pt x="8" y="8"/>
                  </a:lnTo>
                  <a:lnTo>
                    <a:pt x="10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6"/>
                  </a:lnTo>
                  <a:lnTo>
                    <a:pt x="28" y="28"/>
                  </a:lnTo>
                  <a:lnTo>
                    <a:pt x="46" y="26"/>
                  </a:lnTo>
                  <a:lnTo>
                    <a:pt x="64" y="22"/>
                  </a:lnTo>
                  <a:lnTo>
                    <a:pt x="72" y="18"/>
                  </a:lnTo>
                  <a:lnTo>
                    <a:pt x="76" y="14"/>
                  </a:ln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82"/>
            <p:cNvSpPr>
              <a:spLocks/>
            </p:cNvSpPr>
            <p:nvPr/>
          </p:nvSpPr>
          <p:spPr bwMode="auto">
            <a:xfrm>
              <a:off x="8531225" y="2232025"/>
              <a:ext cx="92075" cy="98425"/>
            </a:xfrm>
            <a:custGeom>
              <a:avLst/>
              <a:gdLst/>
              <a:ahLst/>
              <a:cxnLst>
                <a:cxn ang="0">
                  <a:pos x="48" y="2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44" y="2"/>
                </a:cxn>
                <a:cxn ang="0">
                  <a:pos x="42" y="6"/>
                </a:cxn>
                <a:cxn ang="0">
                  <a:pos x="42" y="6"/>
                </a:cxn>
                <a:cxn ang="0">
                  <a:pos x="38" y="14"/>
                </a:cxn>
                <a:cxn ang="0">
                  <a:pos x="32" y="22"/>
                </a:cxn>
                <a:cxn ang="0">
                  <a:pos x="26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12" y="38"/>
                </a:cxn>
                <a:cxn ang="0">
                  <a:pos x="8" y="42"/>
                </a:cxn>
                <a:cxn ang="0">
                  <a:pos x="2" y="52"/>
                </a:cxn>
                <a:cxn ang="0">
                  <a:pos x="2" y="52"/>
                </a:cxn>
                <a:cxn ang="0">
                  <a:pos x="0" y="54"/>
                </a:cxn>
                <a:cxn ang="0">
                  <a:pos x="2" y="56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10" y="60"/>
                </a:cxn>
                <a:cxn ang="0">
                  <a:pos x="18" y="62"/>
                </a:cxn>
                <a:cxn ang="0">
                  <a:pos x="18" y="62"/>
                </a:cxn>
                <a:cxn ang="0">
                  <a:pos x="24" y="60"/>
                </a:cxn>
                <a:cxn ang="0">
                  <a:pos x="28" y="58"/>
                </a:cxn>
                <a:cxn ang="0">
                  <a:pos x="30" y="54"/>
                </a:cxn>
                <a:cxn ang="0">
                  <a:pos x="32" y="52"/>
                </a:cxn>
                <a:cxn ang="0">
                  <a:pos x="32" y="52"/>
                </a:cxn>
                <a:cxn ang="0">
                  <a:pos x="36" y="40"/>
                </a:cxn>
                <a:cxn ang="0">
                  <a:pos x="40" y="34"/>
                </a:cxn>
                <a:cxn ang="0">
                  <a:pos x="46" y="30"/>
                </a:cxn>
                <a:cxn ang="0">
                  <a:pos x="46" y="30"/>
                </a:cxn>
                <a:cxn ang="0">
                  <a:pos x="50" y="28"/>
                </a:cxn>
                <a:cxn ang="0">
                  <a:pos x="52" y="24"/>
                </a:cxn>
                <a:cxn ang="0">
                  <a:pos x="58" y="14"/>
                </a:cxn>
                <a:cxn ang="0">
                  <a:pos x="58" y="14"/>
                </a:cxn>
                <a:cxn ang="0">
                  <a:pos x="58" y="8"/>
                </a:cxn>
                <a:cxn ang="0">
                  <a:pos x="56" y="6"/>
                </a:cxn>
                <a:cxn ang="0">
                  <a:pos x="52" y="4"/>
                </a:cxn>
                <a:cxn ang="0">
                  <a:pos x="48" y="2"/>
                </a:cxn>
                <a:cxn ang="0">
                  <a:pos x="48" y="2"/>
                </a:cxn>
              </a:cxnLst>
              <a:rect l="0" t="0" r="r" b="b"/>
              <a:pathLst>
                <a:path w="58" h="62">
                  <a:moveTo>
                    <a:pt x="48" y="2"/>
                  </a:moveTo>
                  <a:lnTo>
                    <a:pt x="48" y="2"/>
                  </a:lnTo>
                  <a:lnTo>
                    <a:pt x="46" y="0"/>
                  </a:lnTo>
                  <a:lnTo>
                    <a:pt x="44" y="2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38" y="14"/>
                  </a:lnTo>
                  <a:lnTo>
                    <a:pt x="32" y="22"/>
                  </a:lnTo>
                  <a:lnTo>
                    <a:pt x="26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2" y="38"/>
                  </a:lnTo>
                  <a:lnTo>
                    <a:pt x="8" y="4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10" y="60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24" y="60"/>
                  </a:lnTo>
                  <a:lnTo>
                    <a:pt x="28" y="58"/>
                  </a:lnTo>
                  <a:lnTo>
                    <a:pt x="30" y="54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36" y="40"/>
                  </a:lnTo>
                  <a:lnTo>
                    <a:pt x="40" y="34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2" y="2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8"/>
                  </a:lnTo>
                  <a:lnTo>
                    <a:pt x="56" y="6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83"/>
            <p:cNvSpPr>
              <a:spLocks/>
            </p:cNvSpPr>
            <p:nvPr/>
          </p:nvSpPr>
          <p:spPr bwMode="auto">
            <a:xfrm>
              <a:off x="5314950" y="295275"/>
              <a:ext cx="161925" cy="34925"/>
            </a:xfrm>
            <a:custGeom>
              <a:avLst/>
              <a:gdLst/>
              <a:ahLst/>
              <a:cxnLst>
                <a:cxn ang="0">
                  <a:pos x="14" y="20"/>
                </a:cxn>
                <a:cxn ang="0">
                  <a:pos x="14" y="20"/>
                </a:cxn>
                <a:cxn ang="0">
                  <a:pos x="42" y="20"/>
                </a:cxn>
                <a:cxn ang="0">
                  <a:pos x="70" y="20"/>
                </a:cxn>
                <a:cxn ang="0">
                  <a:pos x="70" y="20"/>
                </a:cxn>
                <a:cxn ang="0">
                  <a:pos x="82" y="22"/>
                </a:cxn>
                <a:cxn ang="0">
                  <a:pos x="94" y="22"/>
                </a:cxn>
                <a:cxn ang="0">
                  <a:pos x="94" y="22"/>
                </a:cxn>
                <a:cxn ang="0">
                  <a:pos x="100" y="18"/>
                </a:cxn>
                <a:cxn ang="0">
                  <a:pos x="102" y="14"/>
                </a:cxn>
                <a:cxn ang="0">
                  <a:pos x="102" y="14"/>
                </a:cxn>
                <a:cxn ang="0">
                  <a:pos x="102" y="12"/>
                </a:cxn>
                <a:cxn ang="0">
                  <a:pos x="100" y="12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88" y="10"/>
                </a:cxn>
                <a:cxn ang="0">
                  <a:pos x="82" y="8"/>
                </a:cxn>
                <a:cxn ang="0">
                  <a:pos x="68" y="10"/>
                </a:cxn>
                <a:cxn ang="0">
                  <a:pos x="68" y="10"/>
                </a:cxn>
                <a:cxn ang="0">
                  <a:pos x="48" y="12"/>
                </a:cxn>
                <a:cxn ang="0">
                  <a:pos x="38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8"/>
                </a:cxn>
                <a:cxn ang="0">
                  <a:pos x="8" y="12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0" y="20"/>
                </a:cxn>
                <a:cxn ang="0">
                  <a:pos x="14" y="20"/>
                </a:cxn>
                <a:cxn ang="0">
                  <a:pos x="14" y="20"/>
                </a:cxn>
              </a:cxnLst>
              <a:rect l="0" t="0" r="r" b="b"/>
              <a:pathLst>
                <a:path w="102" h="22">
                  <a:moveTo>
                    <a:pt x="14" y="20"/>
                  </a:moveTo>
                  <a:lnTo>
                    <a:pt x="14" y="20"/>
                  </a:lnTo>
                  <a:lnTo>
                    <a:pt x="42" y="20"/>
                  </a:lnTo>
                  <a:lnTo>
                    <a:pt x="70" y="20"/>
                  </a:lnTo>
                  <a:lnTo>
                    <a:pt x="70" y="20"/>
                  </a:lnTo>
                  <a:lnTo>
                    <a:pt x="82" y="22"/>
                  </a:lnTo>
                  <a:lnTo>
                    <a:pt x="94" y="22"/>
                  </a:lnTo>
                  <a:lnTo>
                    <a:pt x="94" y="22"/>
                  </a:lnTo>
                  <a:lnTo>
                    <a:pt x="100" y="18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2" y="12"/>
                  </a:lnTo>
                  <a:lnTo>
                    <a:pt x="100" y="12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88" y="10"/>
                  </a:lnTo>
                  <a:lnTo>
                    <a:pt x="82" y="8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48" y="12"/>
                  </a:lnTo>
                  <a:lnTo>
                    <a:pt x="38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4" y="8"/>
                  </a:lnTo>
                  <a:lnTo>
                    <a:pt x="8" y="1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14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84"/>
            <p:cNvSpPr>
              <a:spLocks/>
            </p:cNvSpPr>
            <p:nvPr/>
          </p:nvSpPr>
          <p:spPr bwMode="auto">
            <a:xfrm>
              <a:off x="5273675" y="288925"/>
              <a:ext cx="41275" cy="127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</a:cxnLst>
              <a:rect l="0" t="0" r="r" b="b"/>
              <a:pathLst>
                <a:path w="26" h="8">
                  <a:moveTo>
                    <a:pt x="24" y="4"/>
                  </a:moveTo>
                  <a:lnTo>
                    <a:pt x="24" y="4"/>
                  </a:lnTo>
                  <a:lnTo>
                    <a:pt x="1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85"/>
            <p:cNvSpPr>
              <a:spLocks/>
            </p:cNvSpPr>
            <p:nvPr/>
          </p:nvSpPr>
          <p:spPr bwMode="auto">
            <a:xfrm>
              <a:off x="5730875" y="708025"/>
              <a:ext cx="69850" cy="7937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24" y="4"/>
                </a:cxn>
                <a:cxn ang="0">
                  <a:pos x="20" y="8"/>
                </a:cxn>
                <a:cxn ang="0">
                  <a:pos x="14" y="20"/>
                </a:cxn>
                <a:cxn ang="0">
                  <a:pos x="8" y="3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18" y="42"/>
                </a:cxn>
                <a:cxn ang="0">
                  <a:pos x="24" y="42"/>
                </a:cxn>
                <a:cxn ang="0">
                  <a:pos x="32" y="44"/>
                </a:cxn>
                <a:cxn ang="0">
                  <a:pos x="32" y="44"/>
                </a:cxn>
                <a:cxn ang="0">
                  <a:pos x="30" y="46"/>
                </a:cxn>
                <a:cxn ang="0">
                  <a:pos x="30" y="48"/>
                </a:cxn>
                <a:cxn ang="0">
                  <a:pos x="30" y="50"/>
                </a:cxn>
                <a:cxn ang="0">
                  <a:pos x="30" y="50"/>
                </a:cxn>
                <a:cxn ang="0">
                  <a:pos x="34" y="48"/>
                </a:cxn>
                <a:cxn ang="0">
                  <a:pos x="38" y="42"/>
                </a:cxn>
                <a:cxn ang="0">
                  <a:pos x="38" y="42"/>
                </a:cxn>
                <a:cxn ang="0">
                  <a:pos x="42" y="40"/>
                </a:cxn>
                <a:cxn ang="0">
                  <a:pos x="42" y="40"/>
                </a:cxn>
                <a:cxn ang="0">
                  <a:pos x="44" y="36"/>
                </a:cxn>
                <a:cxn ang="0">
                  <a:pos x="44" y="32"/>
                </a:cxn>
                <a:cxn ang="0">
                  <a:pos x="44" y="28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2" y="24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2" y="24"/>
                </a:cxn>
                <a:cxn ang="0">
                  <a:pos x="28" y="22"/>
                </a:cxn>
                <a:cxn ang="0">
                  <a:pos x="26" y="1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4" y="14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44" h="50">
                  <a:moveTo>
                    <a:pt x="30" y="0"/>
                  </a:moveTo>
                  <a:lnTo>
                    <a:pt x="30" y="0"/>
                  </a:lnTo>
                  <a:lnTo>
                    <a:pt x="24" y="4"/>
                  </a:lnTo>
                  <a:lnTo>
                    <a:pt x="20" y="8"/>
                  </a:lnTo>
                  <a:lnTo>
                    <a:pt x="14" y="20"/>
                  </a:lnTo>
                  <a:lnTo>
                    <a:pt x="8" y="3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8" y="42"/>
                  </a:lnTo>
                  <a:lnTo>
                    <a:pt x="24" y="42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0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4" y="48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4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2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2" y="24"/>
                  </a:lnTo>
                  <a:lnTo>
                    <a:pt x="28" y="22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86"/>
            <p:cNvSpPr>
              <a:spLocks/>
            </p:cNvSpPr>
            <p:nvPr/>
          </p:nvSpPr>
          <p:spPr bwMode="auto">
            <a:xfrm>
              <a:off x="6340475" y="647700"/>
              <a:ext cx="53975" cy="60325"/>
            </a:xfrm>
            <a:custGeom>
              <a:avLst/>
              <a:gdLst/>
              <a:ahLst/>
              <a:cxnLst>
                <a:cxn ang="0">
                  <a:pos x="8" y="38"/>
                </a:cxn>
                <a:cxn ang="0">
                  <a:pos x="8" y="38"/>
                </a:cxn>
                <a:cxn ang="0">
                  <a:pos x="20" y="34"/>
                </a:cxn>
                <a:cxn ang="0">
                  <a:pos x="30" y="30"/>
                </a:cxn>
                <a:cxn ang="0">
                  <a:pos x="30" y="30"/>
                </a:cxn>
                <a:cxn ang="0">
                  <a:pos x="32" y="28"/>
                </a:cxn>
                <a:cxn ang="0">
                  <a:pos x="32" y="24"/>
                </a:cxn>
                <a:cxn ang="0">
                  <a:pos x="32" y="18"/>
                </a:cxn>
                <a:cxn ang="0">
                  <a:pos x="32" y="18"/>
                </a:cxn>
                <a:cxn ang="0">
                  <a:pos x="32" y="12"/>
                </a:cxn>
                <a:cxn ang="0">
                  <a:pos x="32" y="12"/>
                </a:cxn>
                <a:cxn ang="0">
                  <a:pos x="34" y="6"/>
                </a:cxn>
                <a:cxn ang="0">
                  <a:pos x="32" y="2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4" y="6"/>
                </a:cxn>
                <a:cxn ang="0">
                  <a:pos x="10" y="12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4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6" y="22"/>
                </a:cxn>
                <a:cxn ang="0">
                  <a:pos x="8" y="24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" y="32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8" y="38"/>
                </a:cxn>
                <a:cxn ang="0">
                  <a:pos x="8" y="38"/>
                </a:cxn>
              </a:cxnLst>
              <a:rect l="0" t="0" r="r" b="b"/>
              <a:pathLst>
                <a:path w="34" h="38">
                  <a:moveTo>
                    <a:pt x="8" y="38"/>
                  </a:moveTo>
                  <a:lnTo>
                    <a:pt x="8" y="38"/>
                  </a:lnTo>
                  <a:lnTo>
                    <a:pt x="20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8"/>
                  </a:lnTo>
                  <a:lnTo>
                    <a:pt x="32" y="24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8" y="38"/>
                  </a:lnTo>
                  <a:lnTo>
                    <a:pt x="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87"/>
            <p:cNvSpPr>
              <a:spLocks/>
            </p:cNvSpPr>
            <p:nvPr/>
          </p:nvSpPr>
          <p:spPr bwMode="auto">
            <a:xfrm>
              <a:off x="7940675" y="1571625"/>
              <a:ext cx="47625" cy="82550"/>
            </a:xfrm>
            <a:custGeom>
              <a:avLst/>
              <a:gdLst/>
              <a:ahLst/>
              <a:cxnLst>
                <a:cxn ang="0">
                  <a:pos x="4" y="32"/>
                </a:cxn>
                <a:cxn ang="0">
                  <a:pos x="4" y="32"/>
                </a:cxn>
                <a:cxn ang="0">
                  <a:pos x="6" y="36"/>
                </a:cxn>
                <a:cxn ang="0">
                  <a:pos x="4" y="42"/>
                </a:cxn>
                <a:cxn ang="0">
                  <a:pos x="4" y="42"/>
                </a:cxn>
                <a:cxn ang="0">
                  <a:pos x="4" y="48"/>
                </a:cxn>
                <a:cxn ang="0">
                  <a:pos x="4" y="50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0" y="46"/>
                </a:cxn>
                <a:cxn ang="0">
                  <a:pos x="10" y="40"/>
                </a:cxn>
                <a:cxn ang="0">
                  <a:pos x="10" y="28"/>
                </a:cxn>
                <a:cxn ang="0">
                  <a:pos x="10" y="28"/>
                </a:cxn>
                <a:cxn ang="0">
                  <a:pos x="10" y="22"/>
                </a:cxn>
                <a:cxn ang="0">
                  <a:pos x="12" y="22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34"/>
                </a:cxn>
                <a:cxn ang="0">
                  <a:pos x="20" y="38"/>
                </a:cxn>
                <a:cxn ang="0">
                  <a:pos x="24" y="40"/>
                </a:cxn>
                <a:cxn ang="0">
                  <a:pos x="28" y="40"/>
                </a:cxn>
                <a:cxn ang="0">
                  <a:pos x="28" y="40"/>
                </a:cxn>
                <a:cxn ang="0">
                  <a:pos x="28" y="32"/>
                </a:cxn>
                <a:cxn ang="0">
                  <a:pos x="28" y="32"/>
                </a:cxn>
                <a:cxn ang="0">
                  <a:pos x="24" y="26"/>
                </a:cxn>
                <a:cxn ang="0">
                  <a:pos x="22" y="18"/>
                </a:cxn>
                <a:cxn ang="0">
                  <a:pos x="22" y="14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4" y="2"/>
                </a:cxn>
                <a:cxn ang="0">
                  <a:pos x="18" y="4"/>
                </a:cxn>
                <a:cxn ang="0">
                  <a:pos x="14" y="6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12"/>
                </a:cxn>
                <a:cxn ang="0">
                  <a:pos x="0" y="18"/>
                </a:cxn>
                <a:cxn ang="0">
                  <a:pos x="0" y="26"/>
                </a:cxn>
                <a:cxn ang="0">
                  <a:pos x="2" y="30"/>
                </a:cxn>
                <a:cxn ang="0">
                  <a:pos x="4" y="32"/>
                </a:cxn>
                <a:cxn ang="0">
                  <a:pos x="4" y="32"/>
                </a:cxn>
              </a:cxnLst>
              <a:rect l="0" t="0" r="r" b="b"/>
              <a:pathLst>
                <a:path w="30" h="52">
                  <a:moveTo>
                    <a:pt x="4" y="32"/>
                  </a:moveTo>
                  <a:lnTo>
                    <a:pt x="4" y="32"/>
                  </a:lnTo>
                  <a:lnTo>
                    <a:pt x="6" y="36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46"/>
                  </a:lnTo>
                  <a:lnTo>
                    <a:pt x="10" y="40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34"/>
                  </a:lnTo>
                  <a:lnTo>
                    <a:pt x="20" y="38"/>
                  </a:lnTo>
                  <a:lnTo>
                    <a:pt x="24" y="40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4" y="26"/>
                  </a:lnTo>
                  <a:lnTo>
                    <a:pt x="22" y="18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6" y="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4"/>
                  </a:lnTo>
                  <a:lnTo>
                    <a:pt x="14" y="6"/>
                  </a:lnTo>
                  <a:lnTo>
                    <a:pt x="10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12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2"/>
                  </a:lnTo>
                  <a:lnTo>
                    <a:pt x="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88"/>
            <p:cNvSpPr>
              <a:spLocks/>
            </p:cNvSpPr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89"/>
            <p:cNvSpPr>
              <a:spLocks/>
            </p:cNvSpPr>
            <p:nvPr/>
          </p:nvSpPr>
          <p:spPr bwMode="auto">
            <a:xfrm>
              <a:off x="8626475" y="2171700"/>
              <a:ext cx="50800" cy="730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28"/>
                </a:cxn>
                <a:cxn ang="0">
                  <a:pos x="2" y="30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8" y="36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4" y="44"/>
                </a:cxn>
                <a:cxn ang="0">
                  <a:pos x="8" y="46"/>
                </a:cxn>
                <a:cxn ang="0">
                  <a:pos x="8" y="46"/>
                </a:cxn>
                <a:cxn ang="0">
                  <a:pos x="10" y="46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32" y="10"/>
                </a:cxn>
                <a:cxn ang="0">
                  <a:pos x="32" y="10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26" y="8"/>
                </a:cxn>
                <a:cxn ang="0">
                  <a:pos x="22" y="10"/>
                </a:cxn>
                <a:cxn ang="0">
                  <a:pos x="18" y="10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32" h="46">
                  <a:moveTo>
                    <a:pt x="14" y="6"/>
                  </a:moveTo>
                  <a:lnTo>
                    <a:pt x="14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4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10" y="46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18" y="10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90"/>
            <p:cNvSpPr>
              <a:spLocks/>
            </p:cNvSpPr>
            <p:nvPr/>
          </p:nvSpPr>
          <p:spPr bwMode="auto">
            <a:xfrm>
              <a:off x="7775575" y="1660525"/>
              <a:ext cx="111125" cy="41275"/>
            </a:xfrm>
            <a:custGeom>
              <a:avLst/>
              <a:gdLst/>
              <a:ahLst/>
              <a:cxnLst>
                <a:cxn ang="0">
                  <a:pos x="70" y="22"/>
                </a:cxn>
                <a:cxn ang="0">
                  <a:pos x="70" y="22"/>
                </a:cxn>
                <a:cxn ang="0">
                  <a:pos x="68" y="18"/>
                </a:cxn>
                <a:cxn ang="0">
                  <a:pos x="68" y="18"/>
                </a:cxn>
                <a:cxn ang="0">
                  <a:pos x="62" y="18"/>
                </a:cxn>
                <a:cxn ang="0">
                  <a:pos x="58" y="14"/>
                </a:cxn>
                <a:cxn ang="0">
                  <a:pos x="54" y="12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28" y="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8" y="16"/>
                </a:cxn>
                <a:cxn ang="0">
                  <a:pos x="34" y="20"/>
                </a:cxn>
                <a:cxn ang="0">
                  <a:pos x="66" y="26"/>
                </a:cxn>
                <a:cxn ang="0">
                  <a:pos x="66" y="26"/>
                </a:cxn>
                <a:cxn ang="0">
                  <a:pos x="68" y="24"/>
                </a:cxn>
                <a:cxn ang="0">
                  <a:pos x="70" y="22"/>
                </a:cxn>
                <a:cxn ang="0">
                  <a:pos x="70" y="22"/>
                </a:cxn>
              </a:cxnLst>
              <a:rect l="0" t="0" r="r" b="b"/>
              <a:pathLst>
                <a:path w="70" h="26">
                  <a:moveTo>
                    <a:pt x="70" y="22"/>
                  </a:moveTo>
                  <a:lnTo>
                    <a:pt x="70" y="22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2" y="18"/>
                  </a:lnTo>
                  <a:lnTo>
                    <a:pt x="58" y="14"/>
                  </a:lnTo>
                  <a:lnTo>
                    <a:pt x="54" y="12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28" y="6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18" y="16"/>
                  </a:lnTo>
                  <a:lnTo>
                    <a:pt x="34" y="20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8" y="24"/>
                  </a:lnTo>
                  <a:lnTo>
                    <a:pt x="70" y="22"/>
                  </a:lnTo>
                  <a:lnTo>
                    <a:pt x="7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91"/>
            <p:cNvSpPr>
              <a:spLocks/>
            </p:cNvSpPr>
            <p:nvPr/>
          </p:nvSpPr>
          <p:spPr bwMode="auto">
            <a:xfrm>
              <a:off x="7102475" y="288925"/>
              <a:ext cx="215900" cy="104775"/>
            </a:xfrm>
            <a:custGeom>
              <a:avLst/>
              <a:gdLst/>
              <a:ahLst/>
              <a:cxnLst>
                <a:cxn ang="0">
                  <a:pos x="44" y="64"/>
                </a:cxn>
                <a:cxn ang="0">
                  <a:pos x="44" y="64"/>
                </a:cxn>
                <a:cxn ang="0">
                  <a:pos x="38" y="60"/>
                </a:cxn>
                <a:cxn ang="0">
                  <a:pos x="34" y="56"/>
                </a:cxn>
                <a:cxn ang="0">
                  <a:pos x="32" y="54"/>
                </a:cxn>
                <a:cxn ang="0">
                  <a:pos x="32" y="52"/>
                </a:cxn>
                <a:cxn ang="0">
                  <a:pos x="32" y="48"/>
                </a:cxn>
                <a:cxn ang="0">
                  <a:pos x="36" y="44"/>
                </a:cxn>
                <a:cxn ang="0">
                  <a:pos x="36" y="44"/>
                </a:cxn>
                <a:cxn ang="0">
                  <a:pos x="44" y="38"/>
                </a:cxn>
                <a:cxn ang="0">
                  <a:pos x="44" y="38"/>
                </a:cxn>
                <a:cxn ang="0">
                  <a:pos x="54" y="30"/>
                </a:cxn>
                <a:cxn ang="0">
                  <a:pos x="66" y="24"/>
                </a:cxn>
                <a:cxn ang="0">
                  <a:pos x="78" y="18"/>
                </a:cxn>
                <a:cxn ang="0">
                  <a:pos x="90" y="16"/>
                </a:cxn>
                <a:cxn ang="0">
                  <a:pos x="90" y="16"/>
                </a:cxn>
                <a:cxn ang="0">
                  <a:pos x="128" y="8"/>
                </a:cxn>
                <a:cxn ang="0">
                  <a:pos x="128" y="8"/>
                </a:cxn>
                <a:cxn ang="0">
                  <a:pos x="134" y="6"/>
                </a:cxn>
                <a:cxn ang="0">
                  <a:pos x="134" y="6"/>
                </a:cxn>
                <a:cxn ang="0">
                  <a:pos x="136" y="4"/>
                </a:cxn>
                <a:cxn ang="0">
                  <a:pos x="136" y="4"/>
                </a:cxn>
                <a:cxn ang="0">
                  <a:pos x="134" y="0"/>
                </a:cxn>
                <a:cxn ang="0">
                  <a:pos x="132" y="0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02" y="6"/>
                </a:cxn>
                <a:cxn ang="0">
                  <a:pos x="76" y="10"/>
                </a:cxn>
                <a:cxn ang="0">
                  <a:pos x="76" y="10"/>
                </a:cxn>
                <a:cxn ang="0">
                  <a:pos x="64" y="12"/>
                </a:cxn>
                <a:cxn ang="0">
                  <a:pos x="52" y="16"/>
                </a:cxn>
                <a:cxn ang="0">
                  <a:pos x="40" y="22"/>
                </a:cxn>
                <a:cxn ang="0">
                  <a:pos x="28" y="30"/>
                </a:cxn>
                <a:cxn ang="0">
                  <a:pos x="28" y="30"/>
                </a:cxn>
                <a:cxn ang="0">
                  <a:pos x="26" y="32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0" y="40"/>
                </a:cxn>
                <a:cxn ang="0">
                  <a:pos x="14" y="46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6" y="56"/>
                </a:cxn>
                <a:cxn ang="0">
                  <a:pos x="12" y="58"/>
                </a:cxn>
                <a:cxn ang="0">
                  <a:pos x="22" y="62"/>
                </a:cxn>
                <a:cxn ang="0">
                  <a:pos x="32" y="66"/>
                </a:cxn>
                <a:cxn ang="0">
                  <a:pos x="38" y="66"/>
                </a:cxn>
                <a:cxn ang="0">
                  <a:pos x="44" y="64"/>
                </a:cxn>
                <a:cxn ang="0">
                  <a:pos x="44" y="64"/>
                </a:cxn>
              </a:cxnLst>
              <a:rect l="0" t="0" r="r" b="b"/>
              <a:pathLst>
                <a:path w="136" h="66">
                  <a:moveTo>
                    <a:pt x="44" y="64"/>
                  </a:moveTo>
                  <a:lnTo>
                    <a:pt x="44" y="64"/>
                  </a:lnTo>
                  <a:lnTo>
                    <a:pt x="38" y="60"/>
                  </a:lnTo>
                  <a:lnTo>
                    <a:pt x="34" y="56"/>
                  </a:lnTo>
                  <a:lnTo>
                    <a:pt x="32" y="54"/>
                  </a:lnTo>
                  <a:lnTo>
                    <a:pt x="32" y="52"/>
                  </a:lnTo>
                  <a:lnTo>
                    <a:pt x="32" y="48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54" y="30"/>
                  </a:lnTo>
                  <a:lnTo>
                    <a:pt x="66" y="24"/>
                  </a:lnTo>
                  <a:lnTo>
                    <a:pt x="78" y="18"/>
                  </a:lnTo>
                  <a:lnTo>
                    <a:pt x="90" y="16"/>
                  </a:lnTo>
                  <a:lnTo>
                    <a:pt x="90" y="16"/>
                  </a:lnTo>
                  <a:lnTo>
                    <a:pt x="128" y="8"/>
                  </a:lnTo>
                  <a:lnTo>
                    <a:pt x="128" y="8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136" y="4"/>
                  </a:lnTo>
                  <a:lnTo>
                    <a:pt x="136" y="4"/>
                  </a:lnTo>
                  <a:lnTo>
                    <a:pt x="134" y="0"/>
                  </a:lnTo>
                  <a:lnTo>
                    <a:pt x="132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02" y="6"/>
                  </a:lnTo>
                  <a:lnTo>
                    <a:pt x="76" y="10"/>
                  </a:lnTo>
                  <a:lnTo>
                    <a:pt x="76" y="10"/>
                  </a:lnTo>
                  <a:lnTo>
                    <a:pt x="64" y="12"/>
                  </a:lnTo>
                  <a:lnTo>
                    <a:pt x="52" y="16"/>
                  </a:lnTo>
                  <a:lnTo>
                    <a:pt x="40" y="2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6" y="3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0" y="40"/>
                  </a:lnTo>
                  <a:lnTo>
                    <a:pt x="14" y="4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6" y="56"/>
                  </a:lnTo>
                  <a:lnTo>
                    <a:pt x="12" y="58"/>
                  </a:lnTo>
                  <a:lnTo>
                    <a:pt x="22" y="62"/>
                  </a:lnTo>
                  <a:lnTo>
                    <a:pt x="32" y="66"/>
                  </a:lnTo>
                  <a:lnTo>
                    <a:pt x="38" y="66"/>
                  </a:lnTo>
                  <a:lnTo>
                    <a:pt x="44" y="64"/>
                  </a:lnTo>
                  <a:lnTo>
                    <a:pt x="44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92"/>
            <p:cNvSpPr>
              <a:spLocks/>
            </p:cNvSpPr>
            <p:nvPr/>
          </p:nvSpPr>
          <p:spPr bwMode="auto">
            <a:xfrm>
              <a:off x="5194300" y="339725"/>
              <a:ext cx="76200" cy="4127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6" y="14"/>
                </a:cxn>
                <a:cxn ang="0">
                  <a:pos x="10" y="16"/>
                </a:cxn>
                <a:cxn ang="0">
                  <a:pos x="22" y="22"/>
                </a:cxn>
                <a:cxn ang="0">
                  <a:pos x="32" y="26"/>
                </a:cxn>
                <a:cxn ang="0">
                  <a:pos x="38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6" y="20"/>
                </a:cxn>
                <a:cxn ang="0">
                  <a:pos x="48" y="18"/>
                </a:cxn>
                <a:cxn ang="0">
                  <a:pos x="48" y="18"/>
                </a:cxn>
                <a:cxn ang="0">
                  <a:pos x="48" y="14"/>
                </a:cxn>
                <a:cxn ang="0">
                  <a:pos x="48" y="14"/>
                </a:cxn>
                <a:cxn ang="0">
                  <a:pos x="44" y="12"/>
                </a:cxn>
                <a:cxn ang="0">
                  <a:pos x="44" y="12"/>
                </a:cxn>
                <a:cxn ang="0">
                  <a:pos x="42" y="12"/>
                </a:cxn>
                <a:cxn ang="0">
                  <a:pos x="40" y="10"/>
                </a:cxn>
                <a:cxn ang="0">
                  <a:pos x="38" y="10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42" y="2"/>
                </a:cxn>
                <a:cxn ang="0">
                  <a:pos x="42" y="2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28" y="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6" y="6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12"/>
                </a:cxn>
                <a:cxn ang="0">
                  <a:pos x="16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2" y="12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8" h="26">
                  <a:moveTo>
                    <a:pt x="0" y="14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10" y="16"/>
                  </a:lnTo>
                  <a:lnTo>
                    <a:pt x="22" y="22"/>
                  </a:lnTo>
                  <a:lnTo>
                    <a:pt x="32" y="26"/>
                  </a:lnTo>
                  <a:lnTo>
                    <a:pt x="38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2" y="12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93"/>
            <p:cNvSpPr>
              <a:spLocks/>
            </p:cNvSpPr>
            <p:nvPr/>
          </p:nvSpPr>
          <p:spPr bwMode="auto">
            <a:xfrm>
              <a:off x="5422900" y="1177925"/>
              <a:ext cx="120650" cy="53975"/>
            </a:xfrm>
            <a:custGeom>
              <a:avLst/>
              <a:gdLst/>
              <a:ahLst/>
              <a:cxnLst>
                <a:cxn ang="0">
                  <a:pos x="70" y="34"/>
                </a:cxn>
                <a:cxn ang="0">
                  <a:pos x="70" y="34"/>
                </a:cxn>
                <a:cxn ang="0">
                  <a:pos x="74" y="32"/>
                </a:cxn>
                <a:cxn ang="0">
                  <a:pos x="76" y="32"/>
                </a:cxn>
                <a:cxn ang="0">
                  <a:pos x="76" y="32"/>
                </a:cxn>
                <a:cxn ang="0">
                  <a:pos x="76" y="28"/>
                </a:cxn>
                <a:cxn ang="0">
                  <a:pos x="72" y="26"/>
                </a:cxn>
                <a:cxn ang="0">
                  <a:pos x="72" y="26"/>
                </a:cxn>
                <a:cxn ang="0">
                  <a:pos x="60" y="20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32" y="2"/>
                </a:cxn>
                <a:cxn ang="0">
                  <a:pos x="22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0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8" y="4"/>
                </a:cxn>
                <a:cxn ang="0">
                  <a:pos x="20" y="8"/>
                </a:cxn>
                <a:cxn ang="0">
                  <a:pos x="22" y="10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38" y="14"/>
                </a:cxn>
                <a:cxn ang="0">
                  <a:pos x="44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52" y="28"/>
                </a:cxn>
                <a:cxn ang="0">
                  <a:pos x="58" y="32"/>
                </a:cxn>
                <a:cxn ang="0">
                  <a:pos x="64" y="34"/>
                </a:cxn>
                <a:cxn ang="0">
                  <a:pos x="70" y="34"/>
                </a:cxn>
                <a:cxn ang="0">
                  <a:pos x="70" y="34"/>
                </a:cxn>
              </a:cxnLst>
              <a:rect l="0" t="0" r="r" b="b"/>
              <a:pathLst>
                <a:path w="76" h="34">
                  <a:moveTo>
                    <a:pt x="70" y="34"/>
                  </a:moveTo>
                  <a:lnTo>
                    <a:pt x="70" y="34"/>
                  </a:lnTo>
                  <a:lnTo>
                    <a:pt x="74" y="32"/>
                  </a:lnTo>
                  <a:lnTo>
                    <a:pt x="76" y="32"/>
                  </a:lnTo>
                  <a:lnTo>
                    <a:pt x="76" y="32"/>
                  </a:lnTo>
                  <a:lnTo>
                    <a:pt x="76" y="28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60" y="20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0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38" y="14"/>
                  </a:lnTo>
                  <a:lnTo>
                    <a:pt x="44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52" y="28"/>
                  </a:lnTo>
                  <a:lnTo>
                    <a:pt x="58" y="32"/>
                  </a:lnTo>
                  <a:lnTo>
                    <a:pt x="64" y="34"/>
                  </a:lnTo>
                  <a:lnTo>
                    <a:pt x="70" y="34"/>
                  </a:lnTo>
                  <a:lnTo>
                    <a:pt x="7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94"/>
            <p:cNvSpPr>
              <a:spLocks/>
            </p:cNvSpPr>
            <p:nvPr/>
          </p:nvSpPr>
          <p:spPr bwMode="auto">
            <a:xfrm>
              <a:off x="8223250" y="676275"/>
              <a:ext cx="28575" cy="1206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2" y="20"/>
                </a:cxn>
                <a:cxn ang="0">
                  <a:pos x="4" y="28"/>
                </a:cxn>
                <a:cxn ang="0">
                  <a:pos x="4" y="3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2" y="50"/>
                </a:cxn>
                <a:cxn ang="0">
                  <a:pos x="4" y="56"/>
                </a:cxn>
                <a:cxn ang="0">
                  <a:pos x="4" y="56"/>
                </a:cxn>
                <a:cxn ang="0">
                  <a:pos x="2" y="66"/>
                </a:cxn>
                <a:cxn ang="0">
                  <a:pos x="2" y="76"/>
                </a:cxn>
                <a:cxn ang="0">
                  <a:pos x="2" y="76"/>
                </a:cxn>
                <a:cxn ang="0">
                  <a:pos x="6" y="74"/>
                </a:cxn>
                <a:cxn ang="0">
                  <a:pos x="8" y="70"/>
                </a:cxn>
                <a:cxn ang="0">
                  <a:pos x="10" y="66"/>
                </a:cxn>
                <a:cxn ang="0">
                  <a:pos x="6" y="62"/>
                </a:cxn>
                <a:cxn ang="0">
                  <a:pos x="6" y="62"/>
                </a:cxn>
                <a:cxn ang="0">
                  <a:pos x="6" y="58"/>
                </a:cxn>
                <a:cxn ang="0">
                  <a:pos x="6" y="56"/>
                </a:cxn>
                <a:cxn ang="0">
                  <a:pos x="6" y="56"/>
                </a:cxn>
                <a:cxn ang="0">
                  <a:pos x="8" y="50"/>
                </a:cxn>
                <a:cxn ang="0">
                  <a:pos x="10" y="48"/>
                </a:cxn>
                <a:cxn ang="0">
                  <a:pos x="10" y="48"/>
                </a:cxn>
                <a:cxn ang="0">
                  <a:pos x="14" y="46"/>
                </a:cxn>
                <a:cxn ang="0">
                  <a:pos x="16" y="42"/>
                </a:cxn>
                <a:cxn ang="0">
                  <a:pos x="18" y="40"/>
                </a:cxn>
                <a:cxn ang="0">
                  <a:pos x="18" y="36"/>
                </a:cxn>
                <a:cxn ang="0">
                  <a:pos x="14" y="3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1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8" h="76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4" y="2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2" y="5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2" y="66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6" y="74"/>
                  </a:lnTo>
                  <a:lnTo>
                    <a:pt x="8" y="70"/>
                  </a:lnTo>
                  <a:lnTo>
                    <a:pt x="10" y="66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6" y="58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0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4" y="46"/>
                  </a:lnTo>
                  <a:lnTo>
                    <a:pt x="16" y="42"/>
                  </a:lnTo>
                  <a:lnTo>
                    <a:pt x="18" y="40"/>
                  </a:lnTo>
                  <a:lnTo>
                    <a:pt x="18" y="36"/>
                  </a:lnTo>
                  <a:lnTo>
                    <a:pt x="14" y="3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1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95"/>
            <p:cNvSpPr>
              <a:spLocks/>
            </p:cNvSpPr>
            <p:nvPr/>
          </p:nvSpPr>
          <p:spPr bwMode="auto">
            <a:xfrm>
              <a:off x="7953375" y="1254125"/>
              <a:ext cx="34925" cy="79375"/>
            </a:xfrm>
            <a:custGeom>
              <a:avLst/>
              <a:gdLst/>
              <a:ahLst/>
              <a:cxnLst>
                <a:cxn ang="0">
                  <a:pos x="10" y="50"/>
                </a:cxn>
                <a:cxn ang="0">
                  <a:pos x="10" y="50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4" y="48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20" y="50"/>
                </a:cxn>
                <a:cxn ang="0">
                  <a:pos x="22" y="48"/>
                </a:cxn>
                <a:cxn ang="0">
                  <a:pos x="22" y="48"/>
                </a:cxn>
                <a:cxn ang="0">
                  <a:pos x="22" y="46"/>
                </a:cxn>
                <a:cxn ang="0">
                  <a:pos x="22" y="46"/>
                </a:cxn>
                <a:cxn ang="0">
                  <a:pos x="20" y="44"/>
                </a:cxn>
                <a:cxn ang="0">
                  <a:pos x="20" y="4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4" y="48"/>
                </a:cxn>
                <a:cxn ang="0">
                  <a:pos x="14" y="48"/>
                </a:cxn>
                <a:cxn ang="0">
                  <a:pos x="14" y="42"/>
                </a:cxn>
                <a:cxn ang="0">
                  <a:pos x="12" y="36"/>
                </a:cxn>
                <a:cxn ang="0">
                  <a:pos x="12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16" y="22"/>
                </a:cxn>
                <a:cxn ang="0">
                  <a:pos x="18" y="1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16"/>
                </a:cxn>
                <a:cxn ang="0">
                  <a:pos x="4" y="20"/>
                </a:cxn>
                <a:cxn ang="0">
                  <a:pos x="2" y="22"/>
                </a:cxn>
                <a:cxn ang="0">
                  <a:pos x="2" y="22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2" y="38"/>
                </a:cxn>
                <a:cxn ang="0">
                  <a:pos x="6" y="44"/>
                </a:cxn>
                <a:cxn ang="0">
                  <a:pos x="10" y="50"/>
                </a:cxn>
                <a:cxn ang="0">
                  <a:pos x="10" y="50"/>
                </a:cxn>
              </a:cxnLst>
              <a:rect l="0" t="0" r="r" b="b"/>
              <a:pathLst>
                <a:path w="22" h="50">
                  <a:moveTo>
                    <a:pt x="10" y="50"/>
                  </a:moveTo>
                  <a:lnTo>
                    <a:pt x="10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4" y="48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0" y="44"/>
                  </a:lnTo>
                  <a:lnTo>
                    <a:pt x="20" y="4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2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2" y="38"/>
                  </a:lnTo>
                  <a:lnTo>
                    <a:pt x="6" y="44"/>
                  </a:lnTo>
                  <a:lnTo>
                    <a:pt x="10" y="50"/>
                  </a:lnTo>
                  <a:lnTo>
                    <a:pt x="1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96"/>
            <p:cNvSpPr>
              <a:spLocks/>
            </p:cNvSpPr>
            <p:nvPr/>
          </p:nvSpPr>
          <p:spPr bwMode="auto">
            <a:xfrm>
              <a:off x="8261350" y="2235200"/>
              <a:ext cx="41275" cy="41275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8" y="24"/>
                </a:cxn>
                <a:cxn ang="0">
                  <a:pos x="10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6" y="26"/>
                </a:cxn>
                <a:cxn ang="0">
                  <a:pos x="20" y="24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6" y="12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6" y="2"/>
                </a:cxn>
                <a:cxn ang="0">
                  <a:pos x="24" y="0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26" h="26">
                  <a:moveTo>
                    <a:pt x="20" y="2"/>
                  </a:moveTo>
                  <a:lnTo>
                    <a:pt x="20" y="2"/>
                  </a:lnTo>
                  <a:lnTo>
                    <a:pt x="1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97"/>
            <p:cNvSpPr>
              <a:spLocks/>
            </p:cNvSpPr>
            <p:nvPr/>
          </p:nvSpPr>
          <p:spPr bwMode="auto">
            <a:xfrm>
              <a:off x="8086725" y="1568450"/>
              <a:ext cx="234950" cy="161925"/>
            </a:xfrm>
            <a:custGeom>
              <a:avLst/>
              <a:gdLst/>
              <a:ahLst/>
              <a:cxnLst>
                <a:cxn ang="0">
                  <a:pos x="124" y="56"/>
                </a:cxn>
                <a:cxn ang="0">
                  <a:pos x="118" y="50"/>
                </a:cxn>
                <a:cxn ang="0">
                  <a:pos x="114" y="42"/>
                </a:cxn>
                <a:cxn ang="0">
                  <a:pos x="94" y="30"/>
                </a:cxn>
                <a:cxn ang="0">
                  <a:pos x="80" y="24"/>
                </a:cxn>
                <a:cxn ang="0">
                  <a:pos x="68" y="18"/>
                </a:cxn>
                <a:cxn ang="0">
                  <a:pos x="52" y="14"/>
                </a:cxn>
                <a:cxn ang="0">
                  <a:pos x="42" y="24"/>
                </a:cxn>
                <a:cxn ang="0">
                  <a:pos x="38" y="28"/>
                </a:cxn>
                <a:cxn ang="0">
                  <a:pos x="32" y="26"/>
                </a:cxn>
                <a:cxn ang="0">
                  <a:pos x="28" y="22"/>
                </a:cxn>
                <a:cxn ang="0">
                  <a:pos x="26" y="16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8" y="12"/>
                </a:cxn>
                <a:cxn ang="0">
                  <a:pos x="14" y="18"/>
                </a:cxn>
                <a:cxn ang="0">
                  <a:pos x="16" y="22"/>
                </a:cxn>
                <a:cxn ang="0">
                  <a:pos x="14" y="28"/>
                </a:cxn>
                <a:cxn ang="0">
                  <a:pos x="16" y="30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50" y="46"/>
                </a:cxn>
                <a:cxn ang="0">
                  <a:pos x="60" y="60"/>
                </a:cxn>
                <a:cxn ang="0">
                  <a:pos x="58" y="76"/>
                </a:cxn>
                <a:cxn ang="0">
                  <a:pos x="56" y="78"/>
                </a:cxn>
                <a:cxn ang="0">
                  <a:pos x="56" y="80"/>
                </a:cxn>
                <a:cxn ang="0">
                  <a:pos x="60" y="80"/>
                </a:cxn>
                <a:cxn ang="0">
                  <a:pos x="70" y="80"/>
                </a:cxn>
                <a:cxn ang="0">
                  <a:pos x="78" y="86"/>
                </a:cxn>
                <a:cxn ang="0">
                  <a:pos x="80" y="90"/>
                </a:cxn>
                <a:cxn ang="0">
                  <a:pos x="86" y="90"/>
                </a:cxn>
                <a:cxn ang="0">
                  <a:pos x="92" y="90"/>
                </a:cxn>
                <a:cxn ang="0">
                  <a:pos x="94" y="82"/>
                </a:cxn>
                <a:cxn ang="0">
                  <a:pos x="104" y="76"/>
                </a:cxn>
                <a:cxn ang="0">
                  <a:pos x="120" y="78"/>
                </a:cxn>
                <a:cxn ang="0">
                  <a:pos x="126" y="90"/>
                </a:cxn>
                <a:cxn ang="0">
                  <a:pos x="132" y="98"/>
                </a:cxn>
                <a:cxn ang="0">
                  <a:pos x="140" y="102"/>
                </a:cxn>
                <a:cxn ang="0">
                  <a:pos x="146" y="100"/>
                </a:cxn>
                <a:cxn ang="0">
                  <a:pos x="146" y="96"/>
                </a:cxn>
                <a:cxn ang="0">
                  <a:pos x="142" y="90"/>
                </a:cxn>
                <a:cxn ang="0">
                  <a:pos x="138" y="88"/>
                </a:cxn>
                <a:cxn ang="0">
                  <a:pos x="128" y="72"/>
                </a:cxn>
                <a:cxn ang="0">
                  <a:pos x="126" y="70"/>
                </a:cxn>
                <a:cxn ang="0">
                  <a:pos x="128" y="64"/>
                </a:cxn>
                <a:cxn ang="0">
                  <a:pos x="130" y="60"/>
                </a:cxn>
                <a:cxn ang="0">
                  <a:pos x="124" y="56"/>
                </a:cxn>
              </a:cxnLst>
              <a:rect l="0" t="0" r="r" b="b"/>
              <a:pathLst>
                <a:path w="148" h="102">
                  <a:moveTo>
                    <a:pt x="124" y="56"/>
                  </a:moveTo>
                  <a:lnTo>
                    <a:pt x="124" y="56"/>
                  </a:lnTo>
                  <a:lnTo>
                    <a:pt x="120" y="54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4" y="42"/>
                  </a:lnTo>
                  <a:lnTo>
                    <a:pt x="108" y="36"/>
                  </a:lnTo>
                  <a:lnTo>
                    <a:pt x="94" y="30"/>
                  </a:lnTo>
                  <a:lnTo>
                    <a:pt x="94" y="30"/>
                  </a:lnTo>
                  <a:lnTo>
                    <a:pt x="80" y="2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0" y="14"/>
                  </a:lnTo>
                  <a:lnTo>
                    <a:pt x="52" y="14"/>
                  </a:lnTo>
                  <a:lnTo>
                    <a:pt x="46" y="18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8"/>
                  </a:lnTo>
                  <a:lnTo>
                    <a:pt x="34" y="30"/>
                  </a:lnTo>
                  <a:lnTo>
                    <a:pt x="32" y="26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56" y="52"/>
                  </a:lnTo>
                  <a:lnTo>
                    <a:pt x="60" y="60"/>
                  </a:lnTo>
                  <a:lnTo>
                    <a:pt x="60" y="66"/>
                  </a:lnTo>
                  <a:lnTo>
                    <a:pt x="58" y="76"/>
                  </a:lnTo>
                  <a:lnTo>
                    <a:pt x="58" y="76"/>
                  </a:lnTo>
                  <a:lnTo>
                    <a:pt x="56" y="7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60" y="80"/>
                  </a:lnTo>
                  <a:lnTo>
                    <a:pt x="60" y="80"/>
                  </a:lnTo>
                  <a:lnTo>
                    <a:pt x="66" y="78"/>
                  </a:lnTo>
                  <a:lnTo>
                    <a:pt x="70" y="80"/>
                  </a:lnTo>
                  <a:lnTo>
                    <a:pt x="74" y="82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80" y="90"/>
                  </a:lnTo>
                  <a:lnTo>
                    <a:pt x="86" y="90"/>
                  </a:lnTo>
                  <a:lnTo>
                    <a:pt x="86" y="90"/>
                  </a:lnTo>
                  <a:lnTo>
                    <a:pt x="88" y="90"/>
                  </a:lnTo>
                  <a:lnTo>
                    <a:pt x="92" y="90"/>
                  </a:lnTo>
                  <a:lnTo>
                    <a:pt x="94" y="82"/>
                  </a:lnTo>
                  <a:lnTo>
                    <a:pt x="94" y="82"/>
                  </a:lnTo>
                  <a:lnTo>
                    <a:pt x="98" y="78"/>
                  </a:lnTo>
                  <a:lnTo>
                    <a:pt x="104" y="76"/>
                  </a:lnTo>
                  <a:lnTo>
                    <a:pt x="112" y="76"/>
                  </a:lnTo>
                  <a:lnTo>
                    <a:pt x="120" y="78"/>
                  </a:lnTo>
                  <a:lnTo>
                    <a:pt x="120" y="78"/>
                  </a:lnTo>
                  <a:lnTo>
                    <a:pt x="126" y="90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136" y="100"/>
                  </a:lnTo>
                  <a:lnTo>
                    <a:pt x="140" y="102"/>
                  </a:lnTo>
                  <a:lnTo>
                    <a:pt x="146" y="100"/>
                  </a:lnTo>
                  <a:lnTo>
                    <a:pt x="146" y="100"/>
                  </a:lnTo>
                  <a:lnTo>
                    <a:pt x="148" y="98"/>
                  </a:lnTo>
                  <a:lnTo>
                    <a:pt x="146" y="96"/>
                  </a:lnTo>
                  <a:lnTo>
                    <a:pt x="146" y="96"/>
                  </a:lnTo>
                  <a:lnTo>
                    <a:pt x="142" y="90"/>
                  </a:lnTo>
                  <a:lnTo>
                    <a:pt x="138" y="88"/>
                  </a:lnTo>
                  <a:lnTo>
                    <a:pt x="138" y="88"/>
                  </a:lnTo>
                  <a:lnTo>
                    <a:pt x="134" y="80"/>
                  </a:lnTo>
                  <a:lnTo>
                    <a:pt x="128" y="72"/>
                  </a:lnTo>
                  <a:lnTo>
                    <a:pt x="128" y="72"/>
                  </a:lnTo>
                  <a:lnTo>
                    <a:pt x="126" y="70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30" y="62"/>
                  </a:lnTo>
                  <a:lnTo>
                    <a:pt x="130" y="60"/>
                  </a:lnTo>
                  <a:lnTo>
                    <a:pt x="124" y="56"/>
                  </a:lnTo>
                  <a:lnTo>
                    <a:pt x="124" y="5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98"/>
            <p:cNvSpPr>
              <a:spLocks/>
            </p:cNvSpPr>
            <p:nvPr/>
          </p:nvSpPr>
          <p:spPr bwMode="auto">
            <a:xfrm>
              <a:off x="8169275" y="304800"/>
              <a:ext cx="60325" cy="22225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38" y="10"/>
                </a:cxn>
                <a:cxn ang="0">
                  <a:pos x="38" y="10"/>
                </a:cxn>
                <a:cxn ang="0">
                  <a:pos x="38" y="8"/>
                </a:cxn>
                <a:cxn ang="0">
                  <a:pos x="38" y="4"/>
                </a:cxn>
                <a:cxn ang="0">
                  <a:pos x="38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8" y="2"/>
                </a:cxn>
                <a:cxn ang="0">
                  <a:pos x="22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2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38" h="14">
                  <a:moveTo>
                    <a:pt x="10" y="14"/>
                  </a:moveTo>
                  <a:lnTo>
                    <a:pt x="10" y="14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8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99"/>
            <p:cNvSpPr>
              <a:spLocks/>
            </p:cNvSpPr>
            <p:nvPr/>
          </p:nvSpPr>
          <p:spPr bwMode="auto">
            <a:xfrm>
              <a:off x="4943475" y="282575"/>
              <a:ext cx="88900" cy="22225"/>
            </a:xfrm>
            <a:custGeom>
              <a:avLst/>
              <a:gdLst/>
              <a:ahLst/>
              <a:cxnLst>
                <a:cxn ang="0">
                  <a:pos x="36" y="8"/>
                </a:cxn>
                <a:cxn ang="0">
                  <a:pos x="36" y="8"/>
                </a:cxn>
                <a:cxn ang="0">
                  <a:pos x="38" y="8"/>
                </a:cxn>
                <a:cxn ang="0">
                  <a:pos x="38" y="8"/>
                </a:cxn>
                <a:cxn ang="0">
                  <a:pos x="46" y="8"/>
                </a:cxn>
                <a:cxn ang="0">
                  <a:pos x="50" y="8"/>
                </a:cxn>
                <a:cxn ang="0">
                  <a:pos x="52" y="6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42" y="0"/>
                </a:cxn>
                <a:cxn ang="0">
                  <a:pos x="28" y="4"/>
                </a:cxn>
                <a:cxn ang="0">
                  <a:pos x="14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0" y="14"/>
                </a:cxn>
                <a:cxn ang="0">
                  <a:pos x="28" y="14"/>
                </a:cxn>
                <a:cxn ang="0">
                  <a:pos x="36" y="8"/>
                </a:cxn>
                <a:cxn ang="0">
                  <a:pos x="36" y="8"/>
                </a:cxn>
              </a:cxnLst>
              <a:rect l="0" t="0" r="r" b="b"/>
              <a:pathLst>
                <a:path w="56" h="14">
                  <a:moveTo>
                    <a:pt x="36" y="8"/>
                  </a:moveTo>
                  <a:lnTo>
                    <a:pt x="36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2" y="6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2" y="0"/>
                  </a:lnTo>
                  <a:lnTo>
                    <a:pt x="28" y="4"/>
                  </a:lnTo>
                  <a:lnTo>
                    <a:pt x="14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0" y="14"/>
                  </a:lnTo>
                  <a:lnTo>
                    <a:pt x="28" y="14"/>
                  </a:lnTo>
                  <a:lnTo>
                    <a:pt x="36" y="8"/>
                  </a:lnTo>
                  <a:lnTo>
                    <a:pt x="3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00"/>
            <p:cNvSpPr>
              <a:spLocks/>
            </p:cNvSpPr>
            <p:nvPr/>
          </p:nvSpPr>
          <p:spPr bwMode="auto">
            <a:xfrm>
              <a:off x="7458075" y="1400175"/>
              <a:ext cx="22225" cy="603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10"/>
                </a:cxn>
                <a:cxn ang="0">
                  <a:pos x="0" y="1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" y="36"/>
                </a:cxn>
                <a:cxn ang="0">
                  <a:pos x="4" y="38"/>
                </a:cxn>
                <a:cxn ang="0">
                  <a:pos x="6" y="38"/>
                </a:cxn>
                <a:cxn ang="0">
                  <a:pos x="10" y="36"/>
                </a:cxn>
                <a:cxn ang="0">
                  <a:pos x="10" y="36"/>
                </a:cxn>
                <a:cxn ang="0">
                  <a:pos x="12" y="34"/>
                </a:cxn>
                <a:cxn ang="0">
                  <a:pos x="14" y="30"/>
                </a:cxn>
                <a:cxn ang="0">
                  <a:pos x="14" y="26"/>
                </a:cxn>
                <a:cxn ang="0">
                  <a:pos x="14" y="22"/>
                </a:cxn>
                <a:cxn ang="0">
                  <a:pos x="14" y="2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4" h="38">
                  <a:moveTo>
                    <a:pt x="4" y="0"/>
                  </a:moveTo>
                  <a:lnTo>
                    <a:pt x="4" y="0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38"/>
                  </a:lnTo>
                  <a:lnTo>
                    <a:pt x="6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4" y="30"/>
                  </a:lnTo>
                  <a:lnTo>
                    <a:pt x="14" y="2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01"/>
            <p:cNvSpPr>
              <a:spLocks/>
            </p:cNvSpPr>
            <p:nvPr/>
          </p:nvSpPr>
          <p:spPr bwMode="auto">
            <a:xfrm>
              <a:off x="7600950" y="219075"/>
              <a:ext cx="101600" cy="38100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0" y="18"/>
                </a:cxn>
                <a:cxn ang="0">
                  <a:pos x="22" y="20"/>
                </a:cxn>
                <a:cxn ang="0">
                  <a:pos x="26" y="22"/>
                </a:cxn>
                <a:cxn ang="0">
                  <a:pos x="26" y="22"/>
                </a:cxn>
                <a:cxn ang="0">
                  <a:pos x="58" y="24"/>
                </a:cxn>
                <a:cxn ang="0">
                  <a:pos x="58" y="24"/>
                </a:cxn>
                <a:cxn ang="0">
                  <a:pos x="62" y="24"/>
                </a:cxn>
                <a:cxn ang="0">
                  <a:pos x="64" y="22"/>
                </a:cxn>
                <a:cxn ang="0">
                  <a:pos x="64" y="18"/>
                </a:cxn>
                <a:cxn ang="0">
                  <a:pos x="64" y="18"/>
                </a:cxn>
                <a:cxn ang="0">
                  <a:pos x="64" y="14"/>
                </a:cxn>
                <a:cxn ang="0">
                  <a:pos x="62" y="14"/>
                </a:cxn>
                <a:cxn ang="0">
                  <a:pos x="56" y="12"/>
                </a:cxn>
                <a:cxn ang="0">
                  <a:pos x="56" y="12"/>
                </a:cxn>
                <a:cxn ang="0">
                  <a:pos x="52" y="14"/>
                </a:cxn>
                <a:cxn ang="0">
                  <a:pos x="50" y="14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46" y="10"/>
                </a:cxn>
                <a:cxn ang="0">
                  <a:pos x="46" y="6"/>
                </a:cxn>
                <a:cxn ang="0">
                  <a:pos x="44" y="4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18" y="2"/>
                </a:cxn>
                <a:cxn ang="0">
                  <a:pos x="1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16"/>
                </a:cxn>
                <a:cxn ang="0">
                  <a:pos x="12" y="14"/>
                </a:cxn>
                <a:cxn ang="0">
                  <a:pos x="18" y="12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64" h="24">
                  <a:moveTo>
                    <a:pt x="24" y="12"/>
                  </a:moveTo>
                  <a:lnTo>
                    <a:pt x="24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18"/>
                  </a:lnTo>
                  <a:lnTo>
                    <a:pt x="22" y="20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62" y="24"/>
                  </a:lnTo>
                  <a:lnTo>
                    <a:pt x="64" y="22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4"/>
                  </a:lnTo>
                  <a:lnTo>
                    <a:pt x="62" y="14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2" y="14"/>
                  </a:lnTo>
                  <a:lnTo>
                    <a:pt x="50" y="14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6"/>
                  </a:lnTo>
                  <a:lnTo>
                    <a:pt x="44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16"/>
                  </a:lnTo>
                  <a:lnTo>
                    <a:pt x="12" y="14"/>
                  </a:lnTo>
                  <a:lnTo>
                    <a:pt x="18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02"/>
            <p:cNvSpPr>
              <a:spLocks/>
            </p:cNvSpPr>
            <p:nvPr/>
          </p:nvSpPr>
          <p:spPr bwMode="auto">
            <a:xfrm>
              <a:off x="7705725" y="250825"/>
              <a:ext cx="66675" cy="19050"/>
            </a:xfrm>
            <a:custGeom>
              <a:avLst/>
              <a:gdLst/>
              <a:ahLst/>
              <a:cxnLst>
                <a:cxn ang="0">
                  <a:pos x="42" y="8"/>
                </a:cxn>
                <a:cxn ang="0">
                  <a:pos x="42" y="8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8" y="4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0" y="12"/>
                </a:cxn>
                <a:cxn ang="0">
                  <a:pos x="42" y="8"/>
                </a:cxn>
                <a:cxn ang="0">
                  <a:pos x="42" y="8"/>
                </a:cxn>
              </a:cxnLst>
              <a:rect l="0" t="0" r="r" b="b"/>
              <a:pathLst>
                <a:path w="42" h="12">
                  <a:moveTo>
                    <a:pt x="42" y="8"/>
                  </a:moveTo>
                  <a:lnTo>
                    <a:pt x="42" y="8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8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0" y="12"/>
                  </a:lnTo>
                  <a:lnTo>
                    <a:pt x="42" y="8"/>
                  </a:lnTo>
                  <a:lnTo>
                    <a:pt x="4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03"/>
            <p:cNvSpPr>
              <a:spLocks/>
            </p:cNvSpPr>
            <p:nvPr/>
          </p:nvSpPr>
          <p:spPr bwMode="auto">
            <a:xfrm>
              <a:off x="5162550" y="250825"/>
              <a:ext cx="79375" cy="22225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1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24" y="10"/>
                </a:cxn>
                <a:cxn ang="0">
                  <a:pos x="32" y="12"/>
                </a:cxn>
                <a:cxn ang="0">
                  <a:pos x="40" y="14"/>
                </a:cxn>
                <a:cxn ang="0">
                  <a:pos x="50" y="14"/>
                </a:cxn>
                <a:cxn ang="0">
                  <a:pos x="50" y="14"/>
                </a:cxn>
                <a:cxn ang="0">
                  <a:pos x="38" y="6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2" y="8"/>
                </a:cxn>
                <a:cxn ang="0">
                  <a:pos x="12" y="8"/>
                </a:cxn>
              </a:cxnLst>
              <a:rect l="0" t="0" r="r" b="b"/>
              <a:pathLst>
                <a:path w="50" h="14">
                  <a:moveTo>
                    <a:pt x="12" y="8"/>
                  </a:moveTo>
                  <a:lnTo>
                    <a:pt x="1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4" y="10"/>
                  </a:lnTo>
                  <a:lnTo>
                    <a:pt x="32" y="12"/>
                  </a:lnTo>
                  <a:lnTo>
                    <a:pt x="40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04"/>
            <p:cNvSpPr>
              <a:spLocks/>
            </p:cNvSpPr>
            <p:nvPr/>
          </p:nvSpPr>
          <p:spPr bwMode="auto">
            <a:xfrm>
              <a:off x="4886325" y="727075"/>
              <a:ext cx="50800" cy="31750"/>
            </a:xfrm>
            <a:custGeom>
              <a:avLst/>
              <a:gdLst/>
              <a:ahLst/>
              <a:cxnLst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0" y="18"/>
                </a:cxn>
                <a:cxn ang="0">
                  <a:pos x="30" y="16"/>
                </a:cxn>
                <a:cxn ang="0">
                  <a:pos x="24" y="12"/>
                </a:cxn>
                <a:cxn ang="0">
                  <a:pos x="20" y="8"/>
                </a:cxn>
                <a:cxn ang="0">
                  <a:pos x="20" y="6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6" y="6"/>
                </a:cxn>
                <a:cxn ang="0">
                  <a:pos x="10" y="10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20"/>
                </a:cxn>
                <a:cxn ang="0">
                  <a:pos x="32" y="20"/>
                </a:cxn>
              </a:cxnLst>
              <a:rect l="0" t="0" r="r" b="b"/>
              <a:pathLst>
                <a:path w="32" h="20">
                  <a:moveTo>
                    <a:pt x="32" y="20"/>
                  </a:move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24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6"/>
                  </a:lnTo>
                  <a:lnTo>
                    <a:pt x="10" y="10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20"/>
                  </a:lnTo>
                  <a:lnTo>
                    <a:pt x="28" y="20"/>
                  </a:lnTo>
                  <a:lnTo>
                    <a:pt x="32" y="20"/>
                  </a:lnTo>
                  <a:lnTo>
                    <a:pt x="32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05"/>
            <p:cNvSpPr>
              <a:spLocks/>
            </p:cNvSpPr>
            <p:nvPr/>
          </p:nvSpPr>
          <p:spPr bwMode="auto">
            <a:xfrm>
              <a:off x="8074025" y="1003300"/>
              <a:ext cx="25400" cy="381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6" y="10"/>
                </a:cxn>
                <a:cxn ang="0">
                  <a:pos x="8" y="10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4" y="20"/>
                </a:cxn>
                <a:cxn ang="0">
                  <a:pos x="4" y="22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4"/>
                </a:cxn>
                <a:cxn ang="0">
                  <a:pos x="12" y="22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6" h="24">
                  <a:moveTo>
                    <a:pt x="0" y="4"/>
                  </a:moveTo>
                  <a:lnTo>
                    <a:pt x="0" y="4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06"/>
            <p:cNvSpPr>
              <a:spLocks/>
            </p:cNvSpPr>
            <p:nvPr/>
          </p:nvSpPr>
          <p:spPr bwMode="auto">
            <a:xfrm>
              <a:off x="5175250" y="292100"/>
              <a:ext cx="82550" cy="31750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38" y="4"/>
                </a:cxn>
                <a:cxn ang="0">
                  <a:pos x="30" y="0"/>
                </a:cxn>
                <a:cxn ang="0">
                  <a:pos x="26" y="2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12"/>
                </a:cxn>
                <a:cxn ang="0">
                  <a:pos x="14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2" y="12"/>
                </a:cxn>
                <a:cxn ang="0">
                  <a:pos x="26" y="14"/>
                </a:cxn>
                <a:cxn ang="0">
                  <a:pos x="30" y="14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6" y="18"/>
                </a:cxn>
                <a:cxn ang="0">
                  <a:pos x="40" y="20"/>
                </a:cxn>
                <a:cxn ang="0">
                  <a:pos x="46" y="18"/>
                </a:cxn>
                <a:cxn ang="0">
                  <a:pos x="50" y="16"/>
                </a:cxn>
                <a:cxn ang="0">
                  <a:pos x="50" y="16"/>
                </a:cxn>
                <a:cxn ang="0">
                  <a:pos x="52" y="12"/>
                </a:cxn>
                <a:cxn ang="0">
                  <a:pos x="52" y="6"/>
                </a:cxn>
                <a:cxn ang="0">
                  <a:pos x="52" y="6"/>
                </a:cxn>
                <a:cxn ang="0">
                  <a:pos x="48" y="4"/>
                </a:cxn>
                <a:cxn ang="0">
                  <a:pos x="44" y="2"/>
                </a:cxn>
                <a:cxn ang="0">
                  <a:pos x="42" y="4"/>
                </a:cxn>
                <a:cxn ang="0">
                  <a:pos x="38" y="4"/>
                </a:cxn>
                <a:cxn ang="0">
                  <a:pos x="38" y="4"/>
                </a:cxn>
              </a:cxnLst>
              <a:rect l="0" t="0" r="r" b="b"/>
              <a:pathLst>
                <a:path w="52" h="20">
                  <a:moveTo>
                    <a:pt x="38" y="4"/>
                  </a:moveTo>
                  <a:lnTo>
                    <a:pt x="38" y="4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2" y="12"/>
                  </a:lnTo>
                  <a:lnTo>
                    <a:pt x="26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6" y="18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48" y="4"/>
                  </a:lnTo>
                  <a:lnTo>
                    <a:pt x="44" y="2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07"/>
            <p:cNvSpPr>
              <a:spLocks/>
            </p:cNvSpPr>
            <p:nvPr/>
          </p:nvSpPr>
          <p:spPr bwMode="auto">
            <a:xfrm>
              <a:off x="7956550" y="1143000"/>
              <a:ext cx="1905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8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24"/>
                </a:cxn>
                <a:cxn ang="0">
                  <a:pos x="10" y="1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30">
                  <a:moveTo>
                    <a:pt x="12" y="0"/>
                  </a:moveTo>
                  <a:lnTo>
                    <a:pt x="12" y="0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24"/>
                  </a:lnTo>
                  <a:lnTo>
                    <a:pt x="10" y="1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08"/>
            <p:cNvSpPr>
              <a:spLocks/>
            </p:cNvSpPr>
            <p:nvPr/>
          </p:nvSpPr>
          <p:spPr bwMode="auto">
            <a:xfrm>
              <a:off x="7813675" y="1231900"/>
              <a:ext cx="28575" cy="254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0" y="14"/>
                </a:cxn>
                <a:cxn ang="0">
                  <a:pos x="14" y="10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18" h="16">
                  <a:moveTo>
                    <a:pt x="18" y="0"/>
                  </a:moveTo>
                  <a:lnTo>
                    <a:pt x="18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09"/>
            <p:cNvSpPr>
              <a:spLocks/>
            </p:cNvSpPr>
            <p:nvPr/>
          </p:nvSpPr>
          <p:spPr bwMode="auto">
            <a:xfrm>
              <a:off x="6572250" y="882650"/>
              <a:ext cx="15875" cy="34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6" y="20"/>
                </a:cxn>
                <a:cxn ang="0">
                  <a:pos x="10" y="1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0" h="22">
                  <a:moveTo>
                    <a:pt x="0" y="6"/>
                  </a:moveTo>
                  <a:lnTo>
                    <a:pt x="0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0"/>
                  </a:lnTo>
                  <a:lnTo>
                    <a:pt x="10" y="1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10"/>
            <p:cNvSpPr>
              <a:spLocks/>
            </p:cNvSpPr>
            <p:nvPr/>
          </p:nvSpPr>
          <p:spPr bwMode="auto">
            <a:xfrm>
              <a:off x="7953375" y="1543050"/>
              <a:ext cx="57150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8" y="6"/>
                </a:cxn>
                <a:cxn ang="0">
                  <a:pos x="32" y="6"/>
                </a:cxn>
                <a:cxn ang="0">
                  <a:pos x="36" y="2"/>
                </a:cxn>
                <a:cxn ang="0">
                  <a:pos x="36" y="2"/>
                </a:cxn>
                <a:cxn ang="0">
                  <a:pos x="32" y="2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36" h="6">
                  <a:moveTo>
                    <a:pt x="0" y="6"/>
                  </a:moveTo>
                  <a:lnTo>
                    <a:pt x="0" y="6"/>
                  </a:lnTo>
                  <a:lnTo>
                    <a:pt x="28" y="6"/>
                  </a:lnTo>
                  <a:lnTo>
                    <a:pt x="32" y="6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11"/>
            <p:cNvSpPr>
              <a:spLocks/>
            </p:cNvSpPr>
            <p:nvPr/>
          </p:nvSpPr>
          <p:spPr bwMode="auto">
            <a:xfrm>
              <a:off x="6619875" y="930275"/>
              <a:ext cx="38100" cy="254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2" y="2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0" y="16"/>
                </a:cxn>
                <a:cxn ang="0">
                  <a:pos x="20" y="16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lnTo>
                    <a:pt x="24" y="0"/>
                  </a:lnTo>
                  <a:lnTo>
                    <a:pt x="18" y="2"/>
                  </a:lnTo>
                  <a:lnTo>
                    <a:pt x="12" y="2"/>
                  </a:lnTo>
                  <a:lnTo>
                    <a:pt x="6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12"/>
            <p:cNvSpPr>
              <a:spLocks/>
            </p:cNvSpPr>
            <p:nvPr/>
          </p:nvSpPr>
          <p:spPr bwMode="auto">
            <a:xfrm>
              <a:off x="7997825" y="1701800"/>
              <a:ext cx="41275" cy="28575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10" y="12"/>
                </a:cxn>
                <a:cxn ang="0">
                  <a:pos x="14" y="8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18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26" h="18">
                  <a:moveTo>
                    <a:pt x="6" y="16"/>
                  </a:moveTo>
                  <a:lnTo>
                    <a:pt x="6" y="16"/>
                  </a:lnTo>
                  <a:lnTo>
                    <a:pt x="10" y="12"/>
                  </a:lnTo>
                  <a:lnTo>
                    <a:pt x="14" y="8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13"/>
            <p:cNvSpPr>
              <a:spLocks/>
            </p:cNvSpPr>
            <p:nvPr/>
          </p:nvSpPr>
          <p:spPr bwMode="auto">
            <a:xfrm>
              <a:off x="5276850" y="311150"/>
              <a:ext cx="31750" cy="190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4" y="12"/>
                </a:cxn>
                <a:cxn ang="0">
                  <a:pos x="16" y="10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20" h="12">
                  <a:moveTo>
                    <a:pt x="6" y="2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14"/>
            <p:cNvSpPr>
              <a:spLocks/>
            </p:cNvSpPr>
            <p:nvPr/>
          </p:nvSpPr>
          <p:spPr bwMode="auto">
            <a:xfrm>
              <a:off x="5248275" y="260350"/>
              <a:ext cx="41275" cy="15875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26" y="6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6" y="10"/>
                </a:cxn>
                <a:cxn ang="0">
                  <a:pos x="22" y="10"/>
                </a:cxn>
                <a:cxn ang="0">
                  <a:pos x="22" y="10"/>
                </a:cxn>
              </a:cxnLst>
              <a:rect l="0" t="0" r="r" b="b"/>
              <a:pathLst>
                <a:path w="26" h="10">
                  <a:moveTo>
                    <a:pt x="22" y="10"/>
                  </a:moveTo>
                  <a:lnTo>
                    <a:pt x="22" y="10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6" y="10"/>
                  </a:lnTo>
                  <a:lnTo>
                    <a:pt x="22" y="10"/>
                  </a:lnTo>
                  <a:lnTo>
                    <a:pt x="2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15"/>
            <p:cNvSpPr>
              <a:spLocks/>
            </p:cNvSpPr>
            <p:nvPr/>
          </p:nvSpPr>
          <p:spPr bwMode="auto">
            <a:xfrm>
              <a:off x="8277225" y="317500"/>
              <a:ext cx="53975" cy="635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4"/>
                </a:cxn>
                <a:cxn ang="0">
                  <a:pos x="1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4"/>
                </a:cxn>
                <a:cxn ang="0">
                  <a:pos x="26" y="4"/>
                </a:cxn>
                <a:cxn ang="0">
                  <a:pos x="34" y="4"/>
                </a:cxn>
                <a:cxn ang="0">
                  <a:pos x="34" y="4"/>
                </a:cxn>
              </a:cxnLst>
              <a:rect l="0" t="0" r="r" b="b"/>
              <a:pathLst>
                <a:path w="34" h="4">
                  <a:moveTo>
                    <a:pt x="34" y="4"/>
                  </a:moveTo>
                  <a:lnTo>
                    <a:pt x="34" y="4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4"/>
                  </a:lnTo>
                  <a:lnTo>
                    <a:pt x="26" y="4"/>
                  </a:lnTo>
                  <a:lnTo>
                    <a:pt x="34" y="4"/>
                  </a:lnTo>
                  <a:lnTo>
                    <a:pt x="3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16"/>
            <p:cNvSpPr>
              <a:spLocks/>
            </p:cNvSpPr>
            <p:nvPr/>
          </p:nvSpPr>
          <p:spPr bwMode="auto">
            <a:xfrm>
              <a:off x="5511800" y="434975"/>
              <a:ext cx="25400" cy="15875"/>
            </a:xfrm>
            <a:custGeom>
              <a:avLst/>
              <a:gdLst/>
              <a:ahLst/>
              <a:cxnLst>
                <a:cxn ang="0">
                  <a:pos x="8" y="10"/>
                </a:cxn>
                <a:cxn ang="0">
                  <a:pos x="8" y="10"/>
                </a:cxn>
                <a:cxn ang="0">
                  <a:pos x="12" y="8"/>
                </a:cxn>
                <a:cxn ang="0">
                  <a:pos x="14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8" y="10"/>
                </a:cxn>
                <a:cxn ang="0">
                  <a:pos x="8" y="10"/>
                </a:cxn>
              </a:cxnLst>
              <a:rect l="0" t="0" r="r" b="b"/>
              <a:pathLst>
                <a:path w="16" h="10">
                  <a:moveTo>
                    <a:pt x="8" y="10"/>
                  </a:moveTo>
                  <a:lnTo>
                    <a:pt x="8" y="10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8" y="10"/>
                  </a:lnTo>
                  <a:lnTo>
                    <a:pt x="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17"/>
            <p:cNvSpPr>
              <a:spLocks/>
            </p:cNvSpPr>
            <p:nvPr/>
          </p:nvSpPr>
          <p:spPr bwMode="auto">
            <a:xfrm>
              <a:off x="8108950" y="996950"/>
              <a:ext cx="25400" cy="222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8"/>
                </a:cxn>
                <a:cxn ang="0">
                  <a:pos x="10" y="6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16" h="14">
                  <a:moveTo>
                    <a:pt x="14" y="6"/>
                  </a:moveTo>
                  <a:lnTo>
                    <a:pt x="14" y="6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0" y="6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18"/>
            <p:cNvSpPr>
              <a:spLocks/>
            </p:cNvSpPr>
            <p:nvPr/>
          </p:nvSpPr>
          <p:spPr bwMode="auto">
            <a:xfrm>
              <a:off x="8229600" y="3206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19"/>
            <p:cNvSpPr>
              <a:spLocks/>
            </p:cNvSpPr>
            <p:nvPr/>
          </p:nvSpPr>
          <p:spPr bwMode="auto">
            <a:xfrm>
              <a:off x="8229600" y="307975"/>
              <a:ext cx="31750" cy="15875"/>
            </a:xfrm>
            <a:custGeom>
              <a:avLst/>
              <a:gdLst/>
              <a:ahLst/>
              <a:cxnLst>
                <a:cxn ang="0">
                  <a:pos x="18" y="8"/>
                </a:cxn>
                <a:cxn ang="0">
                  <a:pos x="18" y="8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8" y="2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10"/>
                </a:cxn>
                <a:cxn ang="0">
                  <a:pos x="8" y="10"/>
                </a:cxn>
                <a:cxn ang="0">
                  <a:pos x="14" y="8"/>
                </a:cxn>
                <a:cxn ang="0">
                  <a:pos x="18" y="8"/>
                </a:cxn>
                <a:cxn ang="0">
                  <a:pos x="18" y="8"/>
                </a:cxn>
              </a:cxnLst>
              <a:rect l="0" t="0" r="r" b="b"/>
              <a:pathLst>
                <a:path w="20" h="10">
                  <a:moveTo>
                    <a:pt x="18" y="8"/>
                  </a:moveTo>
                  <a:lnTo>
                    <a:pt x="18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20"/>
            <p:cNvSpPr>
              <a:spLocks/>
            </p:cNvSpPr>
            <p:nvPr/>
          </p:nvSpPr>
          <p:spPr bwMode="auto">
            <a:xfrm>
              <a:off x="4552950" y="600075"/>
              <a:ext cx="25400" cy="1905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12"/>
                </a:cxn>
                <a:cxn ang="0">
                  <a:pos x="6" y="12"/>
                </a:cxn>
                <a:cxn ang="0">
                  <a:pos x="10" y="12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0" y="4"/>
                </a:cxn>
                <a:cxn ang="0">
                  <a:pos x="6" y="4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16" h="12">
                  <a:moveTo>
                    <a:pt x="0" y="12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10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4"/>
                  </a:lnTo>
                  <a:lnTo>
                    <a:pt x="6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21"/>
            <p:cNvSpPr>
              <a:spLocks/>
            </p:cNvSpPr>
            <p:nvPr/>
          </p:nvSpPr>
          <p:spPr bwMode="auto">
            <a:xfrm>
              <a:off x="8054975" y="1606550"/>
              <a:ext cx="2857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10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lnTo>
                    <a:pt x="0" y="6"/>
                  </a:lnTo>
                  <a:lnTo>
                    <a:pt x="10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22"/>
            <p:cNvSpPr>
              <a:spLocks/>
            </p:cNvSpPr>
            <p:nvPr/>
          </p:nvSpPr>
          <p:spPr bwMode="auto">
            <a:xfrm>
              <a:off x="8207375" y="339725"/>
              <a:ext cx="34925" cy="1270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2" h="8">
                  <a:moveTo>
                    <a:pt x="0" y="6"/>
                  </a:moveTo>
                  <a:lnTo>
                    <a:pt x="0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23"/>
            <p:cNvSpPr>
              <a:spLocks/>
            </p:cNvSpPr>
            <p:nvPr/>
          </p:nvSpPr>
          <p:spPr bwMode="auto">
            <a:xfrm>
              <a:off x="5067300" y="260350"/>
              <a:ext cx="44450" cy="22225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20" y="10"/>
                </a:cxn>
                <a:cxn ang="0">
                  <a:pos x="22" y="8"/>
                </a:cxn>
                <a:cxn ang="0">
                  <a:pos x="24" y="8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18" y="6"/>
                </a:cxn>
                <a:cxn ang="0">
                  <a:pos x="1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20" y="4"/>
                </a:cxn>
                <a:cxn ang="0">
                  <a:pos x="24" y="4"/>
                </a:cxn>
                <a:cxn ang="0">
                  <a:pos x="28" y="2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8" y="2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2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8" y="14"/>
                </a:cxn>
                <a:cxn ang="0">
                  <a:pos x="16" y="14"/>
                </a:cxn>
                <a:cxn ang="0">
                  <a:pos x="20" y="10"/>
                </a:cxn>
                <a:cxn ang="0">
                  <a:pos x="20" y="10"/>
                </a:cxn>
              </a:cxnLst>
              <a:rect l="0" t="0" r="r" b="b"/>
              <a:pathLst>
                <a:path w="28" h="14">
                  <a:moveTo>
                    <a:pt x="20" y="10"/>
                  </a:moveTo>
                  <a:lnTo>
                    <a:pt x="20" y="10"/>
                  </a:lnTo>
                  <a:lnTo>
                    <a:pt x="22" y="8"/>
                  </a:lnTo>
                  <a:lnTo>
                    <a:pt x="24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18" y="6"/>
                  </a:lnTo>
                  <a:lnTo>
                    <a:pt x="1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20" y="4"/>
                  </a:lnTo>
                  <a:lnTo>
                    <a:pt x="24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8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24"/>
            <p:cNvSpPr>
              <a:spLocks/>
            </p:cNvSpPr>
            <p:nvPr/>
          </p:nvSpPr>
          <p:spPr bwMode="auto">
            <a:xfrm>
              <a:off x="8007350" y="1352550"/>
              <a:ext cx="15875" cy="38100"/>
            </a:xfrm>
            <a:custGeom>
              <a:avLst/>
              <a:gdLst/>
              <a:ahLst/>
              <a:cxnLst>
                <a:cxn ang="0">
                  <a:pos x="6" y="24"/>
                </a:cxn>
                <a:cxn ang="0">
                  <a:pos x="6" y="24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0" y="12"/>
                </a:cxn>
                <a:cxn ang="0">
                  <a:pos x="10" y="8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6" y="24"/>
                </a:cxn>
              </a:cxnLst>
              <a:rect l="0" t="0" r="r" b="b"/>
              <a:pathLst>
                <a:path w="10" h="24">
                  <a:moveTo>
                    <a:pt x="6" y="24"/>
                  </a:moveTo>
                  <a:lnTo>
                    <a:pt x="6" y="2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0" y="12"/>
                  </a:lnTo>
                  <a:lnTo>
                    <a:pt x="10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25"/>
            <p:cNvSpPr>
              <a:spLocks/>
            </p:cNvSpPr>
            <p:nvPr/>
          </p:nvSpPr>
          <p:spPr bwMode="auto">
            <a:xfrm>
              <a:off x="5016500" y="292100"/>
              <a:ext cx="142875" cy="41275"/>
            </a:xfrm>
            <a:custGeom>
              <a:avLst/>
              <a:gdLst/>
              <a:ahLst/>
              <a:cxnLst>
                <a:cxn ang="0">
                  <a:pos x="4" y="10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20" y="16"/>
                </a:cxn>
                <a:cxn ang="0">
                  <a:pos x="24" y="16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30" y="20"/>
                </a:cxn>
                <a:cxn ang="0">
                  <a:pos x="30" y="20"/>
                </a:cxn>
                <a:cxn ang="0">
                  <a:pos x="28" y="20"/>
                </a:cxn>
                <a:cxn ang="0">
                  <a:pos x="24" y="22"/>
                </a:cxn>
                <a:cxn ang="0">
                  <a:pos x="24" y="22"/>
                </a:cxn>
                <a:cxn ang="0">
                  <a:pos x="28" y="24"/>
                </a:cxn>
                <a:cxn ang="0">
                  <a:pos x="34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62" y="20"/>
                </a:cxn>
                <a:cxn ang="0">
                  <a:pos x="70" y="18"/>
                </a:cxn>
                <a:cxn ang="0">
                  <a:pos x="80" y="18"/>
                </a:cxn>
                <a:cxn ang="0">
                  <a:pos x="80" y="18"/>
                </a:cxn>
                <a:cxn ang="0">
                  <a:pos x="86" y="18"/>
                </a:cxn>
                <a:cxn ang="0">
                  <a:pos x="90" y="14"/>
                </a:cxn>
                <a:cxn ang="0">
                  <a:pos x="90" y="14"/>
                </a:cxn>
                <a:cxn ang="0">
                  <a:pos x="90" y="10"/>
                </a:cxn>
                <a:cxn ang="0">
                  <a:pos x="88" y="10"/>
                </a:cxn>
                <a:cxn ang="0">
                  <a:pos x="88" y="10"/>
                </a:cxn>
                <a:cxn ang="0">
                  <a:pos x="80" y="10"/>
                </a:cxn>
                <a:cxn ang="0">
                  <a:pos x="74" y="10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60" y="2"/>
                </a:cxn>
                <a:cxn ang="0">
                  <a:pos x="60" y="2"/>
                </a:cxn>
                <a:cxn ang="0">
                  <a:pos x="58" y="2"/>
                </a:cxn>
                <a:cxn ang="0">
                  <a:pos x="56" y="4"/>
                </a:cxn>
                <a:cxn ang="0">
                  <a:pos x="58" y="8"/>
                </a:cxn>
                <a:cxn ang="0">
                  <a:pos x="62" y="10"/>
                </a:cxn>
                <a:cxn ang="0">
                  <a:pos x="62" y="12"/>
                </a:cxn>
                <a:cxn ang="0">
                  <a:pos x="62" y="14"/>
                </a:cxn>
                <a:cxn ang="0">
                  <a:pos x="62" y="14"/>
                </a:cxn>
                <a:cxn ang="0">
                  <a:pos x="48" y="12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34" y="6"/>
                </a:cxn>
                <a:cxn ang="0">
                  <a:pos x="30" y="6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0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4" y="10"/>
                </a:cxn>
              </a:cxnLst>
              <a:rect l="0" t="0" r="r" b="b"/>
              <a:pathLst>
                <a:path w="90" h="26">
                  <a:moveTo>
                    <a:pt x="4" y="10"/>
                  </a:moveTo>
                  <a:lnTo>
                    <a:pt x="4" y="10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8" y="24"/>
                  </a:lnTo>
                  <a:lnTo>
                    <a:pt x="34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62" y="20"/>
                  </a:lnTo>
                  <a:lnTo>
                    <a:pt x="7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6" y="18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0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0" y="10"/>
                  </a:lnTo>
                  <a:lnTo>
                    <a:pt x="74" y="10"/>
                  </a:lnTo>
                  <a:lnTo>
                    <a:pt x="68" y="6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62" y="10"/>
                  </a:lnTo>
                  <a:lnTo>
                    <a:pt x="62" y="12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48" y="12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26"/>
            <p:cNvSpPr>
              <a:spLocks/>
            </p:cNvSpPr>
            <p:nvPr/>
          </p:nvSpPr>
          <p:spPr bwMode="auto">
            <a:xfrm>
              <a:off x="7064375" y="412750"/>
              <a:ext cx="25400" cy="12700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6" y="8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16" h="8">
                  <a:moveTo>
                    <a:pt x="2" y="6"/>
                  </a:moveTo>
                  <a:lnTo>
                    <a:pt x="2" y="6"/>
                  </a:lnTo>
                  <a:lnTo>
                    <a:pt x="6" y="8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27"/>
            <p:cNvSpPr>
              <a:spLocks/>
            </p:cNvSpPr>
            <p:nvPr/>
          </p:nvSpPr>
          <p:spPr bwMode="auto">
            <a:xfrm>
              <a:off x="8045450" y="1530350"/>
              <a:ext cx="9525" cy="38100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2" y="14"/>
                </a:cxn>
                <a:cxn ang="0">
                  <a:pos x="2" y="18"/>
                </a:cxn>
                <a:cxn ang="0">
                  <a:pos x="2" y="2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8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</a:cxnLst>
              <a:rect l="0" t="0" r="r" b="b"/>
              <a:pathLst>
                <a:path w="6" h="24">
                  <a:moveTo>
                    <a:pt x="2" y="14"/>
                  </a:moveTo>
                  <a:lnTo>
                    <a:pt x="2" y="14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8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28"/>
            <p:cNvSpPr>
              <a:spLocks/>
            </p:cNvSpPr>
            <p:nvPr/>
          </p:nvSpPr>
          <p:spPr bwMode="auto">
            <a:xfrm>
              <a:off x="5429250" y="520700"/>
              <a:ext cx="19050" cy="127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2" h="8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29"/>
            <p:cNvSpPr>
              <a:spLocks/>
            </p:cNvSpPr>
            <p:nvPr/>
          </p:nvSpPr>
          <p:spPr bwMode="auto">
            <a:xfrm>
              <a:off x="6870700" y="977900"/>
              <a:ext cx="19050" cy="95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6" y="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lnTo>
                    <a:pt x="12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30"/>
            <p:cNvSpPr>
              <a:spLocks/>
            </p:cNvSpPr>
            <p:nvPr/>
          </p:nvSpPr>
          <p:spPr bwMode="auto">
            <a:xfrm>
              <a:off x="5499100" y="1254125"/>
              <a:ext cx="22225" cy="127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8" y="8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8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4" h="8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6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8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31"/>
            <p:cNvSpPr>
              <a:spLocks/>
            </p:cNvSpPr>
            <p:nvPr/>
          </p:nvSpPr>
          <p:spPr bwMode="auto">
            <a:xfrm>
              <a:off x="5711825" y="781050"/>
              <a:ext cx="9525" cy="22225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6" y="10"/>
                </a:cxn>
                <a:cxn ang="0">
                  <a:pos x="6" y="8"/>
                </a:cxn>
                <a:cxn ang="0">
                  <a:pos x="6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6" h="14">
                  <a:moveTo>
                    <a:pt x="4" y="14"/>
                  </a:moveTo>
                  <a:lnTo>
                    <a:pt x="4" y="14"/>
                  </a:lnTo>
                  <a:lnTo>
                    <a:pt x="6" y="10"/>
                  </a:lnTo>
                  <a:lnTo>
                    <a:pt x="6" y="8"/>
                  </a:lnTo>
                  <a:lnTo>
                    <a:pt x="6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32"/>
            <p:cNvSpPr>
              <a:spLocks/>
            </p:cNvSpPr>
            <p:nvPr/>
          </p:nvSpPr>
          <p:spPr bwMode="auto">
            <a:xfrm>
              <a:off x="5797550" y="774700"/>
              <a:ext cx="15875" cy="1270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10" h="8">
                  <a:moveTo>
                    <a:pt x="8" y="8"/>
                  </a:moveTo>
                  <a:lnTo>
                    <a:pt x="8" y="8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33"/>
            <p:cNvSpPr>
              <a:spLocks/>
            </p:cNvSpPr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34"/>
            <p:cNvSpPr>
              <a:spLocks/>
            </p:cNvSpPr>
            <p:nvPr/>
          </p:nvSpPr>
          <p:spPr bwMode="auto">
            <a:xfrm>
              <a:off x="5549900" y="2251075"/>
              <a:ext cx="6350" cy="2222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" h="14">
                  <a:moveTo>
                    <a:pt x="0" y="14"/>
                  </a:moveTo>
                  <a:lnTo>
                    <a:pt x="0" y="14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35"/>
            <p:cNvSpPr>
              <a:spLocks/>
            </p:cNvSpPr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36"/>
            <p:cNvSpPr>
              <a:spLocks/>
            </p:cNvSpPr>
            <p:nvPr/>
          </p:nvSpPr>
          <p:spPr bwMode="auto">
            <a:xfrm>
              <a:off x="7978775" y="1368425"/>
              <a:ext cx="12700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10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0"/>
                  </a:lnTo>
                  <a:lnTo>
                    <a:pt x="4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37"/>
            <p:cNvSpPr>
              <a:spLocks/>
            </p:cNvSpPr>
            <p:nvPr/>
          </p:nvSpPr>
          <p:spPr bwMode="auto">
            <a:xfrm>
              <a:off x="6607175" y="638175"/>
              <a:ext cx="15875" cy="127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38"/>
            <p:cNvSpPr>
              <a:spLocks/>
            </p:cNvSpPr>
            <p:nvPr/>
          </p:nvSpPr>
          <p:spPr bwMode="auto">
            <a:xfrm>
              <a:off x="7194550" y="400050"/>
              <a:ext cx="1905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6" y="4"/>
                </a:cxn>
                <a:cxn ang="0">
                  <a:pos x="10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6" y="4"/>
                  </a:lnTo>
                  <a:lnTo>
                    <a:pt x="10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39"/>
            <p:cNvSpPr>
              <a:spLocks/>
            </p:cNvSpPr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40"/>
            <p:cNvSpPr>
              <a:spLocks/>
            </p:cNvSpPr>
            <p:nvPr/>
          </p:nvSpPr>
          <p:spPr bwMode="auto">
            <a:xfrm>
              <a:off x="4816475" y="669925"/>
              <a:ext cx="15875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4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41"/>
            <p:cNvSpPr>
              <a:spLocks/>
            </p:cNvSpPr>
            <p:nvPr/>
          </p:nvSpPr>
          <p:spPr bwMode="auto">
            <a:xfrm>
              <a:off x="8308975" y="1641475"/>
              <a:ext cx="41275" cy="22225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18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4" y="6"/>
                </a:cxn>
                <a:cxn ang="0">
                  <a:pos x="26" y="4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6" y="6"/>
                </a:cxn>
                <a:cxn ang="0">
                  <a:pos x="14" y="6"/>
                </a:cxn>
                <a:cxn ang="0">
                  <a:pos x="12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4" y="8"/>
                </a:cxn>
                <a:cxn ang="0">
                  <a:pos x="2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26" h="14">
                  <a:moveTo>
                    <a:pt x="14" y="12"/>
                  </a:moveTo>
                  <a:lnTo>
                    <a:pt x="14" y="12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4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42"/>
            <p:cNvSpPr>
              <a:spLocks/>
            </p:cNvSpPr>
            <p:nvPr/>
          </p:nvSpPr>
          <p:spPr bwMode="auto">
            <a:xfrm>
              <a:off x="4791075" y="609600"/>
              <a:ext cx="12700" cy="1905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8" h="12">
                  <a:moveTo>
                    <a:pt x="6" y="4"/>
                  </a:move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43"/>
            <p:cNvSpPr>
              <a:spLocks/>
            </p:cNvSpPr>
            <p:nvPr/>
          </p:nvSpPr>
          <p:spPr bwMode="auto">
            <a:xfrm>
              <a:off x="6394450" y="593725"/>
              <a:ext cx="92075" cy="136525"/>
            </a:xfrm>
            <a:custGeom>
              <a:avLst/>
              <a:gdLst/>
              <a:ahLst/>
              <a:cxnLst>
                <a:cxn ang="0">
                  <a:pos x="2" y="32"/>
                </a:cxn>
                <a:cxn ang="0">
                  <a:pos x="6" y="30"/>
                </a:cxn>
                <a:cxn ang="0">
                  <a:pos x="6" y="26"/>
                </a:cxn>
                <a:cxn ang="0">
                  <a:pos x="8" y="28"/>
                </a:cxn>
                <a:cxn ang="0">
                  <a:pos x="12" y="38"/>
                </a:cxn>
                <a:cxn ang="0">
                  <a:pos x="18" y="38"/>
                </a:cxn>
                <a:cxn ang="0">
                  <a:pos x="22" y="50"/>
                </a:cxn>
                <a:cxn ang="0">
                  <a:pos x="22" y="54"/>
                </a:cxn>
                <a:cxn ang="0">
                  <a:pos x="16" y="56"/>
                </a:cxn>
                <a:cxn ang="0">
                  <a:pos x="12" y="56"/>
                </a:cxn>
                <a:cxn ang="0">
                  <a:pos x="12" y="58"/>
                </a:cxn>
                <a:cxn ang="0">
                  <a:pos x="14" y="66"/>
                </a:cxn>
                <a:cxn ang="0">
                  <a:pos x="8" y="70"/>
                </a:cxn>
                <a:cxn ang="0">
                  <a:pos x="16" y="72"/>
                </a:cxn>
                <a:cxn ang="0">
                  <a:pos x="26" y="74"/>
                </a:cxn>
                <a:cxn ang="0">
                  <a:pos x="14" y="78"/>
                </a:cxn>
                <a:cxn ang="0">
                  <a:pos x="8" y="86"/>
                </a:cxn>
                <a:cxn ang="0">
                  <a:pos x="30" y="82"/>
                </a:cxn>
                <a:cxn ang="0">
                  <a:pos x="50" y="78"/>
                </a:cxn>
                <a:cxn ang="0">
                  <a:pos x="56" y="72"/>
                </a:cxn>
                <a:cxn ang="0">
                  <a:pos x="58" y="62"/>
                </a:cxn>
                <a:cxn ang="0">
                  <a:pos x="54" y="58"/>
                </a:cxn>
                <a:cxn ang="0">
                  <a:pos x="50" y="60"/>
                </a:cxn>
                <a:cxn ang="0">
                  <a:pos x="46" y="52"/>
                </a:cxn>
                <a:cxn ang="0">
                  <a:pos x="38" y="40"/>
                </a:cxn>
                <a:cxn ang="0">
                  <a:pos x="28" y="28"/>
                </a:cxn>
                <a:cxn ang="0">
                  <a:pos x="24" y="20"/>
                </a:cxn>
                <a:cxn ang="0">
                  <a:pos x="28" y="16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2" y="10"/>
                </a:cxn>
                <a:cxn ang="0">
                  <a:pos x="16" y="10"/>
                </a:cxn>
                <a:cxn ang="0">
                  <a:pos x="16" y="6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0" y="18"/>
                </a:cxn>
                <a:cxn ang="0">
                  <a:pos x="0" y="28"/>
                </a:cxn>
                <a:cxn ang="0">
                  <a:pos x="0" y="30"/>
                </a:cxn>
                <a:cxn ang="0">
                  <a:pos x="2" y="32"/>
                </a:cxn>
              </a:cxnLst>
              <a:rect l="0" t="0" r="r" b="b"/>
              <a:pathLst>
                <a:path w="58" h="86">
                  <a:moveTo>
                    <a:pt x="2" y="32"/>
                  </a:moveTo>
                  <a:lnTo>
                    <a:pt x="2" y="32"/>
                  </a:lnTo>
                  <a:lnTo>
                    <a:pt x="4" y="32"/>
                  </a:lnTo>
                  <a:lnTo>
                    <a:pt x="6" y="30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36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0" y="42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4" y="66"/>
                  </a:lnTo>
                  <a:lnTo>
                    <a:pt x="10" y="68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6" y="72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0" y="80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30" y="8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54" y="76"/>
                  </a:lnTo>
                  <a:lnTo>
                    <a:pt x="56" y="72"/>
                  </a:lnTo>
                  <a:lnTo>
                    <a:pt x="58" y="62"/>
                  </a:lnTo>
                  <a:lnTo>
                    <a:pt x="58" y="62"/>
                  </a:lnTo>
                  <a:lnTo>
                    <a:pt x="56" y="60"/>
                  </a:lnTo>
                  <a:lnTo>
                    <a:pt x="54" y="58"/>
                  </a:lnTo>
                  <a:lnTo>
                    <a:pt x="54" y="58"/>
                  </a:lnTo>
                  <a:lnTo>
                    <a:pt x="50" y="60"/>
                  </a:lnTo>
                  <a:lnTo>
                    <a:pt x="48" y="58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38" y="4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44"/>
            <p:cNvSpPr>
              <a:spLocks/>
            </p:cNvSpPr>
            <p:nvPr/>
          </p:nvSpPr>
          <p:spPr bwMode="auto">
            <a:xfrm>
              <a:off x="7950200" y="1698625"/>
              <a:ext cx="22225" cy="635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8" y="4"/>
                </a:cxn>
                <a:cxn ang="0">
                  <a:pos x="10" y="4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14" h="4">
                  <a:moveTo>
                    <a:pt x="14" y="4"/>
                  </a:moveTo>
                  <a:lnTo>
                    <a:pt x="14" y="4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45"/>
            <p:cNvSpPr>
              <a:spLocks/>
            </p:cNvSpPr>
            <p:nvPr/>
          </p:nvSpPr>
          <p:spPr bwMode="auto">
            <a:xfrm>
              <a:off x="5391150" y="473075"/>
              <a:ext cx="79375" cy="44450"/>
            </a:xfrm>
            <a:custGeom>
              <a:avLst/>
              <a:gdLst/>
              <a:ahLst/>
              <a:cxnLst>
                <a:cxn ang="0">
                  <a:pos x="50" y="20"/>
                </a:cxn>
                <a:cxn ang="0">
                  <a:pos x="50" y="20"/>
                </a:cxn>
                <a:cxn ang="0">
                  <a:pos x="40" y="18"/>
                </a:cxn>
                <a:cxn ang="0">
                  <a:pos x="40" y="18"/>
                </a:cxn>
                <a:cxn ang="0">
                  <a:pos x="38" y="14"/>
                </a:cxn>
                <a:cxn ang="0">
                  <a:pos x="38" y="14"/>
                </a:cxn>
                <a:cxn ang="0">
                  <a:pos x="32" y="10"/>
                </a:cxn>
                <a:cxn ang="0">
                  <a:pos x="24" y="8"/>
                </a:cxn>
                <a:cxn ang="0">
                  <a:pos x="16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6" y="6"/>
                </a:cxn>
                <a:cxn ang="0">
                  <a:pos x="6" y="12"/>
                </a:cxn>
                <a:cxn ang="0">
                  <a:pos x="4" y="18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2"/>
                </a:cxn>
                <a:cxn ang="0">
                  <a:pos x="6" y="22"/>
                </a:cxn>
                <a:cxn ang="0">
                  <a:pos x="8" y="22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4" y="28"/>
                </a:cxn>
                <a:cxn ang="0">
                  <a:pos x="16" y="28"/>
                </a:cxn>
                <a:cxn ang="0">
                  <a:pos x="22" y="22"/>
                </a:cxn>
                <a:cxn ang="0">
                  <a:pos x="22" y="22"/>
                </a:cxn>
                <a:cxn ang="0">
                  <a:pos x="28" y="18"/>
                </a:cxn>
                <a:cxn ang="0">
                  <a:pos x="32" y="18"/>
                </a:cxn>
                <a:cxn ang="0">
                  <a:pos x="34" y="20"/>
                </a:cxn>
                <a:cxn ang="0">
                  <a:pos x="34" y="20"/>
                </a:cxn>
                <a:cxn ang="0">
                  <a:pos x="42" y="24"/>
                </a:cxn>
                <a:cxn ang="0">
                  <a:pos x="46" y="24"/>
                </a:cxn>
                <a:cxn ang="0">
                  <a:pos x="50" y="20"/>
                </a:cxn>
                <a:cxn ang="0">
                  <a:pos x="50" y="20"/>
                </a:cxn>
              </a:cxnLst>
              <a:rect l="0" t="0" r="r" b="b"/>
              <a:pathLst>
                <a:path w="50" h="28">
                  <a:moveTo>
                    <a:pt x="50" y="20"/>
                  </a:moveTo>
                  <a:lnTo>
                    <a:pt x="50" y="20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16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6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8"/>
                  </a:lnTo>
                  <a:lnTo>
                    <a:pt x="32" y="18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42" y="24"/>
                  </a:lnTo>
                  <a:lnTo>
                    <a:pt x="46" y="24"/>
                  </a:lnTo>
                  <a:lnTo>
                    <a:pt x="50" y="20"/>
                  </a:lnTo>
                  <a:lnTo>
                    <a:pt x="5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46"/>
            <p:cNvSpPr>
              <a:spLocks/>
            </p:cNvSpPr>
            <p:nvPr/>
          </p:nvSpPr>
          <p:spPr bwMode="auto">
            <a:xfrm>
              <a:off x="8613775" y="2139950"/>
              <a:ext cx="19050" cy="285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10" y="1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14"/>
                </a:cxn>
                <a:cxn ang="0">
                  <a:pos x="8" y="16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8"/>
                  </a:lnTo>
                  <a:lnTo>
                    <a:pt x="10" y="10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47"/>
            <p:cNvSpPr>
              <a:spLocks/>
            </p:cNvSpPr>
            <p:nvPr/>
          </p:nvSpPr>
          <p:spPr bwMode="auto">
            <a:xfrm>
              <a:off x="5635625" y="1254125"/>
              <a:ext cx="19050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2" h="6">
                  <a:moveTo>
                    <a:pt x="0" y="4"/>
                  </a:moveTo>
                  <a:lnTo>
                    <a:pt x="0" y="4"/>
                  </a:lnTo>
                  <a:lnTo>
                    <a:pt x="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48"/>
            <p:cNvSpPr>
              <a:spLocks/>
            </p:cNvSpPr>
            <p:nvPr/>
          </p:nvSpPr>
          <p:spPr bwMode="auto">
            <a:xfrm>
              <a:off x="6575425" y="854075"/>
              <a:ext cx="9525" cy="222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4">
                  <a:moveTo>
                    <a:pt x="4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49"/>
            <p:cNvSpPr>
              <a:spLocks/>
            </p:cNvSpPr>
            <p:nvPr/>
          </p:nvSpPr>
          <p:spPr bwMode="auto">
            <a:xfrm>
              <a:off x="5546725" y="1231900"/>
              <a:ext cx="73025" cy="3175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22" y="20"/>
                </a:cxn>
                <a:cxn ang="0">
                  <a:pos x="30" y="18"/>
                </a:cxn>
                <a:cxn ang="0">
                  <a:pos x="38" y="14"/>
                </a:cxn>
                <a:cxn ang="0">
                  <a:pos x="42" y="14"/>
                </a:cxn>
                <a:cxn ang="0">
                  <a:pos x="46" y="14"/>
                </a:cxn>
                <a:cxn ang="0">
                  <a:pos x="46" y="14"/>
                </a:cxn>
                <a:cxn ang="0">
                  <a:pos x="38" y="8"/>
                </a:cxn>
                <a:cxn ang="0">
                  <a:pos x="30" y="2"/>
                </a:cxn>
                <a:cxn ang="0">
                  <a:pos x="20" y="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4" y="8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6" y="14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46" h="20">
                  <a:moveTo>
                    <a:pt x="0" y="16"/>
                  </a:moveTo>
                  <a:lnTo>
                    <a:pt x="0" y="16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8" y="18"/>
                  </a:lnTo>
                  <a:lnTo>
                    <a:pt x="22" y="20"/>
                  </a:lnTo>
                  <a:lnTo>
                    <a:pt x="30" y="18"/>
                  </a:lnTo>
                  <a:lnTo>
                    <a:pt x="38" y="14"/>
                  </a:lnTo>
                  <a:lnTo>
                    <a:pt x="42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38" y="8"/>
                  </a:lnTo>
                  <a:lnTo>
                    <a:pt x="30" y="2"/>
                  </a:lnTo>
                  <a:lnTo>
                    <a:pt x="2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50"/>
            <p:cNvSpPr>
              <a:spLocks/>
            </p:cNvSpPr>
            <p:nvPr/>
          </p:nvSpPr>
          <p:spPr bwMode="auto">
            <a:xfrm>
              <a:off x="8029575" y="1609725"/>
              <a:ext cx="12700" cy="12700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51"/>
            <p:cNvSpPr>
              <a:spLocks/>
            </p:cNvSpPr>
            <p:nvPr/>
          </p:nvSpPr>
          <p:spPr bwMode="auto">
            <a:xfrm>
              <a:off x="7981950" y="1635125"/>
              <a:ext cx="9525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6" h="8">
                  <a:moveTo>
                    <a:pt x="2" y="8"/>
                  </a:moveTo>
                  <a:lnTo>
                    <a:pt x="2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2"/>
                  </a:lnTo>
                  <a:lnTo>
                    <a:pt x="6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52"/>
            <p:cNvSpPr>
              <a:spLocks/>
            </p:cNvSpPr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53"/>
            <p:cNvSpPr>
              <a:spLocks/>
            </p:cNvSpPr>
            <p:nvPr/>
          </p:nvSpPr>
          <p:spPr bwMode="auto">
            <a:xfrm>
              <a:off x="7778750" y="1606550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54"/>
            <p:cNvSpPr>
              <a:spLocks/>
            </p:cNvSpPr>
            <p:nvPr/>
          </p:nvSpPr>
          <p:spPr bwMode="auto">
            <a:xfrm>
              <a:off x="7772400" y="1587500"/>
              <a:ext cx="952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10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0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55"/>
            <p:cNvSpPr>
              <a:spLocks/>
            </p:cNvSpPr>
            <p:nvPr/>
          </p:nvSpPr>
          <p:spPr bwMode="auto">
            <a:xfrm>
              <a:off x="5280025" y="215900"/>
              <a:ext cx="130175" cy="53975"/>
            </a:xfrm>
            <a:custGeom>
              <a:avLst/>
              <a:gdLst/>
              <a:ahLst/>
              <a:cxnLst>
                <a:cxn ang="0">
                  <a:pos x="6" y="22"/>
                </a:cxn>
                <a:cxn ang="0">
                  <a:pos x="6" y="22"/>
                </a:cxn>
                <a:cxn ang="0">
                  <a:pos x="16" y="22"/>
                </a:cxn>
                <a:cxn ang="0">
                  <a:pos x="20" y="22"/>
                </a:cxn>
                <a:cxn ang="0">
                  <a:pos x="26" y="24"/>
                </a:cxn>
                <a:cxn ang="0">
                  <a:pos x="26" y="24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28" y="32"/>
                </a:cxn>
                <a:cxn ang="0">
                  <a:pos x="40" y="34"/>
                </a:cxn>
                <a:cxn ang="0">
                  <a:pos x="54" y="30"/>
                </a:cxn>
                <a:cxn ang="0">
                  <a:pos x="70" y="24"/>
                </a:cxn>
                <a:cxn ang="0">
                  <a:pos x="70" y="24"/>
                </a:cxn>
                <a:cxn ang="0">
                  <a:pos x="82" y="22"/>
                </a:cxn>
                <a:cxn ang="0">
                  <a:pos x="82" y="22"/>
                </a:cxn>
                <a:cxn ang="0">
                  <a:pos x="80" y="20"/>
                </a:cxn>
                <a:cxn ang="0">
                  <a:pos x="78" y="20"/>
                </a:cxn>
                <a:cxn ang="0">
                  <a:pos x="72" y="18"/>
                </a:cxn>
                <a:cxn ang="0">
                  <a:pos x="72" y="18"/>
                </a:cxn>
                <a:cxn ang="0">
                  <a:pos x="64" y="14"/>
                </a:cxn>
                <a:cxn ang="0">
                  <a:pos x="58" y="12"/>
                </a:cxn>
                <a:cxn ang="0">
                  <a:pos x="52" y="12"/>
                </a:cxn>
                <a:cxn ang="0">
                  <a:pos x="52" y="12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2"/>
                </a:cxn>
                <a:cxn ang="0">
                  <a:pos x="6" y="22"/>
                </a:cxn>
              </a:cxnLst>
              <a:rect l="0" t="0" r="r" b="b"/>
              <a:pathLst>
                <a:path w="82" h="34">
                  <a:moveTo>
                    <a:pt x="6" y="22"/>
                  </a:moveTo>
                  <a:lnTo>
                    <a:pt x="6" y="22"/>
                  </a:lnTo>
                  <a:lnTo>
                    <a:pt x="16" y="22"/>
                  </a:lnTo>
                  <a:lnTo>
                    <a:pt x="20" y="22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8" y="32"/>
                  </a:lnTo>
                  <a:lnTo>
                    <a:pt x="40" y="34"/>
                  </a:lnTo>
                  <a:lnTo>
                    <a:pt x="54" y="30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0" y="20"/>
                  </a:lnTo>
                  <a:lnTo>
                    <a:pt x="78" y="20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64" y="14"/>
                  </a:lnTo>
                  <a:lnTo>
                    <a:pt x="58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56"/>
            <p:cNvSpPr>
              <a:spLocks/>
            </p:cNvSpPr>
            <p:nvPr/>
          </p:nvSpPr>
          <p:spPr bwMode="auto">
            <a:xfrm>
              <a:off x="5346700" y="190500"/>
              <a:ext cx="361950" cy="107950"/>
            </a:xfrm>
            <a:custGeom>
              <a:avLst/>
              <a:gdLst/>
              <a:ahLst/>
              <a:cxnLst>
                <a:cxn ang="0">
                  <a:pos x="10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40" y="18"/>
                </a:cxn>
                <a:cxn ang="0">
                  <a:pos x="36" y="22"/>
                </a:cxn>
                <a:cxn ang="0">
                  <a:pos x="42" y="26"/>
                </a:cxn>
                <a:cxn ang="0">
                  <a:pos x="54" y="24"/>
                </a:cxn>
                <a:cxn ang="0">
                  <a:pos x="60" y="26"/>
                </a:cxn>
                <a:cxn ang="0">
                  <a:pos x="70" y="24"/>
                </a:cxn>
                <a:cxn ang="0">
                  <a:pos x="78" y="24"/>
                </a:cxn>
                <a:cxn ang="0">
                  <a:pos x="90" y="24"/>
                </a:cxn>
                <a:cxn ang="0">
                  <a:pos x="84" y="26"/>
                </a:cxn>
                <a:cxn ang="0">
                  <a:pos x="74" y="28"/>
                </a:cxn>
                <a:cxn ang="0">
                  <a:pos x="62" y="28"/>
                </a:cxn>
                <a:cxn ang="0">
                  <a:pos x="68" y="30"/>
                </a:cxn>
                <a:cxn ang="0">
                  <a:pos x="70" y="34"/>
                </a:cxn>
                <a:cxn ang="0">
                  <a:pos x="60" y="30"/>
                </a:cxn>
                <a:cxn ang="0">
                  <a:pos x="38" y="28"/>
                </a:cxn>
                <a:cxn ang="0">
                  <a:pos x="34" y="32"/>
                </a:cxn>
                <a:cxn ang="0">
                  <a:pos x="40" y="34"/>
                </a:cxn>
                <a:cxn ang="0">
                  <a:pos x="48" y="38"/>
                </a:cxn>
                <a:cxn ang="0">
                  <a:pos x="64" y="44"/>
                </a:cxn>
                <a:cxn ang="0">
                  <a:pos x="50" y="42"/>
                </a:cxn>
                <a:cxn ang="0">
                  <a:pos x="28" y="44"/>
                </a:cxn>
                <a:cxn ang="0">
                  <a:pos x="24" y="48"/>
                </a:cxn>
                <a:cxn ang="0">
                  <a:pos x="26" y="50"/>
                </a:cxn>
                <a:cxn ang="0">
                  <a:pos x="36" y="50"/>
                </a:cxn>
                <a:cxn ang="0">
                  <a:pos x="42" y="58"/>
                </a:cxn>
                <a:cxn ang="0">
                  <a:pos x="36" y="56"/>
                </a:cxn>
                <a:cxn ang="0">
                  <a:pos x="24" y="54"/>
                </a:cxn>
                <a:cxn ang="0">
                  <a:pos x="22" y="56"/>
                </a:cxn>
                <a:cxn ang="0">
                  <a:pos x="22" y="62"/>
                </a:cxn>
                <a:cxn ang="0">
                  <a:pos x="16" y="62"/>
                </a:cxn>
                <a:cxn ang="0">
                  <a:pos x="8" y="68"/>
                </a:cxn>
                <a:cxn ang="0">
                  <a:pos x="76" y="68"/>
                </a:cxn>
                <a:cxn ang="0">
                  <a:pos x="96" y="64"/>
                </a:cxn>
                <a:cxn ang="0">
                  <a:pos x="88" y="60"/>
                </a:cxn>
                <a:cxn ang="0">
                  <a:pos x="92" y="58"/>
                </a:cxn>
                <a:cxn ang="0">
                  <a:pos x="98" y="54"/>
                </a:cxn>
                <a:cxn ang="0">
                  <a:pos x="102" y="52"/>
                </a:cxn>
                <a:cxn ang="0">
                  <a:pos x="122" y="44"/>
                </a:cxn>
                <a:cxn ang="0">
                  <a:pos x="126" y="38"/>
                </a:cxn>
                <a:cxn ang="0">
                  <a:pos x="132" y="34"/>
                </a:cxn>
                <a:cxn ang="0">
                  <a:pos x="144" y="34"/>
                </a:cxn>
                <a:cxn ang="0">
                  <a:pos x="164" y="26"/>
                </a:cxn>
                <a:cxn ang="0">
                  <a:pos x="186" y="20"/>
                </a:cxn>
                <a:cxn ang="0">
                  <a:pos x="188" y="14"/>
                </a:cxn>
                <a:cxn ang="0">
                  <a:pos x="228" y="6"/>
                </a:cxn>
                <a:cxn ang="0">
                  <a:pos x="192" y="0"/>
                </a:cxn>
                <a:cxn ang="0">
                  <a:pos x="112" y="0"/>
                </a:cxn>
                <a:cxn ang="0">
                  <a:pos x="68" y="4"/>
                </a:cxn>
                <a:cxn ang="0">
                  <a:pos x="58" y="8"/>
                </a:cxn>
                <a:cxn ang="0">
                  <a:pos x="46" y="6"/>
                </a:cxn>
                <a:cxn ang="0">
                  <a:pos x="10" y="12"/>
                </a:cxn>
                <a:cxn ang="0">
                  <a:pos x="0" y="12"/>
                </a:cxn>
                <a:cxn ang="0">
                  <a:pos x="6" y="16"/>
                </a:cxn>
              </a:cxnLst>
              <a:rect l="0" t="0" r="r" b="b"/>
              <a:pathLst>
                <a:path w="228" h="68">
                  <a:moveTo>
                    <a:pt x="8" y="18"/>
                  </a:moveTo>
                  <a:lnTo>
                    <a:pt x="8" y="1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8" y="26"/>
                  </a:lnTo>
                  <a:lnTo>
                    <a:pt x="42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54" y="24"/>
                  </a:lnTo>
                  <a:lnTo>
                    <a:pt x="58" y="24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8" y="24"/>
                  </a:lnTo>
                  <a:lnTo>
                    <a:pt x="78" y="24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88" y="24"/>
                  </a:lnTo>
                  <a:lnTo>
                    <a:pt x="84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4" y="30"/>
                  </a:lnTo>
                  <a:lnTo>
                    <a:pt x="66" y="30"/>
                  </a:lnTo>
                  <a:lnTo>
                    <a:pt x="68" y="30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64" y="34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46" y="28"/>
                  </a:lnTo>
                  <a:lnTo>
                    <a:pt x="38" y="2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4" y="32"/>
                  </a:lnTo>
                  <a:lnTo>
                    <a:pt x="36" y="32"/>
                  </a:lnTo>
                  <a:lnTo>
                    <a:pt x="38" y="32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4" y="36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58" y="46"/>
                  </a:lnTo>
                  <a:lnTo>
                    <a:pt x="54" y="44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26" y="46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4" y="50"/>
                  </a:lnTo>
                  <a:lnTo>
                    <a:pt x="26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8"/>
                  </a:lnTo>
                  <a:lnTo>
                    <a:pt x="42" y="58"/>
                  </a:lnTo>
                  <a:lnTo>
                    <a:pt x="38" y="58"/>
                  </a:lnTo>
                  <a:lnTo>
                    <a:pt x="36" y="56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22" y="62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12" y="62"/>
                  </a:lnTo>
                  <a:lnTo>
                    <a:pt x="10" y="64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54" y="68"/>
                  </a:lnTo>
                  <a:lnTo>
                    <a:pt x="76" y="68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96" y="64"/>
                  </a:lnTo>
                  <a:lnTo>
                    <a:pt x="92" y="64"/>
                  </a:lnTo>
                  <a:lnTo>
                    <a:pt x="90" y="64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90" y="60"/>
                  </a:lnTo>
                  <a:lnTo>
                    <a:pt x="92" y="58"/>
                  </a:lnTo>
                  <a:lnTo>
                    <a:pt x="92" y="58"/>
                  </a:lnTo>
                  <a:lnTo>
                    <a:pt x="96" y="58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52"/>
                  </a:lnTo>
                  <a:lnTo>
                    <a:pt x="114" y="50"/>
                  </a:lnTo>
                  <a:lnTo>
                    <a:pt x="122" y="44"/>
                  </a:lnTo>
                  <a:lnTo>
                    <a:pt x="122" y="44"/>
                  </a:lnTo>
                  <a:lnTo>
                    <a:pt x="122" y="40"/>
                  </a:lnTo>
                  <a:lnTo>
                    <a:pt x="126" y="38"/>
                  </a:lnTo>
                  <a:lnTo>
                    <a:pt x="130" y="38"/>
                  </a:lnTo>
                  <a:lnTo>
                    <a:pt x="132" y="34"/>
                  </a:lnTo>
                  <a:lnTo>
                    <a:pt x="132" y="34"/>
                  </a:lnTo>
                  <a:lnTo>
                    <a:pt x="136" y="34"/>
                  </a:lnTo>
                  <a:lnTo>
                    <a:pt x="140" y="34"/>
                  </a:lnTo>
                  <a:lnTo>
                    <a:pt x="144" y="34"/>
                  </a:lnTo>
                  <a:lnTo>
                    <a:pt x="148" y="32"/>
                  </a:lnTo>
                  <a:lnTo>
                    <a:pt x="148" y="32"/>
                  </a:lnTo>
                  <a:lnTo>
                    <a:pt x="164" y="26"/>
                  </a:lnTo>
                  <a:lnTo>
                    <a:pt x="164" y="26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88" y="18"/>
                  </a:lnTo>
                  <a:lnTo>
                    <a:pt x="188" y="18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208" y="12"/>
                  </a:lnTo>
                  <a:lnTo>
                    <a:pt x="228" y="6"/>
                  </a:lnTo>
                  <a:lnTo>
                    <a:pt x="228" y="6"/>
                  </a:lnTo>
                  <a:lnTo>
                    <a:pt x="210" y="4"/>
                  </a:lnTo>
                  <a:lnTo>
                    <a:pt x="192" y="0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12" y="0"/>
                  </a:lnTo>
                  <a:lnTo>
                    <a:pt x="90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4" y="4"/>
                  </a:lnTo>
                  <a:lnTo>
                    <a:pt x="62" y="6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2" y="6"/>
                  </a:lnTo>
                  <a:lnTo>
                    <a:pt x="46" y="6"/>
                  </a:lnTo>
                  <a:lnTo>
                    <a:pt x="34" y="8"/>
                  </a:lnTo>
                  <a:lnTo>
                    <a:pt x="2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57"/>
            <p:cNvSpPr>
              <a:spLocks/>
            </p:cNvSpPr>
            <p:nvPr/>
          </p:nvSpPr>
          <p:spPr bwMode="auto">
            <a:xfrm>
              <a:off x="7985125" y="1377950"/>
              <a:ext cx="12700" cy="317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4" y="20"/>
                </a:cxn>
                <a:cxn ang="0">
                  <a:pos x="6" y="16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4" y="20"/>
                </a:cxn>
              </a:cxnLst>
              <a:rect l="0" t="0" r="r" b="b"/>
              <a:pathLst>
                <a:path w="8" h="20">
                  <a:moveTo>
                    <a:pt x="4" y="20"/>
                  </a:moveTo>
                  <a:lnTo>
                    <a:pt x="4" y="20"/>
                  </a:lnTo>
                  <a:lnTo>
                    <a:pt x="6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8"/>
                  </a:lnTo>
                  <a:lnTo>
                    <a:pt x="8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58"/>
            <p:cNvSpPr>
              <a:spLocks/>
            </p:cNvSpPr>
            <p:nvPr/>
          </p:nvSpPr>
          <p:spPr bwMode="auto">
            <a:xfrm>
              <a:off x="6765925" y="974725"/>
              <a:ext cx="1905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8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2" h="6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4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59"/>
            <p:cNvSpPr>
              <a:spLocks/>
            </p:cNvSpPr>
            <p:nvPr/>
          </p:nvSpPr>
          <p:spPr bwMode="auto">
            <a:xfrm>
              <a:off x="7962900" y="1343025"/>
              <a:ext cx="9525" cy="1270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60"/>
            <p:cNvSpPr>
              <a:spLocks/>
            </p:cNvSpPr>
            <p:nvPr/>
          </p:nvSpPr>
          <p:spPr bwMode="auto">
            <a:xfrm>
              <a:off x="4451350" y="638175"/>
              <a:ext cx="25400" cy="1270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8" y="4"/>
                </a:cxn>
                <a:cxn ang="0">
                  <a:pos x="12" y="4"/>
                </a:cxn>
                <a:cxn ang="0">
                  <a:pos x="14" y="4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16" h="8">
                  <a:moveTo>
                    <a:pt x="4" y="2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6"/>
                  </a:lnTo>
                  <a:lnTo>
                    <a:pt x="6" y="6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61"/>
            <p:cNvSpPr>
              <a:spLocks/>
            </p:cNvSpPr>
            <p:nvPr/>
          </p:nvSpPr>
          <p:spPr bwMode="auto">
            <a:xfrm>
              <a:off x="8080375" y="1749425"/>
              <a:ext cx="12700" cy="63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62"/>
            <p:cNvSpPr>
              <a:spLocks/>
            </p:cNvSpPr>
            <p:nvPr/>
          </p:nvSpPr>
          <p:spPr bwMode="auto">
            <a:xfrm>
              <a:off x="7943850" y="1717675"/>
              <a:ext cx="1905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6" y="4"/>
                </a:cxn>
                <a:cxn ang="0">
                  <a:pos x="8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6" y="4"/>
                  </a:lnTo>
                  <a:lnTo>
                    <a:pt x="8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63"/>
            <p:cNvSpPr>
              <a:spLocks/>
            </p:cNvSpPr>
            <p:nvPr/>
          </p:nvSpPr>
          <p:spPr bwMode="auto">
            <a:xfrm>
              <a:off x="7915275" y="1701800"/>
              <a:ext cx="15875" cy="635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lnTo>
                    <a:pt x="10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64"/>
            <p:cNvSpPr>
              <a:spLocks/>
            </p:cNvSpPr>
            <p:nvPr/>
          </p:nvSpPr>
          <p:spPr bwMode="auto">
            <a:xfrm>
              <a:off x="7931150" y="1698625"/>
              <a:ext cx="9525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65"/>
            <p:cNvSpPr>
              <a:spLocks/>
            </p:cNvSpPr>
            <p:nvPr/>
          </p:nvSpPr>
          <p:spPr bwMode="auto">
            <a:xfrm>
              <a:off x="5473700" y="530225"/>
              <a:ext cx="9525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66"/>
            <p:cNvSpPr>
              <a:spLocks/>
            </p:cNvSpPr>
            <p:nvPr/>
          </p:nvSpPr>
          <p:spPr bwMode="auto">
            <a:xfrm>
              <a:off x="8201025" y="809625"/>
              <a:ext cx="66675" cy="60325"/>
            </a:xfrm>
            <a:custGeom>
              <a:avLst/>
              <a:gdLst/>
              <a:ahLst/>
              <a:cxnLst>
                <a:cxn ang="0">
                  <a:pos x="4" y="38"/>
                </a:cxn>
                <a:cxn ang="0">
                  <a:pos x="4" y="38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26" y="32"/>
                </a:cxn>
                <a:cxn ang="0">
                  <a:pos x="32" y="28"/>
                </a:cxn>
                <a:cxn ang="0">
                  <a:pos x="42" y="22"/>
                </a:cxn>
                <a:cxn ang="0">
                  <a:pos x="42" y="22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2" y="16"/>
                </a:cxn>
                <a:cxn ang="0">
                  <a:pos x="24" y="10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4" y="4"/>
                </a:cxn>
                <a:cxn ang="0">
                  <a:pos x="14" y="10"/>
                </a:cxn>
                <a:cxn ang="0">
                  <a:pos x="12" y="18"/>
                </a:cxn>
                <a:cxn ang="0">
                  <a:pos x="6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4" y="38"/>
                </a:cxn>
              </a:cxnLst>
              <a:rect l="0" t="0" r="r" b="b"/>
              <a:pathLst>
                <a:path w="42" h="38">
                  <a:moveTo>
                    <a:pt x="4" y="38"/>
                  </a:moveTo>
                  <a:lnTo>
                    <a:pt x="4" y="38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6" y="32"/>
                  </a:lnTo>
                  <a:lnTo>
                    <a:pt x="32" y="2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4" y="10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2" y="18"/>
                  </a:lnTo>
                  <a:lnTo>
                    <a:pt x="6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4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67"/>
            <p:cNvSpPr>
              <a:spLocks/>
            </p:cNvSpPr>
            <p:nvPr/>
          </p:nvSpPr>
          <p:spPr bwMode="auto">
            <a:xfrm>
              <a:off x="7870825" y="1736725"/>
              <a:ext cx="495300" cy="463550"/>
            </a:xfrm>
            <a:custGeom>
              <a:avLst/>
              <a:gdLst/>
              <a:ahLst/>
              <a:cxnLst>
                <a:cxn ang="0">
                  <a:pos x="312" y="152"/>
                </a:cxn>
                <a:cxn ang="0">
                  <a:pos x="284" y="120"/>
                </a:cxn>
                <a:cxn ang="0">
                  <a:pos x="266" y="92"/>
                </a:cxn>
                <a:cxn ang="0">
                  <a:pos x="256" y="74"/>
                </a:cxn>
                <a:cxn ang="0">
                  <a:pos x="246" y="44"/>
                </a:cxn>
                <a:cxn ang="0">
                  <a:pos x="232" y="16"/>
                </a:cxn>
                <a:cxn ang="0">
                  <a:pos x="222" y="20"/>
                </a:cxn>
                <a:cxn ang="0">
                  <a:pos x="216" y="68"/>
                </a:cxn>
                <a:cxn ang="0">
                  <a:pos x="208" y="74"/>
                </a:cxn>
                <a:cxn ang="0">
                  <a:pos x="176" y="48"/>
                </a:cxn>
                <a:cxn ang="0">
                  <a:pos x="176" y="32"/>
                </a:cxn>
                <a:cxn ang="0">
                  <a:pos x="182" y="18"/>
                </a:cxn>
                <a:cxn ang="0">
                  <a:pos x="162" y="14"/>
                </a:cxn>
                <a:cxn ang="0">
                  <a:pos x="150" y="14"/>
                </a:cxn>
                <a:cxn ang="0">
                  <a:pos x="140" y="18"/>
                </a:cxn>
                <a:cxn ang="0">
                  <a:pos x="128" y="40"/>
                </a:cxn>
                <a:cxn ang="0">
                  <a:pos x="126" y="44"/>
                </a:cxn>
                <a:cxn ang="0">
                  <a:pos x="116" y="44"/>
                </a:cxn>
                <a:cxn ang="0">
                  <a:pos x="100" y="38"/>
                </a:cxn>
                <a:cxn ang="0">
                  <a:pos x="86" y="60"/>
                </a:cxn>
                <a:cxn ang="0">
                  <a:pos x="72" y="66"/>
                </a:cxn>
                <a:cxn ang="0">
                  <a:pos x="68" y="80"/>
                </a:cxn>
                <a:cxn ang="0">
                  <a:pos x="54" y="96"/>
                </a:cxn>
                <a:cxn ang="0">
                  <a:pos x="10" y="116"/>
                </a:cxn>
                <a:cxn ang="0">
                  <a:pos x="2" y="144"/>
                </a:cxn>
                <a:cxn ang="0">
                  <a:pos x="0" y="166"/>
                </a:cxn>
                <a:cxn ang="0">
                  <a:pos x="12" y="194"/>
                </a:cxn>
                <a:cxn ang="0">
                  <a:pos x="20" y="232"/>
                </a:cxn>
                <a:cxn ang="0">
                  <a:pos x="14" y="244"/>
                </a:cxn>
                <a:cxn ang="0">
                  <a:pos x="30" y="254"/>
                </a:cxn>
                <a:cxn ang="0">
                  <a:pos x="48" y="244"/>
                </a:cxn>
                <a:cxn ang="0">
                  <a:pos x="72" y="242"/>
                </a:cxn>
                <a:cxn ang="0">
                  <a:pos x="82" y="236"/>
                </a:cxn>
                <a:cxn ang="0">
                  <a:pos x="112" y="222"/>
                </a:cxn>
                <a:cxn ang="0">
                  <a:pos x="150" y="220"/>
                </a:cxn>
                <a:cxn ang="0">
                  <a:pos x="170" y="238"/>
                </a:cxn>
                <a:cxn ang="0">
                  <a:pos x="178" y="248"/>
                </a:cxn>
                <a:cxn ang="0">
                  <a:pos x="192" y="230"/>
                </a:cxn>
                <a:cxn ang="0">
                  <a:pos x="190" y="242"/>
                </a:cxn>
                <a:cxn ang="0">
                  <a:pos x="196" y="258"/>
                </a:cxn>
                <a:cxn ang="0">
                  <a:pos x="206" y="268"/>
                </a:cxn>
                <a:cxn ang="0">
                  <a:pos x="216" y="284"/>
                </a:cxn>
                <a:cxn ang="0">
                  <a:pos x="238" y="288"/>
                </a:cxn>
                <a:cxn ang="0">
                  <a:pos x="248" y="284"/>
                </a:cxn>
                <a:cxn ang="0">
                  <a:pos x="258" y="292"/>
                </a:cxn>
                <a:cxn ang="0">
                  <a:pos x="276" y="280"/>
                </a:cxn>
                <a:cxn ang="0">
                  <a:pos x="284" y="280"/>
                </a:cxn>
                <a:cxn ang="0">
                  <a:pos x="286" y="272"/>
                </a:cxn>
                <a:cxn ang="0">
                  <a:pos x="304" y="228"/>
                </a:cxn>
                <a:cxn ang="0">
                  <a:pos x="312" y="196"/>
                </a:cxn>
                <a:cxn ang="0">
                  <a:pos x="310" y="158"/>
                </a:cxn>
              </a:cxnLst>
              <a:rect l="0" t="0" r="r" b="b"/>
              <a:pathLst>
                <a:path w="312" h="292">
                  <a:moveTo>
                    <a:pt x="310" y="158"/>
                  </a:moveTo>
                  <a:lnTo>
                    <a:pt x="310" y="158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08" y="150"/>
                  </a:lnTo>
                  <a:lnTo>
                    <a:pt x="308" y="150"/>
                  </a:lnTo>
                  <a:lnTo>
                    <a:pt x="292" y="130"/>
                  </a:lnTo>
                  <a:lnTo>
                    <a:pt x="284" y="120"/>
                  </a:lnTo>
                  <a:lnTo>
                    <a:pt x="278" y="108"/>
                  </a:lnTo>
                  <a:lnTo>
                    <a:pt x="278" y="108"/>
                  </a:lnTo>
                  <a:lnTo>
                    <a:pt x="274" y="98"/>
                  </a:lnTo>
                  <a:lnTo>
                    <a:pt x="266" y="92"/>
                  </a:lnTo>
                  <a:lnTo>
                    <a:pt x="266" y="92"/>
                  </a:lnTo>
                  <a:lnTo>
                    <a:pt x="260" y="88"/>
                  </a:lnTo>
                  <a:lnTo>
                    <a:pt x="258" y="84"/>
                  </a:lnTo>
                  <a:lnTo>
                    <a:pt x="256" y="74"/>
                  </a:lnTo>
                  <a:lnTo>
                    <a:pt x="256" y="74"/>
                  </a:lnTo>
                  <a:lnTo>
                    <a:pt x="252" y="56"/>
                  </a:lnTo>
                  <a:lnTo>
                    <a:pt x="250" y="48"/>
                  </a:lnTo>
                  <a:lnTo>
                    <a:pt x="246" y="44"/>
                  </a:lnTo>
                  <a:lnTo>
                    <a:pt x="246" y="44"/>
                  </a:lnTo>
                  <a:lnTo>
                    <a:pt x="240" y="38"/>
                  </a:lnTo>
                  <a:lnTo>
                    <a:pt x="236" y="30"/>
                  </a:lnTo>
                  <a:lnTo>
                    <a:pt x="232" y="16"/>
                  </a:lnTo>
                  <a:lnTo>
                    <a:pt x="232" y="16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22" y="20"/>
                  </a:lnTo>
                  <a:lnTo>
                    <a:pt x="222" y="40"/>
                  </a:lnTo>
                  <a:lnTo>
                    <a:pt x="222" y="40"/>
                  </a:lnTo>
                  <a:lnTo>
                    <a:pt x="220" y="5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14" y="72"/>
                  </a:lnTo>
                  <a:lnTo>
                    <a:pt x="212" y="74"/>
                  </a:lnTo>
                  <a:lnTo>
                    <a:pt x="208" y="74"/>
                  </a:lnTo>
                  <a:lnTo>
                    <a:pt x="206" y="72"/>
                  </a:lnTo>
                  <a:lnTo>
                    <a:pt x="206" y="72"/>
                  </a:lnTo>
                  <a:lnTo>
                    <a:pt x="176" y="48"/>
                  </a:lnTo>
                  <a:lnTo>
                    <a:pt x="176" y="48"/>
                  </a:lnTo>
                  <a:lnTo>
                    <a:pt x="174" y="44"/>
                  </a:lnTo>
                  <a:lnTo>
                    <a:pt x="174" y="38"/>
                  </a:lnTo>
                  <a:lnTo>
                    <a:pt x="174" y="38"/>
                  </a:lnTo>
                  <a:lnTo>
                    <a:pt x="176" y="32"/>
                  </a:lnTo>
                  <a:lnTo>
                    <a:pt x="180" y="28"/>
                  </a:lnTo>
                  <a:lnTo>
                    <a:pt x="182" y="22"/>
                  </a:lnTo>
                  <a:lnTo>
                    <a:pt x="182" y="18"/>
                  </a:lnTo>
                  <a:lnTo>
                    <a:pt x="182" y="18"/>
                  </a:lnTo>
                  <a:lnTo>
                    <a:pt x="178" y="16"/>
                  </a:lnTo>
                  <a:lnTo>
                    <a:pt x="174" y="16"/>
                  </a:lnTo>
                  <a:lnTo>
                    <a:pt x="168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14"/>
                  </a:lnTo>
                  <a:lnTo>
                    <a:pt x="150" y="16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0" y="18"/>
                  </a:lnTo>
                  <a:lnTo>
                    <a:pt x="136" y="20"/>
                  </a:lnTo>
                  <a:lnTo>
                    <a:pt x="132" y="24"/>
                  </a:lnTo>
                  <a:lnTo>
                    <a:pt x="130" y="32"/>
                  </a:lnTo>
                  <a:lnTo>
                    <a:pt x="128" y="40"/>
                  </a:lnTo>
                  <a:lnTo>
                    <a:pt x="128" y="40"/>
                  </a:lnTo>
                  <a:lnTo>
                    <a:pt x="12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0" y="44"/>
                  </a:lnTo>
                  <a:lnTo>
                    <a:pt x="118" y="46"/>
                  </a:lnTo>
                  <a:lnTo>
                    <a:pt x="116" y="44"/>
                  </a:lnTo>
                  <a:lnTo>
                    <a:pt x="116" y="44"/>
                  </a:lnTo>
                  <a:lnTo>
                    <a:pt x="108" y="38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88" y="52"/>
                  </a:lnTo>
                  <a:lnTo>
                    <a:pt x="86" y="60"/>
                  </a:lnTo>
                  <a:lnTo>
                    <a:pt x="84" y="62"/>
                  </a:lnTo>
                  <a:lnTo>
                    <a:pt x="82" y="64"/>
                  </a:lnTo>
                  <a:lnTo>
                    <a:pt x="78" y="66"/>
                  </a:lnTo>
                  <a:lnTo>
                    <a:pt x="72" y="66"/>
                  </a:lnTo>
                  <a:lnTo>
                    <a:pt x="72" y="66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6" y="86"/>
                  </a:lnTo>
                  <a:lnTo>
                    <a:pt x="62" y="90"/>
                  </a:lnTo>
                  <a:lnTo>
                    <a:pt x="54" y="96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16" y="112"/>
                  </a:lnTo>
                  <a:lnTo>
                    <a:pt x="10" y="116"/>
                  </a:lnTo>
                  <a:lnTo>
                    <a:pt x="6" y="122"/>
                  </a:lnTo>
                  <a:lnTo>
                    <a:pt x="4" y="128"/>
                  </a:lnTo>
                  <a:lnTo>
                    <a:pt x="2" y="136"/>
                  </a:lnTo>
                  <a:lnTo>
                    <a:pt x="2" y="144"/>
                  </a:lnTo>
                  <a:lnTo>
                    <a:pt x="4" y="152"/>
                  </a:lnTo>
                  <a:lnTo>
                    <a:pt x="4" y="152"/>
                  </a:lnTo>
                  <a:lnTo>
                    <a:pt x="0" y="162"/>
                  </a:lnTo>
                  <a:lnTo>
                    <a:pt x="0" y="166"/>
                  </a:lnTo>
                  <a:lnTo>
                    <a:pt x="4" y="170"/>
                  </a:lnTo>
                  <a:lnTo>
                    <a:pt x="4" y="170"/>
                  </a:lnTo>
                  <a:lnTo>
                    <a:pt x="8" y="182"/>
                  </a:lnTo>
                  <a:lnTo>
                    <a:pt x="12" y="194"/>
                  </a:lnTo>
                  <a:lnTo>
                    <a:pt x="18" y="220"/>
                  </a:lnTo>
                  <a:lnTo>
                    <a:pt x="18" y="220"/>
                  </a:lnTo>
                  <a:lnTo>
                    <a:pt x="20" y="228"/>
                  </a:lnTo>
                  <a:lnTo>
                    <a:pt x="20" y="232"/>
                  </a:lnTo>
                  <a:lnTo>
                    <a:pt x="18" y="236"/>
                  </a:lnTo>
                  <a:lnTo>
                    <a:pt x="18" y="236"/>
                  </a:lnTo>
                  <a:lnTo>
                    <a:pt x="14" y="240"/>
                  </a:lnTo>
                  <a:lnTo>
                    <a:pt x="14" y="244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24" y="252"/>
                  </a:lnTo>
                  <a:lnTo>
                    <a:pt x="30" y="254"/>
                  </a:lnTo>
                  <a:lnTo>
                    <a:pt x="36" y="252"/>
                  </a:lnTo>
                  <a:lnTo>
                    <a:pt x="40" y="250"/>
                  </a:lnTo>
                  <a:lnTo>
                    <a:pt x="40" y="250"/>
                  </a:lnTo>
                  <a:lnTo>
                    <a:pt x="48" y="244"/>
                  </a:lnTo>
                  <a:lnTo>
                    <a:pt x="56" y="242"/>
                  </a:lnTo>
                  <a:lnTo>
                    <a:pt x="62" y="240"/>
                  </a:lnTo>
                  <a:lnTo>
                    <a:pt x="72" y="242"/>
                  </a:lnTo>
                  <a:lnTo>
                    <a:pt x="72" y="242"/>
                  </a:lnTo>
                  <a:lnTo>
                    <a:pt x="78" y="242"/>
                  </a:lnTo>
                  <a:lnTo>
                    <a:pt x="82" y="240"/>
                  </a:lnTo>
                  <a:lnTo>
                    <a:pt x="82" y="236"/>
                  </a:lnTo>
                  <a:lnTo>
                    <a:pt x="82" y="236"/>
                  </a:lnTo>
                  <a:lnTo>
                    <a:pt x="86" y="232"/>
                  </a:lnTo>
                  <a:lnTo>
                    <a:pt x="90" y="230"/>
                  </a:lnTo>
                  <a:lnTo>
                    <a:pt x="90" y="230"/>
                  </a:lnTo>
                  <a:lnTo>
                    <a:pt x="112" y="222"/>
                  </a:lnTo>
                  <a:lnTo>
                    <a:pt x="124" y="218"/>
                  </a:lnTo>
                  <a:lnTo>
                    <a:pt x="136" y="218"/>
                  </a:lnTo>
                  <a:lnTo>
                    <a:pt x="136" y="218"/>
                  </a:lnTo>
                  <a:lnTo>
                    <a:pt x="150" y="220"/>
                  </a:lnTo>
                  <a:lnTo>
                    <a:pt x="156" y="222"/>
                  </a:lnTo>
                  <a:lnTo>
                    <a:pt x="162" y="228"/>
                  </a:lnTo>
                  <a:lnTo>
                    <a:pt x="162" y="228"/>
                  </a:lnTo>
                  <a:lnTo>
                    <a:pt x="170" y="238"/>
                  </a:lnTo>
                  <a:lnTo>
                    <a:pt x="172" y="246"/>
                  </a:lnTo>
                  <a:lnTo>
                    <a:pt x="174" y="254"/>
                  </a:lnTo>
                  <a:lnTo>
                    <a:pt x="174" y="254"/>
                  </a:lnTo>
                  <a:lnTo>
                    <a:pt x="178" y="248"/>
                  </a:lnTo>
                  <a:lnTo>
                    <a:pt x="182" y="242"/>
                  </a:lnTo>
                  <a:lnTo>
                    <a:pt x="188" y="236"/>
                  </a:lnTo>
                  <a:lnTo>
                    <a:pt x="192" y="230"/>
                  </a:lnTo>
                  <a:lnTo>
                    <a:pt x="192" y="230"/>
                  </a:lnTo>
                  <a:lnTo>
                    <a:pt x="192" y="236"/>
                  </a:lnTo>
                  <a:lnTo>
                    <a:pt x="192" y="236"/>
                  </a:lnTo>
                  <a:lnTo>
                    <a:pt x="190" y="240"/>
                  </a:lnTo>
                  <a:lnTo>
                    <a:pt x="190" y="242"/>
                  </a:lnTo>
                  <a:lnTo>
                    <a:pt x="194" y="248"/>
                  </a:lnTo>
                  <a:lnTo>
                    <a:pt x="196" y="252"/>
                  </a:lnTo>
                  <a:lnTo>
                    <a:pt x="198" y="25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202" y="258"/>
                  </a:lnTo>
                  <a:lnTo>
                    <a:pt x="204" y="260"/>
                  </a:lnTo>
                  <a:lnTo>
                    <a:pt x="206" y="268"/>
                  </a:lnTo>
                  <a:lnTo>
                    <a:pt x="206" y="268"/>
                  </a:lnTo>
                  <a:lnTo>
                    <a:pt x="208" y="274"/>
                  </a:lnTo>
                  <a:lnTo>
                    <a:pt x="212" y="280"/>
                  </a:lnTo>
                  <a:lnTo>
                    <a:pt x="216" y="284"/>
                  </a:lnTo>
                  <a:lnTo>
                    <a:pt x="220" y="288"/>
                  </a:lnTo>
                  <a:lnTo>
                    <a:pt x="226" y="290"/>
                  </a:lnTo>
                  <a:lnTo>
                    <a:pt x="232" y="290"/>
                  </a:lnTo>
                  <a:lnTo>
                    <a:pt x="238" y="288"/>
                  </a:lnTo>
                  <a:lnTo>
                    <a:pt x="244" y="286"/>
                  </a:lnTo>
                  <a:lnTo>
                    <a:pt x="244" y="286"/>
                  </a:lnTo>
                  <a:lnTo>
                    <a:pt x="246" y="284"/>
                  </a:lnTo>
                  <a:lnTo>
                    <a:pt x="248" y="284"/>
                  </a:lnTo>
                  <a:lnTo>
                    <a:pt x="250" y="288"/>
                  </a:lnTo>
                  <a:lnTo>
                    <a:pt x="250" y="288"/>
                  </a:lnTo>
                  <a:lnTo>
                    <a:pt x="254" y="290"/>
                  </a:lnTo>
                  <a:lnTo>
                    <a:pt x="258" y="292"/>
                  </a:lnTo>
                  <a:lnTo>
                    <a:pt x="262" y="290"/>
                  </a:lnTo>
                  <a:lnTo>
                    <a:pt x="266" y="288"/>
                  </a:lnTo>
                  <a:lnTo>
                    <a:pt x="272" y="282"/>
                  </a:lnTo>
                  <a:lnTo>
                    <a:pt x="276" y="280"/>
                  </a:lnTo>
                  <a:lnTo>
                    <a:pt x="280" y="282"/>
                  </a:lnTo>
                  <a:lnTo>
                    <a:pt x="280" y="282"/>
                  </a:lnTo>
                  <a:lnTo>
                    <a:pt x="282" y="282"/>
                  </a:lnTo>
                  <a:lnTo>
                    <a:pt x="284" y="280"/>
                  </a:lnTo>
                  <a:lnTo>
                    <a:pt x="286" y="274"/>
                  </a:lnTo>
                  <a:lnTo>
                    <a:pt x="286" y="274"/>
                  </a:lnTo>
                  <a:lnTo>
                    <a:pt x="286" y="272"/>
                  </a:lnTo>
                  <a:lnTo>
                    <a:pt x="286" y="272"/>
                  </a:lnTo>
                  <a:lnTo>
                    <a:pt x="292" y="250"/>
                  </a:lnTo>
                  <a:lnTo>
                    <a:pt x="296" y="238"/>
                  </a:lnTo>
                  <a:lnTo>
                    <a:pt x="304" y="228"/>
                  </a:lnTo>
                  <a:lnTo>
                    <a:pt x="304" y="228"/>
                  </a:lnTo>
                  <a:lnTo>
                    <a:pt x="308" y="218"/>
                  </a:lnTo>
                  <a:lnTo>
                    <a:pt x="310" y="208"/>
                  </a:lnTo>
                  <a:lnTo>
                    <a:pt x="310" y="208"/>
                  </a:lnTo>
                  <a:lnTo>
                    <a:pt x="312" y="196"/>
                  </a:lnTo>
                  <a:lnTo>
                    <a:pt x="312" y="184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68"/>
            <p:cNvSpPr>
              <a:spLocks/>
            </p:cNvSpPr>
            <p:nvPr/>
          </p:nvSpPr>
          <p:spPr bwMode="auto">
            <a:xfrm>
              <a:off x="5556250" y="243840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69"/>
            <p:cNvSpPr>
              <a:spLocks/>
            </p:cNvSpPr>
            <p:nvPr/>
          </p:nvSpPr>
          <p:spPr bwMode="auto">
            <a:xfrm>
              <a:off x="5543550" y="2432050"/>
              <a:ext cx="1270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70"/>
            <p:cNvSpPr>
              <a:spLocks/>
            </p:cNvSpPr>
            <p:nvPr/>
          </p:nvSpPr>
          <p:spPr bwMode="auto">
            <a:xfrm>
              <a:off x="7978775" y="1403350"/>
              <a:ext cx="57150" cy="5715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2" y="18"/>
                </a:cxn>
                <a:cxn ang="0">
                  <a:pos x="16" y="18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6" y="30"/>
                </a:cxn>
                <a:cxn ang="0">
                  <a:pos x="16" y="34"/>
                </a:cxn>
                <a:cxn ang="0">
                  <a:pos x="20" y="36"/>
                </a:cxn>
                <a:cxn ang="0">
                  <a:pos x="24" y="36"/>
                </a:cxn>
                <a:cxn ang="0">
                  <a:pos x="24" y="36"/>
                </a:cxn>
                <a:cxn ang="0">
                  <a:pos x="28" y="36"/>
                </a:cxn>
                <a:cxn ang="0">
                  <a:pos x="28" y="34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28" y="26"/>
                </a:cxn>
                <a:cxn ang="0">
                  <a:pos x="28" y="26"/>
                </a:cxn>
                <a:cxn ang="0">
                  <a:pos x="34" y="26"/>
                </a:cxn>
                <a:cxn ang="0">
                  <a:pos x="36" y="22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8"/>
                </a:cxn>
                <a:cxn ang="0">
                  <a:pos x="32" y="4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6" y="4"/>
                </a:cxn>
                <a:cxn ang="0">
                  <a:pos x="24" y="8"/>
                </a:cxn>
                <a:cxn ang="0">
                  <a:pos x="16" y="10"/>
                </a:cxn>
                <a:cxn ang="0">
                  <a:pos x="10" y="12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0" y="2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36" h="36">
                  <a:moveTo>
                    <a:pt x="0" y="24"/>
                  </a:moveTo>
                  <a:lnTo>
                    <a:pt x="0" y="2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2" y="18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28" y="34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4" y="26"/>
                  </a:lnTo>
                  <a:lnTo>
                    <a:pt x="36" y="22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8"/>
                  </a:lnTo>
                  <a:lnTo>
                    <a:pt x="32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24" y="8"/>
                  </a:lnTo>
                  <a:lnTo>
                    <a:pt x="16" y="10"/>
                  </a:lnTo>
                  <a:lnTo>
                    <a:pt x="10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71"/>
            <p:cNvSpPr>
              <a:spLocks/>
            </p:cNvSpPr>
            <p:nvPr/>
          </p:nvSpPr>
          <p:spPr bwMode="auto">
            <a:xfrm>
              <a:off x="6499225" y="901700"/>
              <a:ext cx="9525" cy="63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72"/>
            <p:cNvSpPr>
              <a:spLocks/>
            </p:cNvSpPr>
            <p:nvPr/>
          </p:nvSpPr>
          <p:spPr bwMode="auto">
            <a:xfrm>
              <a:off x="7854950" y="330200"/>
              <a:ext cx="952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73"/>
            <p:cNvSpPr>
              <a:spLocks/>
            </p:cNvSpPr>
            <p:nvPr/>
          </p:nvSpPr>
          <p:spPr bwMode="auto">
            <a:xfrm>
              <a:off x="5705475" y="1384300"/>
              <a:ext cx="6350" cy="952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74"/>
            <p:cNvSpPr>
              <a:spLocks/>
            </p:cNvSpPr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75"/>
            <p:cNvSpPr>
              <a:spLocks/>
            </p:cNvSpPr>
            <p:nvPr/>
          </p:nvSpPr>
          <p:spPr bwMode="auto">
            <a:xfrm>
              <a:off x="7943850" y="1381125"/>
              <a:ext cx="952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76"/>
            <p:cNvSpPr>
              <a:spLocks/>
            </p:cNvSpPr>
            <p:nvPr/>
          </p:nvSpPr>
          <p:spPr bwMode="auto">
            <a:xfrm>
              <a:off x="5276850" y="276225"/>
              <a:ext cx="2222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4" h="4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77"/>
            <p:cNvSpPr>
              <a:spLocks/>
            </p:cNvSpPr>
            <p:nvPr/>
          </p:nvSpPr>
          <p:spPr bwMode="auto">
            <a:xfrm>
              <a:off x="5670550" y="736600"/>
              <a:ext cx="285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8" h="8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78"/>
            <p:cNvSpPr>
              <a:spLocks/>
            </p:cNvSpPr>
            <p:nvPr/>
          </p:nvSpPr>
          <p:spPr bwMode="auto">
            <a:xfrm>
              <a:off x="8083550" y="1558925"/>
              <a:ext cx="6350" cy="63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6" name="椭圆 145"/>
          <p:cNvSpPr/>
          <p:nvPr/>
        </p:nvSpPr>
        <p:spPr>
          <a:xfrm>
            <a:off x="584828" y="2443537"/>
            <a:ext cx="1893395" cy="1893395"/>
          </a:xfrm>
          <a:prstGeom prst="ellipse">
            <a:avLst/>
          </a:prstGeom>
          <a:solidFill>
            <a:schemeClr val="tx2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47" name="文本框 4"/>
          <p:cNvSpPr txBox="1"/>
          <p:nvPr/>
        </p:nvSpPr>
        <p:spPr>
          <a:xfrm>
            <a:off x="740531" y="3039340"/>
            <a:ext cx="15311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500" dirty="0" smtClean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提供知识对象的</a:t>
            </a:r>
          </a:p>
          <a:p>
            <a:pPr algn="ctr"/>
            <a:r>
              <a:rPr kumimoji="1" lang="zh-CN" altLang="en-US" sz="2500" dirty="0" smtClean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垂直搜索</a:t>
            </a:r>
          </a:p>
        </p:txBody>
      </p:sp>
      <p:sp>
        <p:nvSpPr>
          <p:cNvPr id="149" name="椭圆 148"/>
          <p:cNvSpPr/>
          <p:nvPr/>
        </p:nvSpPr>
        <p:spPr>
          <a:xfrm>
            <a:off x="2663492" y="4006103"/>
            <a:ext cx="1893395" cy="1893395"/>
          </a:xfrm>
          <a:prstGeom prst="ellipse">
            <a:avLst/>
          </a:prstGeom>
          <a:solidFill>
            <a:schemeClr val="tx2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52" name="椭圆 151"/>
          <p:cNvSpPr/>
          <p:nvPr/>
        </p:nvSpPr>
        <p:spPr>
          <a:xfrm>
            <a:off x="3879513" y="1611405"/>
            <a:ext cx="1893395" cy="1893395"/>
          </a:xfrm>
          <a:prstGeom prst="ellipse">
            <a:avLst/>
          </a:prstGeom>
          <a:solidFill>
            <a:schemeClr val="tx2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55" name="椭圆 154"/>
          <p:cNvSpPr/>
          <p:nvPr/>
        </p:nvSpPr>
        <p:spPr>
          <a:xfrm>
            <a:off x="6467130" y="2147980"/>
            <a:ext cx="1893395" cy="1893395"/>
          </a:xfrm>
          <a:prstGeom prst="ellipse">
            <a:avLst/>
          </a:prstGeom>
          <a:solidFill>
            <a:schemeClr val="tx2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59" name="文本框 4"/>
          <p:cNvSpPr txBox="1"/>
          <p:nvPr/>
        </p:nvSpPr>
        <p:spPr>
          <a:xfrm>
            <a:off x="6521712" y="2662456"/>
            <a:ext cx="1787670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500" dirty="0" smtClean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使读者快速获得</a:t>
            </a:r>
            <a:endParaRPr kumimoji="1" lang="en-US" altLang="zh-CN" sz="1500" dirty="0" smtClean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  <a:p>
            <a:pPr algn="ctr"/>
            <a:r>
              <a:rPr kumimoji="1" lang="zh-CN" altLang="en-US" sz="1500" dirty="0" smtClean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检出信息的</a:t>
            </a:r>
            <a:endParaRPr kumimoji="1" lang="en-US" altLang="zh-CN" sz="1500" dirty="0" smtClean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  <a:p>
            <a:pPr algn="ctr"/>
            <a:r>
              <a:rPr kumimoji="1" lang="zh-CN" altLang="en-US" sz="2500" dirty="0" smtClean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结构性认识</a:t>
            </a:r>
          </a:p>
        </p:txBody>
      </p:sp>
      <p:sp>
        <p:nvSpPr>
          <p:cNvPr id="160" name="文本框 4"/>
          <p:cNvSpPr txBox="1"/>
          <p:nvPr/>
        </p:nvSpPr>
        <p:spPr>
          <a:xfrm>
            <a:off x="2737624" y="4624272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500" dirty="0" smtClean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将信息服务升华到</a:t>
            </a:r>
            <a:endParaRPr kumimoji="1" lang="en-US" altLang="zh-CN" sz="1500" dirty="0" smtClean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  <a:p>
            <a:pPr algn="ctr"/>
            <a:r>
              <a:rPr kumimoji="1" lang="zh-CN" altLang="en-US" sz="2500" dirty="0" smtClean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知识服务</a:t>
            </a:r>
          </a:p>
        </p:txBody>
      </p:sp>
      <p:sp>
        <p:nvSpPr>
          <p:cNvPr id="161" name="文本框 4"/>
          <p:cNvSpPr txBox="1"/>
          <p:nvPr/>
        </p:nvSpPr>
        <p:spPr>
          <a:xfrm>
            <a:off x="4083869" y="2131621"/>
            <a:ext cx="1467068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500" dirty="0" smtClean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提供知识对象</a:t>
            </a:r>
            <a:endParaRPr kumimoji="1" lang="en-US" altLang="zh-CN" sz="1500" dirty="0" smtClean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  <a:p>
            <a:pPr algn="ctr"/>
            <a:r>
              <a:rPr kumimoji="1" lang="zh-CN" altLang="en-US" sz="1500" dirty="0" smtClean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关联关系的</a:t>
            </a:r>
            <a:endParaRPr kumimoji="1" lang="en-US" altLang="zh-CN" sz="1500" dirty="0" smtClean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  <a:p>
            <a:pPr algn="ctr"/>
            <a:r>
              <a:rPr kumimoji="1" lang="zh-CN" altLang="en-US" sz="2500" dirty="0" smtClean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挖掘分析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 animBg="1"/>
      <p:bldP spid="147" grpId="0"/>
      <p:bldP spid="149" grpId="0" animBg="1"/>
      <p:bldP spid="152" grpId="0" animBg="1"/>
      <p:bldP spid="155" grpId="0" animBg="1"/>
      <p:bldP spid="159" grpId="0"/>
      <p:bldP spid="160" grpId="0"/>
      <p:bldP spid="16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工作网盘\维普\市场部\PPT2016\图片2.jpg"/>
          <p:cNvPicPr>
            <a:picLocks noChangeAspect="1" noChangeArrowheads="1"/>
          </p:cNvPicPr>
          <p:nvPr/>
        </p:nvPicPr>
        <p:blipFill>
          <a:blip r:embed="rId3"/>
          <a:srcRect r="2500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17" name="文本框 12"/>
          <p:cNvSpPr txBox="1"/>
          <p:nvPr/>
        </p:nvSpPr>
        <p:spPr>
          <a:xfrm>
            <a:off x="3351153" y="451622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pPr algn="ctr"/>
            <a:r>
              <a:rPr lang="zh-CN" altLang="en-US" sz="4400" b="0" dirty="0" smtClean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系统概述</a:t>
            </a:r>
            <a:endParaRPr lang="en-US" altLang="zh-CN" sz="4400" b="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262170" y="1188587"/>
            <a:ext cx="2619658" cy="2619658"/>
            <a:chOff x="3384296" y="1420212"/>
            <a:chExt cx="2619658" cy="2619658"/>
          </a:xfrm>
        </p:grpSpPr>
        <p:sp>
          <p:nvSpPr>
            <p:cNvPr id="15" name="椭圆 14"/>
            <p:cNvSpPr/>
            <p:nvPr/>
          </p:nvSpPr>
          <p:spPr>
            <a:xfrm>
              <a:off x="3384296" y="1420212"/>
              <a:ext cx="2619658" cy="2619658"/>
            </a:xfrm>
            <a:prstGeom prst="ellipse">
              <a:avLst/>
            </a:prstGeom>
            <a:solidFill>
              <a:srgbClr val="F8F9FA">
                <a:alpha val="10196"/>
              </a:srgbClr>
            </a:solidFill>
            <a:ln w="12700" cap="flat" cmpd="sng" algn="ctr">
              <a:solidFill>
                <a:srgbClr val="FFFFFF"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cs"/>
              </a:endParaRPr>
            </a:p>
          </p:txBody>
        </p:sp>
        <p:sp>
          <p:nvSpPr>
            <p:cNvPr id="16" name="文本框 5"/>
            <p:cNvSpPr txBox="1"/>
            <p:nvPr/>
          </p:nvSpPr>
          <p:spPr>
            <a:xfrm>
              <a:off x="3857198" y="1760545"/>
              <a:ext cx="1673856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0" b="0" i="0" u="none" strike="noStrike" kern="0" cap="none" spc="300" normalizeH="0" baseline="0" noProof="0" dirty="0" smtClean="0">
                  <a:ln w="28575">
                    <a:solidFill>
                      <a:sysClr val="window" lastClr="FFFFFF"/>
                    </a:solidFill>
                  </a:ln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Impact" panose="020B0806030902050204" pitchFamily="34" charset="0"/>
                </a:rPr>
                <a:t>01</a:t>
              </a:r>
              <a:endParaRPr kumimoji="0" lang="zh-CN" altLang="en-US" sz="12000" b="0" i="0" u="none" strike="noStrike" kern="0" cap="none" spc="300" normalizeH="0" baseline="0" noProof="0" dirty="0">
                <a:ln w="28575">
                  <a:solidFill>
                    <a:sysClr val="window" lastClr="FFFFFF"/>
                  </a:solidFill>
                </a:ln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Impact" panose="020B0806030902050204" pitchFamily="34" charset="0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7537" y="4039870"/>
            <a:ext cx="2828925" cy="44767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669232" y="5419004"/>
            <a:ext cx="1805535" cy="177939"/>
            <a:chOff x="4021225" y="5419004"/>
            <a:chExt cx="1805535" cy="177939"/>
          </a:xfrm>
        </p:grpSpPr>
        <p:sp>
          <p:nvSpPr>
            <p:cNvPr id="23" name="矩形 22"/>
            <p:cNvSpPr/>
            <p:nvPr/>
          </p:nvSpPr>
          <p:spPr>
            <a:xfrm>
              <a:off x="4021225" y="5419004"/>
              <a:ext cx="193937" cy="177939"/>
            </a:xfrm>
            <a:prstGeom prst="rect">
              <a:avLst/>
            </a:prstGeom>
            <a:solidFill>
              <a:srgbClr val="F8F8F8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424124" y="5419004"/>
              <a:ext cx="193937" cy="177939"/>
            </a:xfrm>
            <a:prstGeom prst="rect">
              <a:avLst/>
            </a:prstGeom>
            <a:solidFill>
              <a:srgbClr val="F8F8F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827023" y="5419004"/>
              <a:ext cx="193937" cy="177939"/>
            </a:xfrm>
            <a:prstGeom prst="rect">
              <a:avLst/>
            </a:prstGeom>
            <a:solidFill>
              <a:srgbClr val="F8F8F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5229923" y="5419004"/>
              <a:ext cx="193937" cy="177939"/>
            </a:xfrm>
            <a:prstGeom prst="rect">
              <a:avLst/>
            </a:prstGeom>
            <a:solidFill>
              <a:srgbClr val="F8F8F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632823" y="5419004"/>
              <a:ext cx="193937" cy="177939"/>
            </a:xfrm>
            <a:prstGeom prst="rect">
              <a:avLst/>
            </a:prstGeom>
            <a:solidFill>
              <a:srgbClr val="F8F8F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"/>
          <p:cNvSpPr txBox="1"/>
          <p:nvPr/>
        </p:nvSpPr>
        <p:spPr>
          <a:xfrm>
            <a:off x="899742" y="406781"/>
            <a:ext cx="3831724" cy="4072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功能六：数据对象化</a:t>
            </a:r>
          </a:p>
        </p:txBody>
      </p:sp>
      <p:sp>
        <p:nvSpPr>
          <p:cNvPr id="8" name="矩形 7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3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pic>
        <p:nvPicPr>
          <p:cNvPr id="14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64893" y="2894650"/>
            <a:ext cx="6757006" cy="348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0" name="矩形 149"/>
          <p:cNvSpPr/>
          <p:nvPr/>
        </p:nvSpPr>
        <p:spPr>
          <a:xfrm>
            <a:off x="2660892" y="2912718"/>
            <a:ext cx="3461214" cy="258255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1209230" y="5332336"/>
            <a:ext cx="1359790" cy="1050597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153" name="矩形 152"/>
          <p:cNvSpPr/>
          <p:nvPr/>
        </p:nvSpPr>
        <p:spPr>
          <a:xfrm>
            <a:off x="5079883" y="5201335"/>
            <a:ext cx="885444" cy="274066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1052142" y="1028005"/>
            <a:ext cx="314255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对象化数据</a:t>
            </a:r>
          </a:p>
        </p:txBody>
      </p:sp>
      <p:sp>
        <p:nvSpPr>
          <p:cNvPr id="156" name="矩形 155"/>
          <p:cNvSpPr/>
          <p:nvPr/>
        </p:nvSpPr>
        <p:spPr>
          <a:xfrm>
            <a:off x="1063293" y="1519308"/>
            <a:ext cx="70653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提供对象级别的垂直搜索，把读者体验从资源保障服务提升到知识对象服务。</a:t>
            </a:r>
          </a:p>
        </p:txBody>
      </p:sp>
      <p:sp>
        <p:nvSpPr>
          <p:cNvPr id="157" name="矩形 156"/>
          <p:cNvSpPr/>
          <p:nvPr/>
        </p:nvSpPr>
        <p:spPr>
          <a:xfrm>
            <a:off x="1063293" y="1875135"/>
            <a:ext cx="72933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解析出</a:t>
            </a:r>
            <a:r>
              <a:rPr lang="zh-CN" altLang="en-US" sz="1600" dirty="0" smtClean="0">
                <a:solidFill>
                  <a:schemeClr val="tx2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人物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lang="zh-CN" altLang="en-US" sz="1600" dirty="0" smtClean="0">
                <a:solidFill>
                  <a:schemeClr val="tx2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主题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lang="zh-CN" altLang="en-US" sz="1600" dirty="0" smtClean="0">
                <a:solidFill>
                  <a:schemeClr val="tx2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机构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lang="zh-CN" altLang="en-US" sz="1600" dirty="0" smtClean="0">
                <a:solidFill>
                  <a:schemeClr val="tx2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资助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lang="zh-CN" altLang="en-US" sz="1600" dirty="0" smtClean="0">
                <a:solidFill>
                  <a:schemeClr val="tx2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传媒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五大知识对象，支持领域导航和地区导航，并提供分面聚类与结果寻优，极大帮助读者优化知识对象的检索结果。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 animBg="1"/>
      <p:bldP spid="151" grpId="0" animBg="1"/>
      <p:bldP spid="15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"/>
          <p:cNvSpPr txBox="1"/>
          <p:nvPr/>
        </p:nvSpPr>
        <p:spPr>
          <a:xfrm>
            <a:off x="899742" y="406781"/>
            <a:ext cx="3831724" cy="4072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功能六：数据对象化</a:t>
            </a:r>
          </a:p>
        </p:txBody>
      </p:sp>
      <p:sp>
        <p:nvSpPr>
          <p:cNvPr id="8" name="矩形 7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3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937842" y="1091505"/>
            <a:ext cx="314255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知识对象本体描述</a:t>
            </a:r>
          </a:p>
        </p:txBody>
      </p:sp>
      <p:sp>
        <p:nvSpPr>
          <p:cNvPr id="156" name="矩形 155"/>
          <p:cNvSpPr/>
          <p:nvPr/>
        </p:nvSpPr>
        <p:spPr>
          <a:xfrm>
            <a:off x="948993" y="1582808"/>
            <a:ext cx="74076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对解析出的知识对象，提供详尽的知识本体内容描述，包括其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B0F0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相关作品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lang="zh-CN" altLang="en-US" sz="1600" dirty="0" smtClean="0">
                <a:solidFill>
                  <a:srgbClr val="00B0F0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相关机构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lang="zh-CN" altLang="en-US" sz="1600" dirty="0" smtClean="0">
                <a:solidFill>
                  <a:srgbClr val="00B0F0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相关作者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lang="zh-CN" altLang="en-US" sz="1600" dirty="0" smtClean="0">
                <a:solidFill>
                  <a:srgbClr val="00B0F0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相关传媒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lang="zh-CN" altLang="en-US" sz="1600" dirty="0" smtClean="0">
                <a:solidFill>
                  <a:srgbClr val="00B0F0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相关主题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lang="zh-CN" altLang="en-US" sz="1600" dirty="0" smtClean="0">
                <a:solidFill>
                  <a:srgbClr val="00B0F0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相关基金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</a:t>
            </a:r>
            <a:r>
              <a:rPr lang="zh-CN" altLang="en-US" sz="1600" dirty="0" smtClean="0">
                <a:solidFill>
                  <a:srgbClr val="00B0F0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相关领域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通过全面的描述，读者可更深度的了解所需知识内容。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72746" y="2897437"/>
            <a:ext cx="6600258" cy="361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矩形 11"/>
          <p:cNvSpPr/>
          <p:nvPr/>
        </p:nvSpPr>
        <p:spPr>
          <a:xfrm>
            <a:off x="1279193" y="4455196"/>
            <a:ext cx="6578802" cy="282285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8169" y="1878940"/>
            <a:ext cx="7450895" cy="2108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1269" y="4166542"/>
            <a:ext cx="4304811" cy="2335858"/>
          </a:xfrm>
          <a:prstGeom prst="rect">
            <a:avLst/>
          </a:prstGeom>
          <a:noFill/>
          <a:ln w="9525">
            <a:solidFill>
              <a:srgbClr val="70818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40871" y="4181215"/>
            <a:ext cx="3436057" cy="2321186"/>
          </a:xfrm>
          <a:prstGeom prst="rect">
            <a:avLst/>
          </a:prstGeom>
          <a:noFill/>
          <a:ln w="9525">
            <a:solidFill>
              <a:srgbClr val="70818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矩形 11"/>
          <p:cNvSpPr/>
          <p:nvPr/>
        </p:nvSpPr>
        <p:spPr>
          <a:xfrm>
            <a:off x="6755120" y="1832573"/>
            <a:ext cx="1626879" cy="360564"/>
          </a:xfrm>
          <a:prstGeom prst="rect">
            <a:avLst/>
          </a:prstGeom>
          <a:noFill/>
          <a:ln w="5715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56328" y="3621687"/>
            <a:ext cx="2312972" cy="360564"/>
          </a:xfrm>
          <a:prstGeom prst="rect">
            <a:avLst/>
          </a:prstGeom>
          <a:noFill/>
          <a:ln w="5715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48860" y="1180405"/>
            <a:ext cx="43075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·</a:t>
            </a:r>
            <a:r>
              <a:rPr lang="zh-CN" altLang="en-US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研究趋势图   </a:t>
            </a:r>
            <a:r>
              <a:rPr lang="en-US" altLang="zh-CN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	·360°</a:t>
            </a:r>
            <a:r>
              <a:rPr lang="zh-CN" altLang="en-US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网络图</a:t>
            </a:r>
            <a:r>
              <a:rPr lang="en-US" altLang="zh-CN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	·</a:t>
            </a:r>
            <a:r>
              <a:rPr lang="zh-CN" altLang="en-US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对象分析报告</a:t>
            </a:r>
            <a:endParaRPr lang="en-US" altLang="zh-CN" sz="1600" dirty="0" smtClean="0">
              <a:solidFill>
                <a:srgbClr val="02AFF3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48861" y="4165600"/>
            <a:ext cx="4467360" cy="2349499"/>
          </a:xfrm>
          <a:prstGeom prst="rect">
            <a:avLst/>
          </a:prstGeom>
          <a:noFill/>
          <a:ln w="9525">
            <a:solidFill>
              <a:srgbClr val="70818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文本框 4"/>
          <p:cNvSpPr txBox="1"/>
          <p:nvPr/>
        </p:nvSpPr>
        <p:spPr>
          <a:xfrm>
            <a:off x="899742" y="406781"/>
            <a:ext cx="3831724" cy="4072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功能六：数据对象化</a:t>
            </a:r>
          </a:p>
        </p:txBody>
      </p:sp>
      <p:sp>
        <p:nvSpPr>
          <p:cNvPr id="17" name="矩形 16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3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0041" y="1180405"/>
            <a:ext cx="3411019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支持知识对象自动生成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"/>
          <p:cNvSpPr txBox="1"/>
          <p:nvPr/>
        </p:nvSpPr>
        <p:spPr>
          <a:xfrm>
            <a:off x="899742" y="406781"/>
            <a:ext cx="3831724" cy="4072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功能六：数据对象化</a:t>
            </a:r>
          </a:p>
        </p:txBody>
      </p:sp>
      <p:sp>
        <p:nvSpPr>
          <p:cNvPr id="8" name="矩形 7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3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937842" y="1091505"/>
            <a:ext cx="314255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对象比较</a:t>
            </a:r>
          </a:p>
        </p:txBody>
      </p:sp>
      <p:sp>
        <p:nvSpPr>
          <p:cNvPr id="156" name="矩形 155"/>
          <p:cNvSpPr/>
          <p:nvPr/>
        </p:nvSpPr>
        <p:spPr>
          <a:xfrm>
            <a:off x="948993" y="1582808"/>
            <a:ext cx="7407607" cy="423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提供同类对象之间的产出对比，知识脉络关联及延伸的比较报告功能。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32295" y="2215254"/>
            <a:ext cx="6383940" cy="4109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/>
          <p:cNvSpPr/>
          <p:nvPr/>
        </p:nvSpPr>
        <p:spPr>
          <a:xfrm>
            <a:off x="1272516" y="2760980"/>
            <a:ext cx="5847755" cy="2082159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20776" y="4751457"/>
            <a:ext cx="360251" cy="381767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724" y="2231468"/>
            <a:ext cx="8430250" cy="3926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3" grpId="0" animBg="1"/>
      <p:bldP spid="13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"/>
          <p:cNvSpPr txBox="1"/>
          <p:nvPr/>
        </p:nvSpPr>
        <p:spPr>
          <a:xfrm>
            <a:off x="899742" y="406781"/>
            <a:ext cx="3831724" cy="4072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功能六：数据对象化</a:t>
            </a:r>
          </a:p>
        </p:txBody>
      </p:sp>
      <p:sp>
        <p:nvSpPr>
          <p:cNvPr id="8" name="矩形 7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3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937842" y="1040705"/>
            <a:ext cx="4036494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领域学科、地区的本体导航</a:t>
            </a:r>
          </a:p>
        </p:txBody>
      </p:sp>
      <p:sp>
        <p:nvSpPr>
          <p:cNvPr id="156" name="矩形 155"/>
          <p:cNvSpPr/>
          <p:nvPr/>
        </p:nvSpPr>
        <p:spPr>
          <a:xfrm>
            <a:off x="948993" y="1532008"/>
            <a:ext cx="7407607" cy="792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解析出的领域学科、地区做知识本体内容的详尽描述，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并提供整理、统计及分析服务，提供相关内容的导航导读功能。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2786" y="2451404"/>
            <a:ext cx="7985616" cy="413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2786" y="2809544"/>
            <a:ext cx="4936180" cy="2504744"/>
          </a:xfrm>
          <a:prstGeom prst="rect">
            <a:avLst/>
          </a:prstGeom>
          <a:noFill/>
          <a:ln w="9525">
            <a:solidFill>
              <a:srgbClr val="70818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5" name="矩形 14"/>
          <p:cNvSpPr/>
          <p:nvPr/>
        </p:nvSpPr>
        <p:spPr>
          <a:xfrm>
            <a:off x="6930612" y="2438704"/>
            <a:ext cx="1641888" cy="396240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8400" y="3898675"/>
            <a:ext cx="4889500" cy="2682769"/>
          </a:xfrm>
          <a:prstGeom prst="rect">
            <a:avLst/>
          </a:prstGeom>
          <a:noFill/>
          <a:ln w="9525">
            <a:solidFill>
              <a:srgbClr val="70818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工作网盘\维普\市场部\PPT2016\图片2.jpg"/>
          <p:cNvPicPr>
            <a:picLocks noChangeAspect="1" noChangeArrowheads="1"/>
          </p:cNvPicPr>
          <p:nvPr/>
        </p:nvPicPr>
        <p:blipFill>
          <a:blip r:embed="rId2"/>
          <a:srcRect r="25000"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</p:spPr>
      </p:pic>
      <p:sp>
        <p:nvSpPr>
          <p:cNvPr id="17" name="文本框 12"/>
          <p:cNvSpPr txBox="1"/>
          <p:nvPr/>
        </p:nvSpPr>
        <p:spPr>
          <a:xfrm>
            <a:off x="1940510" y="4516228"/>
            <a:ext cx="52629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pPr algn="ctr"/>
            <a:r>
              <a:rPr lang="zh-CN" altLang="en-US" sz="4400" b="0" dirty="0" smtClean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系统优势与用户价值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262171" y="1188587"/>
            <a:ext cx="2619658" cy="2619658"/>
            <a:chOff x="3384296" y="1420212"/>
            <a:chExt cx="2619658" cy="2619658"/>
          </a:xfrm>
        </p:grpSpPr>
        <p:sp>
          <p:nvSpPr>
            <p:cNvPr id="13" name="椭圆 12"/>
            <p:cNvSpPr/>
            <p:nvPr/>
          </p:nvSpPr>
          <p:spPr>
            <a:xfrm>
              <a:off x="3384296" y="1420212"/>
              <a:ext cx="2619658" cy="2619658"/>
            </a:xfrm>
            <a:prstGeom prst="ellipse">
              <a:avLst/>
            </a:prstGeom>
            <a:solidFill>
              <a:srgbClr val="F8F9FA">
                <a:alpha val="10196"/>
              </a:srgbClr>
            </a:solidFill>
            <a:ln w="12700" cap="flat" cmpd="sng" algn="ctr">
              <a:solidFill>
                <a:srgbClr val="FFFFFF"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cs"/>
              </a:endParaRPr>
            </a:p>
          </p:txBody>
        </p:sp>
        <p:sp>
          <p:nvSpPr>
            <p:cNvPr id="14" name="文本框 5"/>
            <p:cNvSpPr txBox="1"/>
            <p:nvPr/>
          </p:nvSpPr>
          <p:spPr>
            <a:xfrm>
              <a:off x="3765827" y="1760545"/>
              <a:ext cx="1856598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0" b="0" i="0" u="none" strike="noStrike" kern="0" cap="none" spc="300" normalizeH="0" baseline="0" noProof="0" dirty="0" smtClean="0">
                  <a:ln w="28575">
                    <a:solidFill>
                      <a:sysClr val="window" lastClr="FFFFFF"/>
                    </a:solidFill>
                  </a:ln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Impact" panose="020B0806030902050204" pitchFamily="34" charset="0"/>
                </a:rPr>
                <a:t>04</a:t>
              </a:r>
              <a:endParaRPr kumimoji="0" lang="zh-CN" altLang="en-US" sz="12000" b="0" i="0" u="none" strike="noStrike" kern="0" cap="none" spc="300" normalizeH="0" baseline="0" noProof="0" dirty="0">
                <a:ln w="28575">
                  <a:solidFill>
                    <a:sysClr val="window" lastClr="FFFFFF"/>
                  </a:solidFill>
                </a:ln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Impact" panose="020B0806030902050204" pitchFamily="34" charset="0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7535" y="4039870"/>
            <a:ext cx="2828925" cy="44767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669232" y="5419004"/>
            <a:ext cx="1805535" cy="177939"/>
            <a:chOff x="4021225" y="5419004"/>
            <a:chExt cx="1805535" cy="177939"/>
          </a:xfrm>
        </p:grpSpPr>
        <p:sp>
          <p:nvSpPr>
            <p:cNvPr id="23" name="矩形 22"/>
            <p:cNvSpPr/>
            <p:nvPr/>
          </p:nvSpPr>
          <p:spPr>
            <a:xfrm>
              <a:off x="4021225" y="5419004"/>
              <a:ext cx="193937" cy="177939"/>
            </a:xfrm>
            <a:prstGeom prst="rect">
              <a:avLst/>
            </a:prstGeom>
            <a:solidFill>
              <a:srgbClr val="F8F8F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424124" y="5419004"/>
              <a:ext cx="193937" cy="177939"/>
            </a:xfrm>
            <a:prstGeom prst="rect">
              <a:avLst/>
            </a:prstGeom>
            <a:solidFill>
              <a:srgbClr val="F8F8F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827023" y="5419004"/>
              <a:ext cx="193937" cy="177939"/>
            </a:xfrm>
            <a:prstGeom prst="rect">
              <a:avLst/>
            </a:prstGeom>
            <a:solidFill>
              <a:srgbClr val="F8F8F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5229923" y="5419004"/>
              <a:ext cx="193937" cy="177939"/>
            </a:xfrm>
            <a:prstGeom prst="rect">
              <a:avLst/>
            </a:prstGeom>
            <a:solidFill>
              <a:srgbClr val="F8F8F8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632823" y="5419004"/>
              <a:ext cx="193937" cy="177939"/>
            </a:xfrm>
            <a:prstGeom prst="rect">
              <a:avLst/>
            </a:prstGeom>
            <a:solidFill>
              <a:srgbClr val="F8F8F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任意多边形 49"/>
          <p:cNvSpPr/>
          <p:nvPr/>
        </p:nvSpPr>
        <p:spPr>
          <a:xfrm flipH="1">
            <a:off x="744794" y="2763601"/>
            <a:ext cx="6989915" cy="755435"/>
          </a:xfrm>
          <a:custGeom>
            <a:avLst/>
            <a:gdLst>
              <a:gd name="connsiteX0" fmla="*/ 0 w 9327898"/>
              <a:gd name="connsiteY0" fmla="*/ 0 h 1008112"/>
              <a:gd name="connsiteX1" fmla="*/ 8915278 w 9327898"/>
              <a:gd name="connsiteY1" fmla="*/ 0 h 1008112"/>
              <a:gd name="connsiteX2" fmla="*/ 9327898 w 9327898"/>
              <a:gd name="connsiteY2" fmla="*/ 504056 h 1008112"/>
              <a:gd name="connsiteX3" fmla="*/ 8915278 w 9327898"/>
              <a:gd name="connsiteY3" fmla="*/ 1008112 h 1008112"/>
              <a:gd name="connsiteX4" fmla="*/ 0 w 9327898"/>
              <a:gd name="connsiteY4" fmla="*/ 1008112 h 1008112"/>
              <a:gd name="connsiteX5" fmla="*/ 412620 w 9327898"/>
              <a:gd name="connsiteY5" fmla="*/ 50405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27898" h="1008112">
                <a:moveTo>
                  <a:pt x="0" y="0"/>
                </a:moveTo>
                <a:lnTo>
                  <a:pt x="8915278" y="0"/>
                </a:lnTo>
                <a:lnTo>
                  <a:pt x="9327898" y="504056"/>
                </a:lnTo>
                <a:lnTo>
                  <a:pt x="8915278" y="1008112"/>
                </a:lnTo>
                <a:lnTo>
                  <a:pt x="0" y="1008112"/>
                </a:lnTo>
                <a:lnTo>
                  <a:pt x="412620" y="504056"/>
                </a:lnTo>
                <a:close/>
              </a:path>
            </a:pathLst>
          </a:custGeom>
          <a:solidFill>
            <a:srgbClr val="E2E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7" name="任意多边形 78"/>
          <p:cNvSpPr/>
          <p:nvPr/>
        </p:nvSpPr>
        <p:spPr>
          <a:xfrm flipH="1">
            <a:off x="744794" y="5204405"/>
            <a:ext cx="6989915" cy="755435"/>
          </a:xfrm>
          <a:custGeom>
            <a:avLst/>
            <a:gdLst>
              <a:gd name="connsiteX0" fmla="*/ 0 w 9327898"/>
              <a:gd name="connsiteY0" fmla="*/ 0 h 1008112"/>
              <a:gd name="connsiteX1" fmla="*/ 8915278 w 9327898"/>
              <a:gd name="connsiteY1" fmla="*/ 0 h 1008112"/>
              <a:gd name="connsiteX2" fmla="*/ 9327898 w 9327898"/>
              <a:gd name="connsiteY2" fmla="*/ 504056 h 1008112"/>
              <a:gd name="connsiteX3" fmla="*/ 8915278 w 9327898"/>
              <a:gd name="connsiteY3" fmla="*/ 1008112 h 1008112"/>
              <a:gd name="connsiteX4" fmla="*/ 0 w 9327898"/>
              <a:gd name="connsiteY4" fmla="*/ 1008112 h 1008112"/>
              <a:gd name="connsiteX5" fmla="*/ 412620 w 9327898"/>
              <a:gd name="connsiteY5" fmla="*/ 50405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27898" h="1008112">
                <a:moveTo>
                  <a:pt x="0" y="0"/>
                </a:moveTo>
                <a:lnTo>
                  <a:pt x="8915278" y="0"/>
                </a:lnTo>
                <a:lnTo>
                  <a:pt x="9327898" y="504056"/>
                </a:lnTo>
                <a:lnTo>
                  <a:pt x="8915278" y="1008112"/>
                </a:lnTo>
                <a:lnTo>
                  <a:pt x="0" y="1008112"/>
                </a:lnTo>
                <a:lnTo>
                  <a:pt x="412620" y="504056"/>
                </a:lnTo>
                <a:close/>
              </a:path>
            </a:pathLst>
          </a:custGeom>
          <a:solidFill>
            <a:srgbClr val="E2E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8" name="任意多边形 80"/>
          <p:cNvSpPr/>
          <p:nvPr/>
        </p:nvSpPr>
        <p:spPr>
          <a:xfrm>
            <a:off x="1434940" y="3972641"/>
            <a:ext cx="6989915" cy="755435"/>
          </a:xfrm>
          <a:custGeom>
            <a:avLst/>
            <a:gdLst>
              <a:gd name="connsiteX0" fmla="*/ 0 w 9327898"/>
              <a:gd name="connsiteY0" fmla="*/ 0 h 1008112"/>
              <a:gd name="connsiteX1" fmla="*/ 8915278 w 9327898"/>
              <a:gd name="connsiteY1" fmla="*/ 0 h 1008112"/>
              <a:gd name="connsiteX2" fmla="*/ 9327898 w 9327898"/>
              <a:gd name="connsiteY2" fmla="*/ 504056 h 1008112"/>
              <a:gd name="connsiteX3" fmla="*/ 8915278 w 9327898"/>
              <a:gd name="connsiteY3" fmla="*/ 1008112 h 1008112"/>
              <a:gd name="connsiteX4" fmla="*/ 0 w 9327898"/>
              <a:gd name="connsiteY4" fmla="*/ 1008112 h 1008112"/>
              <a:gd name="connsiteX5" fmla="*/ 412620 w 9327898"/>
              <a:gd name="connsiteY5" fmla="*/ 50405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27898" h="1008112">
                <a:moveTo>
                  <a:pt x="0" y="0"/>
                </a:moveTo>
                <a:lnTo>
                  <a:pt x="8915278" y="0"/>
                </a:lnTo>
                <a:lnTo>
                  <a:pt x="9327898" y="504056"/>
                </a:lnTo>
                <a:lnTo>
                  <a:pt x="8915278" y="1008112"/>
                </a:lnTo>
                <a:lnTo>
                  <a:pt x="0" y="1008112"/>
                </a:lnTo>
                <a:lnTo>
                  <a:pt x="412620" y="504056"/>
                </a:lnTo>
                <a:close/>
              </a:path>
            </a:pathLst>
          </a:custGeom>
          <a:solidFill>
            <a:srgbClr val="E2E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五边形 98"/>
          <p:cNvSpPr/>
          <p:nvPr/>
        </p:nvSpPr>
        <p:spPr>
          <a:xfrm>
            <a:off x="-394" y="3968010"/>
            <a:ext cx="1654254" cy="755435"/>
          </a:xfrm>
          <a:prstGeom prst="homePlate">
            <a:avLst>
              <a:gd name="adj" fmla="val 40930"/>
            </a:avLst>
          </a:prstGeom>
          <a:solidFill>
            <a:srgbClr val="00BF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 91"/>
          <p:cNvSpPr/>
          <p:nvPr/>
        </p:nvSpPr>
        <p:spPr>
          <a:xfrm>
            <a:off x="1434940" y="1594038"/>
            <a:ext cx="6989915" cy="755435"/>
          </a:xfrm>
          <a:custGeom>
            <a:avLst/>
            <a:gdLst>
              <a:gd name="connsiteX0" fmla="*/ 0 w 9327898"/>
              <a:gd name="connsiteY0" fmla="*/ 0 h 1008112"/>
              <a:gd name="connsiteX1" fmla="*/ 8915278 w 9327898"/>
              <a:gd name="connsiteY1" fmla="*/ 0 h 1008112"/>
              <a:gd name="connsiteX2" fmla="*/ 9327898 w 9327898"/>
              <a:gd name="connsiteY2" fmla="*/ 504056 h 1008112"/>
              <a:gd name="connsiteX3" fmla="*/ 8915278 w 9327898"/>
              <a:gd name="connsiteY3" fmla="*/ 1008112 h 1008112"/>
              <a:gd name="connsiteX4" fmla="*/ 0 w 9327898"/>
              <a:gd name="connsiteY4" fmla="*/ 1008112 h 1008112"/>
              <a:gd name="connsiteX5" fmla="*/ 412620 w 9327898"/>
              <a:gd name="connsiteY5" fmla="*/ 50405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27898" h="1008112">
                <a:moveTo>
                  <a:pt x="0" y="0"/>
                </a:moveTo>
                <a:lnTo>
                  <a:pt x="8915278" y="0"/>
                </a:lnTo>
                <a:lnTo>
                  <a:pt x="9327898" y="504056"/>
                </a:lnTo>
                <a:lnTo>
                  <a:pt x="8915278" y="1008112"/>
                </a:lnTo>
                <a:lnTo>
                  <a:pt x="0" y="1008112"/>
                </a:lnTo>
                <a:lnTo>
                  <a:pt x="412620" y="504056"/>
                </a:lnTo>
                <a:close/>
              </a:path>
            </a:pathLst>
          </a:custGeom>
          <a:solidFill>
            <a:srgbClr val="E2E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1" name="五边形 100"/>
          <p:cNvSpPr/>
          <p:nvPr/>
        </p:nvSpPr>
        <p:spPr>
          <a:xfrm>
            <a:off x="-394" y="1594038"/>
            <a:ext cx="1654254" cy="755435"/>
          </a:xfrm>
          <a:prstGeom prst="homePlate">
            <a:avLst>
              <a:gd name="adj" fmla="val 4093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" name="五边形 101"/>
          <p:cNvSpPr/>
          <p:nvPr/>
        </p:nvSpPr>
        <p:spPr>
          <a:xfrm flipH="1">
            <a:off x="7497993" y="5204405"/>
            <a:ext cx="1654254" cy="755435"/>
          </a:xfrm>
          <a:prstGeom prst="homePlate">
            <a:avLst>
              <a:gd name="adj" fmla="val 40930"/>
            </a:avLst>
          </a:prstGeom>
          <a:solidFill>
            <a:srgbClr val="1B2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五边形 102"/>
          <p:cNvSpPr/>
          <p:nvPr/>
        </p:nvSpPr>
        <p:spPr>
          <a:xfrm flipH="1">
            <a:off x="7497993" y="2763601"/>
            <a:ext cx="1654254" cy="755435"/>
          </a:xfrm>
          <a:prstGeom prst="homePlate">
            <a:avLst>
              <a:gd name="adj" fmla="val 40930"/>
            </a:avLst>
          </a:prstGeom>
          <a:solidFill>
            <a:srgbClr val="1B2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584473" y="1694578"/>
            <a:ext cx="539596" cy="53959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5" name="文本框 10"/>
          <p:cNvSpPr txBox="1"/>
          <p:nvPr/>
        </p:nvSpPr>
        <p:spPr>
          <a:xfrm>
            <a:off x="600522" y="1768723"/>
            <a:ext cx="5294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2400" b="1" dirty="0">
                <a:solidFill>
                  <a:schemeClr val="tx2"/>
                </a:solidFill>
              </a:rPr>
              <a:t>01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8098664" y="2882170"/>
            <a:ext cx="539596" cy="539596"/>
          </a:xfrm>
          <a:prstGeom prst="ellipse">
            <a:avLst/>
          </a:prstGeom>
          <a:solidFill>
            <a:schemeClr val="bg1"/>
          </a:solidFill>
          <a:ln w="38100">
            <a:solidFill>
              <a:srgbClr val="1B21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568424" y="4075049"/>
            <a:ext cx="539596" cy="53959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8012937" y="5324191"/>
            <a:ext cx="539596" cy="539596"/>
          </a:xfrm>
          <a:prstGeom prst="ellipse">
            <a:avLst/>
          </a:prstGeom>
          <a:solidFill>
            <a:schemeClr val="bg1"/>
          </a:solidFill>
          <a:ln w="38100">
            <a:solidFill>
              <a:srgbClr val="1B21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9" name="文本框 17"/>
          <p:cNvSpPr txBox="1"/>
          <p:nvPr/>
        </p:nvSpPr>
        <p:spPr>
          <a:xfrm>
            <a:off x="1804794" y="1660482"/>
            <a:ext cx="6159375" cy="699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《</a:t>
            </a:r>
            <a:r>
              <a:rPr lang="zh-CN" altLang="en-US" sz="14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智立方知识资源服务平台</a:t>
            </a:r>
            <a:r>
              <a:rPr lang="en-US" altLang="zh-CN" sz="14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》</a:t>
            </a:r>
            <a:r>
              <a:rPr lang="zh-CN" altLang="en-US" sz="14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作为大数据服务平台，包含了数十种文献，极大的满足了用户的资源保障与知识发现的要求</a:t>
            </a:r>
            <a:endParaRPr lang="zh-CN" altLang="en-US" sz="14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11" name="文本框 19"/>
          <p:cNvSpPr txBox="1"/>
          <p:nvPr/>
        </p:nvSpPr>
        <p:spPr>
          <a:xfrm>
            <a:off x="1853562" y="4206734"/>
            <a:ext cx="61093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4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对数据对象的解析，因为有数据编辑的参与，准确度和完备性大幅度提高</a:t>
            </a:r>
            <a:endParaRPr lang="zh-CN" altLang="en-US" sz="14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13" name="文本框 21"/>
          <p:cNvSpPr txBox="1"/>
          <p:nvPr/>
        </p:nvSpPr>
        <p:spPr>
          <a:xfrm>
            <a:off x="2262286" y="2819164"/>
            <a:ext cx="3954929" cy="6998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更能实现知识内容的情报挖掘和知识管理功能，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能够满足读者对信息整理和归纳的更高要求</a:t>
            </a:r>
          </a:p>
        </p:txBody>
      </p:sp>
      <p:sp>
        <p:nvSpPr>
          <p:cNvPr id="115" name="文本框 23"/>
          <p:cNvSpPr txBox="1"/>
          <p:nvPr/>
        </p:nvSpPr>
        <p:spPr>
          <a:xfrm>
            <a:off x="2589102" y="5443622"/>
            <a:ext cx="34163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4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科技报告和产品样本两种独有的文献资源</a:t>
            </a:r>
            <a:endParaRPr lang="zh-CN" altLang="en-US" sz="14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18" name="文本框 33"/>
          <p:cNvSpPr txBox="1"/>
          <p:nvPr/>
        </p:nvSpPr>
        <p:spPr>
          <a:xfrm>
            <a:off x="8108848" y="2945008"/>
            <a:ext cx="529412" cy="43088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</a:rPr>
              <a:t>02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119" name="文本框 34"/>
          <p:cNvSpPr txBox="1"/>
          <p:nvPr/>
        </p:nvSpPr>
        <p:spPr>
          <a:xfrm>
            <a:off x="584473" y="4117662"/>
            <a:ext cx="5294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2400" b="1" dirty="0" smtClean="0">
                <a:solidFill>
                  <a:srgbClr val="00BFC3"/>
                </a:solidFill>
              </a:rPr>
              <a:t>03</a:t>
            </a:r>
            <a:endParaRPr lang="zh-CN" altLang="en-US" sz="2400" b="1" dirty="0">
              <a:solidFill>
                <a:srgbClr val="00BFC3"/>
              </a:solidFill>
            </a:endParaRPr>
          </a:p>
        </p:txBody>
      </p:sp>
      <p:sp>
        <p:nvSpPr>
          <p:cNvPr id="120" name="文本框 35"/>
          <p:cNvSpPr txBox="1"/>
          <p:nvPr/>
        </p:nvSpPr>
        <p:spPr>
          <a:xfrm>
            <a:off x="8012937" y="5384303"/>
            <a:ext cx="529412" cy="43088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</a:rPr>
              <a:t>04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121" name="文本框 4"/>
          <p:cNvSpPr txBox="1"/>
          <p:nvPr/>
        </p:nvSpPr>
        <p:spPr>
          <a:xfrm>
            <a:off x="899742" y="406781"/>
            <a:ext cx="3831724" cy="4072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系统优势</a:t>
            </a:r>
          </a:p>
        </p:txBody>
      </p:sp>
      <p:sp>
        <p:nvSpPr>
          <p:cNvPr id="122" name="矩形 121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4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99742" y="406781"/>
            <a:ext cx="3831724" cy="4072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用户价值</a:t>
            </a:r>
          </a:p>
        </p:txBody>
      </p:sp>
      <p:sp>
        <p:nvSpPr>
          <p:cNvPr id="3" name="矩形 2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4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2391513" y="1488342"/>
            <a:ext cx="631106" cy="1527216"/>
          </a:xfrm>
          <a:prstGeom prst="chevron">
            <a:avLst>
              <a:gd name="adj" fmla="val 6581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B2135"/>
              </a:solidFill>
            </a:endParaRPr>
          </a:p>
        </p:txBody>
      </p:sp>
      <p:sp>
        <p:nvSpPr>
          <p:cNvPr id="6" name="TextBox 54"/>
          <p:cNvSpPr txBox="1"/>
          <p:nvPr/>
        </p:nvSpPr>
        <p:spPr>
          <a:xfrm>
            <a:off x="637088" y="1981443"/>
            <a:ext cx="1881475" cy="5539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/>
            <a:r>
              <a:rPr lang="zh-CN" altLang="en-US" sz="3000" dirty="0" smtClean="0">
                <a:solidFill>
                  <a:schemeClr val="tx2"/>
                </a:solidFill>
                <a:effectLst/>
                <a:latin typeface="思源黑体 CN Bold" pitchFamily="34" charset="-122"/>
                <a:ea typeface="思源黑体 CN Bold" pitchFamily="34" charset="-122"/>
                <a:cs typeface="微软雅黑"/>
              </a:rPr>
              <a:t>资源发现</a:t>
            </a:r>
            <a:endParaRPr lang="zh-CN" altLang="en-US" sz="3000" dirty="0">
              <a:solidFill>
                <a:schemeClr val="tx2"/>
              </a:solidFill>
              <a:effectLst/>
              <a:latin typeface="思源黑体 CN Bold" pitchFamily="34" charset="-122"/>
              <a:ea typeface="思源黑体 CN Bold" pitchFamily="34" charset="-122"/>
              <a:cs typeface="微软雅黑"/>
            </a:endParaRPr>
          </a:p>
        </p:txBody>
      </p:sp>
      <p:sp>
        <p:nvSpPr>
          <p:cNvPr id="7" name="矩形 31"/>
          <p:cNvSpPr/>
          <p:nvPr/>
        </p:nvSpPr>
        <p:spPr>
          <a:xfrm>
            <a:off x="2537098" y="1973185"/>
            <a:ext cx="557529" cy="557529"/>
          </a:xfrm>
          <a:prstGeom prst="ellipse">
            <a:avLst/>
          </a:prstGeom>
          <a:solidFill>
            <a:schemeClr val="bg1"/>
          </a:solidFill>
          <a:ln>
            <a:solidFill>
              <a:srgbClr val="00BFC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1B2135"/>
              </a:solidFill>
            </a:endParaRPr>
          </a:p>
        </p:txBody>
      </p:sp>
      <p:grpSp>
        <p:nvGrpSpPr>
          <p:cNvPr id="8" name="组 37"/>
          <p:cNvGrpSpPr/>
          <p:nvPr/>
        </p:nvGrpSpPr>
        <p:grpSpPr>
          <a:xfrm>
            <a:off x="2678910" y="2095285"/>
            <a:ext cx="273904" cy="313329"/>
            <a:chOff x="2581374" y="1729525"/>
            <a:chExt cx="273904" cy="313329"/>
          </a:xfrm>
          <a:solidFill>
            <a:srgbClr val="1B2135"/>
          </a:solidFill>
        </p:grpSpPr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2581374" y="1729525"/>
              <a:ext cx="215803" cy="273903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B2135"/>
                </a:solidFill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2630138" y="1846764"/>
              <a:ext cx="117240" cy="197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B2135"/>
                </a:solidFill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2630138" y="1886190"/>
              <a:ext cx="117240" cy="197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B2135"/>
                </a:solidFill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2630138" y="1925615"/>
              <a:ext cx="117240" cy="18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B2135"/>
                </a:solidFill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2630138" y="1807338"/>
              <a:ext cx="59139" cy="197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B2135"/>
                </a:solidFill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2649850" y="1767913"/>
              <a:ext cx="205428" cy="274941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B2135"/>
                </a:solidFill>
              </a:endParaRPr>
            </a:p>
          </p:txBody>
        </p:sp>
      </p:grpSp>
      <p:sp>
        <p:nvSpPr>
          <p:cNvPr id="15" name="燕尾形 14"/>
          <p:cNvSpPr/>
          <p:nvPr/>
        </p:nvSpPr>
        <p:spPr>
          <a:xfrm>
            <a:off x="5055809" y="1488342"/>
            <a:ext cx="631106" cy="1527216"/>
          </a:xfrm>
          <a:prstGeom prst="chevron">
            <a:avLst>
              <a:gd name="adj" fmla="val 65810"/>
            </a:avLst>
          </a:prstGeom>
          <a:solidFill>
            <a:srgbClr val="00BF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B2135"/>
              </a:solidFill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7720105" y="1488342"/>
            <a:ext cx="631106" cy="1527216"/>
          </a:xfrm>
          <a:prstGeom prst="chevron">
            <a:avLst>
              <a:gd name="adj" fmla="val 65810"/>
            </a:avLst>
          </a:prstGeom>
          <a:solidFill>
            <a:srgbClr val="00BF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B2135"/>
              </a:solidFill>
            </a:endParaRPr>
          </a:p>
        </p:txBody>
      </p:sp>
      <p:sp>
        <p:nvSpPr>
          <p:cNvPr id="21" name="矩形 31"/>
          <p:cNvSpPr/>
          <p:nvPr/>
        </p:nvSpPr>
        <p:spPr>
          <a:xfrm>
            <a:off x="5201394" y="1973185"/>
            <a:ext cx="557529" cy="557529"/>
          </a:xfrm>
          <a:prstGeom prst="ellipse">
            <a:avLst/>
          </a:prstGeom>
          <a:solidFill>
            <a:schemeClr val="bg1"/>
          </a:solidFill>
          <a:ln>
            <a:solidFill>
              <a:srgbClr val="00BFC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1B2135"/>
              </a:solidFill>
            </a:endParaRPr>
          </a:p>
        </p:txBody>
      </p:sp>
      <p:sp>
        <p:nvSpPr>
          <p:cNvPr id="22" name="Freeform 13"/>
          <p:cNvSpPr>
            <a:spLocks/>
          </p:cNvSpPr>
          <p:nvPr/>
        </p:nvSpPr>
        <p:spPr bwMode="auto">
          <a:xfrm>
            <a:off x="5322974" y="2105140"/>
            <a:ext cx="314368" cy="293618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rgbClr val="1B213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1B2135"/>
              </a:solidFill>
            </a:endParaRPr>
          </a:p>
        </p:txBody>
      </p:sp>
      <p:sp>
        <p:nvSpPr>
          <p:cNvPr id="23" name="矩形 31"/>
          <p:cNvSpPr/>
          <p:nvPr/>
        </p:nvSpPr>
        <p:spPr>
          <a:xfrm>
            <a:off x="7865690" y="1973185"/>
            <a:ext cx="557529" cy="557529"/>
          </a:xfrm>
          <a:prstGeom prst="ellipse">
            <a:avLst/>
          </a:prstGeom>
          <a:solidFill>
            <a:schemeClr val="bg1"/>
          </a:solidFill>
          <a:ln>
            <a:solidFill>
              <a:srgbClr val="00BFC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1B2135"/>
              </a:solidFill>
            </a:endParaRPr>
          </a:p>
        </p:txBody>
      </p:sp>
      <p:grpSp>
        <p:nvGrpSpPr>
          <p:cNvPr id="24" name="组 36"/>
          <p:cNvGrpSpPr/>
          <p:nvPr/>
        </p:nvGrpSpPr>
        <p:grpSpPr>
          <a:xfrm>
            <a:off x="8007502" y="2079454"/>
            <a:ext cx="273904" cy="314367"/>
            <a:chOff x="7909966" y="1713694"/>
            <a:chExt cx="273904" cy="314367"/>
          </a:xfrm>
          <a:solidFill>
            <a:srgbClr val="1B2135"/>
          </a:solidFill>
        </p:grpSpPr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7909966" y="1758307"/>
              <a:ext cx="273904" cy="269754"/>
            </a:xfrm>
            <a:custGeom>
              <a:avLst/>
              <a:gdLst>
                <a:gd name="T0" fmla="*/ 56 w 112"/>
                <a:gd name="T1" fmla="*/ 110 h 110"/>
                <a:gd name="T2" fmla="*/ 0 w 112"/>
                <a:gd name="T3" fmla="*/ 54 h 110"/>
                <a:gd name="T4" fmla="*/ 43 w 112"/>
                <a:gd name="T5" fmla="*/ 0 h 110"/>
                <a:gd name="T6" fmla="*/ 45 w 112"/>
                <a:gd name="T7" fmla="*/ 7 h 110"/>
                <a:gd name="T8" fmla="*/ 8 w 112"/>
                <a:gd name="T9" fmla="*/ 54 h 110"/>
                <a:gd name="T10" fmla="*/ 56 w 112"/>
                <a:gd name="T11" fmla="*/ 102 h 110"/>
                <a:gd name="T12" fmla="*/ 104 w 112"/>
                <a:gd name="T13" fmla="*/ 54 h 110"/>
                <a:gd name="T14" fmla="*/ 67 w 112"/>
                <a:gd name="T15" fmla="*/ 7 h 110"/>
                <a:gd name="T16" fmla="*/ 69 w 112"/>
                <a:gd name="T17" fmla="*/ 0 h 110"/>
                <a:gd name="T18" fmla="*/ 112 w 112"/>
                <a:gd name="T19" fmla="*/ 54 h 110"/>
                <a:gd name="T20" fmla="*/ 56 w 112"/>
                <a:gd name="T2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0">
                  <a:moveTo>
                    <a:pt x="56" y="110"/>
                  </a:moveTo>
                  <a:cubicBezTo>
                    <a:pt x="25" y="110"/>
                    <a:pt x="0" y="85"/>
                    <a:pt x="0" y="54"/>
                  </a:cubicBezTo>
                  <a:cubicBezTo>
                    <a:pt x="0" y="28"/>
                    <a:pt x="18" y="5"/>
                    <a:pt x="43" y="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23" y="12"/>
                    <a:pt x="8" y="32"/>
                    <a:pt x="8" y="54"/>
                  </a:cubicBezTo>
                  <a:cubicBezTo>
                    <a:pt x="8" y="80"/>
                    <a:pt x="30" y="102"/>
                    <a:pt x="56" y="102"/>
                  </a:cubicBezTo>
                  <a:cubicBezTo>
                    <a:pt x="82" y="102"/>
                    <a:pt x="104" y="80"/>
                    <a:pt x="104" y="54"/>
                  </a:cubicBezTo>
                  <a:cubicBezTo>
                    <a:pt x="104" y="32"/>
                    <a:pt x="89" y="12"/>
                    <a:pt x="67" y="7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94" y="5"/>
                    <a:pt x="112" y="28"/>
                    <a:pt x="112" y="54"/>
                  </a:cubicBezTo>
                  <a:cubicBezTo>
                    <a:pt x="112" y="85"/>
                    <a:pt x="87" y="110"/>
                    <a:pt x="56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B2135"/>
                </a:solidFill>
              </a:endParaRPr>
            </a:p>
          </p:txBody>
        </p:sp>
        <p:sp>
          <p:nvSpPr>
            <p:cNvPr id="26" name="Rectangle 17"/>
            <p:cNvSpPr>
              <a:spLocks noChangeArrowheads="1"/>
            </p:cNvSpPr>
            <p:nvPr/>
          </p:nvSpPr>
          <p:spPr bwMode="auto">
            <a:xfrm>
              <a:off x="8037581" y="1713694"/>
              <a:ext cx="19713" cy="591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B2135"/>
                </a:solidFill>
              </a:endParaRPr>
            </a:p>
          </p:txBody>
        </p:sp>
        <p:sp>
          <p:nvSpPr>
            <p:cNvPr id="27" name="Rectangle 18"/>
            <p:cNvSpPr>
              <a:spLocks noChangeArrowheads="1"/>
            </p:cNvSpPr>
            <p:nvPr/>
          </p:nvSpPr>
          <p:spPr bwMode="auto">
            <a:xfrm>
              <a:off x="8017868" y="1713694"/>
              <a:ext cx="59139" cy="197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B2135"/>
                </a:solidFill>
              </a:endParaRPr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7983630" y="1877622"/>
              <a:ext cx="75739" cy="76776"/>
            </a:xfrm>
            <a:custGeom>
              <a:avLst/>
              <a:gdLst>
                <a:gd name="T0" fmla="*/ 0 w 73"/>
                <a:gd name="T1" fmla="*/ 74 h 74"/>
                <a:gd name="T2" fmla="*/ 23 w 73"/>
                <a:gd name="T3" fmla="*/ 0 h 74"/>
                <a:gd name="T4" fmla="*/ 42 w 73"/>
                <a:gd name="T5" fmla="*/ 5 h 74"/>
                <a:gd name="T6" fmla="*/ 28 w 73"/>
                <a:gd name="T7" fmla="*/ 45 h 74"/>
                <a:gd name="T8" fmla="*/ 68 w 73"/>
                <a:gd name="T9" fmla="*/ 31 h 74"/>
                <a:gd name="T10" fmla="*/ 73 w 73"/>
                <a:gd name="T11" fmla="*/ 50 h 74"/>
                <a:gd name="T12" fmla="*/ 0 w 73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4">
                  <a:moveTo>
                    <a:pt x="0" y="74"/>
                  </a:moveTo>
                  <a:lnTo>
                    <a:pt x="23" y="0"/>
                  </a:lnTo>
                  <a:lnTo>
                    <a:pt x="42" y="5"/>
                  </a:lnTo>
                  <a:lnTo>
                    <a:pt x="28" y="45"/>
                  </a:lnTo>
                  <a:lnTo>
                    <a:pt x="68" y="31"/>
                  </a:lnTo>
                  <a:lnTo>
                    <a:pt x="73" y="5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B2135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8034468" y="1826783"/>
              <a:ext cx="76776" cy="75739"/>
            </a:xfrm>
            <a:custGeom>
              <a:avLst/>
              <a:gdLst>
                <a:gd name="T0" fmla="*/ 50 w 74"/>
                <a:gd name="T1" fmla="*/ 73 h 73"/>
                <a:gd name="T2" fmla="*/ 31 w 74"/>
                <a:gd name="T3" fmla="*/ 68 h 73"/>
                <a:gd name="T4" fmla="*/ 45 w 74"/>
                <a:gd name="T5" fmla="*/ 28 h 73"/>
                <a:gd name="T6" fmla="*/ 5 w 74"/>
                <a:gd name="T7" fmla="*/ 42 h 73"/>
                <a:gd name="T8" fmla="*/ 0 w 74"/>
                <a:gd name="T9" fmla="*/ 23 h 73"/>
                <a:gd name="T10" fmla="*/ 74 w 74"/>
                <a:gd name="T11" fmla="*/ 0 h 73"/>
                <a:gd name="T12" fmla="*/ 50 w 74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50" y="73"/>
                  </a:moveTo>
                  <a:lnTo>
                    <a:pt x="31" y="68"/>
                  </a:lnTo>
                  <a:lnTo>
                    <a:pt x="45" y="28"/>
                  </a:lnTo>
                  <a:lnTo>
                    <a:pt x="5" y="42"/>
                  </a:lnTo>
                  <a:lnTo>
                    <a:pt x="0" y="23"/>
                  </a:lnTo>
                  <a:lnTo>
                    <a:pt x="74" y="0"/>
                  </a:lnTo>
                  <a:lnTo>
                    <a:pt x="5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B2135"/>
                </a:solidFill>
              </a:endParaRPr>
            </a:p>
          </p:txBody>
        </p:sp>
      </p:grpSp>
      <p:sp>
        <p:nvSpPr>
          <p:cNvPr id="31" name="TextBox 102"/>
          <p:cNvSpPr txBox="1"/>
          <p:nvPr/>
        </p:nvSpPr>
        <p:spPr>
          <a:xfrm>
            <a:off x="539553" y="3572256"/>
            <a:ext cx="7920879" cy="2472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57106">
              <a:lnSpc>
                <a:spcPct val="130000"/>
              </a:lnSpc>
            </a:pPr>
            <a:r>
              <a:rPr lang="zh-CN" altLang="en-US" sz="2200" dirty="0" smtClean="0">
                <a:solidFill>
                  <a:schemeClr val="tx2">
                    <a:lumMod val="50000"/>
                  </a:schemeClr>
                </a:solidFill>
                <a:latin typeface="STHeitiSC-Light"/>
              </a:rPr>
              <a:t>智立方是一个知识资源的大数据服务平台</a:t>
            </a:r>
            <a:endParaRPr lang="en-US" altLang="zh-CN" sz="1500" dirty="0" smtClean="0">
              <a:solidFill>
                <a:schemeClr val="tx2">
                  <a:lumMod val="50000"/>
                </a:schemeClr>
              </a:solidFill>
              <a:latin typeface="STHeitiSC-Light"/>
            </a:endParaRPr>
          </a:p>
          <a:p>
            <a:pPr lvl="0" defTabSz="457106">
              <a:lnSpc>
                <a:spcPct val="130000"/>
              </a:lnSpc>
            </a:pPr>
            <a:r>
              <a:rPr lang="zh-CN" altLang="en-US" sz="1500" dirty="0" smtClean="0">
                <a:solidFill>
                  <a:srgbClr val="1B2135"/>
                </a:solidFill>
                <a:latin typeface="STHeitiSC-Light"/>
              </a:rPr>
              <a:t>能满足</a:t>
            </a:r>
            <a:r>
              <a:rPr lang="zh-CN" altLang="en-US" sz="1500" dirty="0" smtClean="0">
                <a:solidFill>
                  <a:srgbClr val="00B0F0"/>
                </a:solidFill>
                <a:latin typeface="STHeitiSC-Light"/>
              </a:rPr>
              <a:t>资源发现</a:t>
            </a:r>
            <a:r>
              <a:rPr lang="zh-CN" altLang="en-US" sz="1500" dirty="0" smtClean="0">
                <a:solidFill>
                  <a:srgbClr val="1B2135"/>
                </a:solidFill>
                <a:latin typeface="STHeitiSC-Light"/>
              </a:rPr>
              <a:t>、</a:t>
            </a:r>
            <a:r>
              <a:rPr lang="zh-CN" altLang="en-US" sz="1500" dirty="0" smtClean="0">
                <a:solidFill>
                  <a:srgbClr val="00B0F0"/>
                </a:solidFill>
                <a:latin typeface="STHeitiSC-Light"/>
              </a:rPr>
              <a:t>知识管理</a:t>
            </a:r>
            <a:r>
              <a:rPr lang="zh-CN" altLang="en-US" sz="1500" dirty="0" smtClean="0">
                <a:solidFill>
                  <a:srgbClr val="1B2135"/>
                </a:solidFill>
                <a:latin typeface="STHeitiSC-Light"/>
              </a:rPr>
              <a:t>、</a:t>
            </a:r>
            <a:r>
              <a:rPr lang="zh-CN" altLang="en-US" sz="1500" dirty="0" smtClean="0">
                <a:solidFill>
                  <a:srgbClr val="00B0F0"/>
                </a:solidFill>
                <a:latin typeface="STHeitiSC-Light"/>
              </a:rPr>
              <a:t>情报服务</a:t>
            </a:r>
            <a:r>
              <a:rPr lang="zh-CN" altLang="en-US" sz="1500" dirty="0" smtClean="0">
                <a:solidFill>
                  <a:srgbClr val="1B2135"/>
                </a:solidFill>
                <a:latin typeface="STHeitiSC-Light"/>
              </a:rPr>
              <a:t>的多层次需求，为高校、科研单位和个人用户提供全方位、基于云平台架构的一体化解决方案。</a:t>
            </a:r>
            <a:endParaRPr lang="en-US" altLang="zh-CN" sz="1500" dirty="0" smtClean="0">
              <a:solidFill>
                <a:srgbClr val="1B2135"/>
              </a:solidFill>
              <a:latin typeface="STHeitiSC-Light"/>
            </a:endParaRPr>
          </a:p>
          <a:p>
            <a:pPr lvl="0" defTabSz="457106">
              <a:lnSpc>
                <a:spcPct val="130000"/>
              </a:lnSpc>
            </a:pPr>
            <a:endParaRPr lang="en-US" altLang="zh-CN" sz="1500" dirty="0" smtClean="0">
              <a:solidFill>
                <a:srgbClr val="1B2135"/>
              </a:solidFill>
              <a:latin typeface="STHeitiSC-Light"/>
            </a:endParaRPr>
          </a:p>
          <a:p>
            <a:pPr lvl="0" defTabSz="457106">
              <a:lnSpc>
                <a:spcPct val="130000"/>
              </a:lnSpc>
            </a:pPr>
            <a:r>
              <a:rPr lang="zh-CN" altLang="en-US" sz="2200" dirty="0" smtClean="0">
                <a:solidFill>
                  <a:schemeClr val="tx2">
                    <a:lumMod val="50000"/>
                  </a:schemeClr>
                </a:solidFill>
                <a:latin typeface="STHeitiSC-Light"/>
              </a:rPr>
              <a:t>智立方不仅能够满足知识资源的平台采购需求</a:t>
            </a:r>
            <a:endParaRPr lang="en-US" altLang="zh-CN" sz="2200" dirty="0" smtClean="0">
              <a:solidFill>
                <a:schemeClr val="tx2">
                  <a:lumMod val="50000"/>
                </a:schemeClr>
              </a:solidFill>
              <a:latin typeface="STHeitiSC-Light"/>
            </a:endParaRPr>
          </a:p>
          <a:p>
            <a:pPr lvl="0" defTabSz="457106">
              <a:lnSpc>
                <a:spcPct val="130000"/>
              </a:lnSpc>
            </a:pPr>
            <a:r>
              <a:rPr lang="zh-CN" altLang="en-US" sz="1500" dirty="0" smtClean="0">
                <a:solidFill>
                  <a:srgbClr val="1B2135"/>
                </a:solidFill>
                <a:latin typeface="STHeitiSC-Light"/>
              </a:rPr>
              <a:t>同时也广泛适用于</a:t>
            </a:r>
            <a:r>
              <a:rPr lang="zh-CN" altLang="en-US" sz="1500" dirty="0" smtClean="0">
                <a:solidFill>
                  <a:srgbClr val="00B0F0"/>
                </a:solidFill>
                <a:latin typeface="STHeitiSC-Light"/>
              </a:rPr>
              <a:t>机构的各类信息服务整合项目</a:t>
            </a:r>
            <a:r>
              <a:rPr lang="zh-CN" altLang="en-US" sz="1500" dirty="0" smtClean="0">
                <a:solidFill>
                  <a:srgbClr val="1B2135"/>
                </a:solidFill>
                <a:latin typeface="STHeitiSC-Light"/>
              </a:rPr>
              <a:t>，如学科图书馆、主题图书馆、机构库、专家库、领域知识目录导航、区域学术联盟建设等。</a:t>
            </a:r>
            <a:endParaRPr kumimoji="1" lang="en-US" altLang="zh-CN" sz="1500" dirty="0">
              <a:solidFill>
                <a:srgbClr val="1B2135"/>
              </a:solidFill>
              <a:cs typeface="Arial"/>
            </a:endParaRPr>
          </a:p>
        </p:txBody>
      </p:sp>
      <p:sp>
        <p:nvSpPr>
          <p:cNvPr id="32" name="TextBox 54"/>
          <p:cNvSpPr txBox="1"/>
          <p:nvPr/>
        </p:nvSpPr>
        <p:spPr>
          <a:xfrm>
            <a:off x="3319919" y="1981443"/>
            <a:ext cx="1881475" cy="5539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/>
            <a:r>
              <a:rPr lang="zh-CN" altLang="en-US" sz="3000" dirty="0" smtClean="0">
                <a:solidFill>
                  <a:schemeClr val="tx2"/>
                </a:solidFill>
                <a:effectLst/>
                <a:latin typeface="思源黑体 CN Bold" pitchFamily="34" charset="-122"/>
                <a:ea typeface="思源黑体 CN Bold" pitchFamily="34" charset="-122"/>
                <a:cs typeface="微软雅黑"/>
              </a:rPr>
              <a:t>知识管理</a:t>
            </a:r>
            <a:endParaRPr lang="zh-CN" altLang="en-US" sz="3000" dirty="0">
              <a:solidFill>
                <a:schemeClr val="tx2"/>
              </a:solidFill>
              <a:effectLst/>
              <a:latin typeface="思源黑体 CN Bold" pitchFamily="34" charset="-122"/>
              <a:ea typeface="思源黑体 CN Bold" pitchFamily="34" charset="-122"/>
              <a:cs typeface="微软雅黑"/>
            </a:endParaRPr>
          </a:p>
        </p:txBody>
      </p:sp>
      <p:sp>
        <p:nvSpPr>
          <p:cNvPr id="33" name="TextBox 54"/>
          <p:cNvSpPr txBox="1"/>
          <p:nvPr/>
        </p:nvSpPr>
        <p:spPr>
          <a:xfrm>
            <a:off x="5984215" y="1981443"/>
            <a:ext cx="1881475" cy="5539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/>
            <a:r>
              <a:rPr lang="zh-CN" altLang="en-US" sz="3000" dirty="0" smtClean="0">
                <a:solidFill>
                  <a:schemeClr val="tx2"/>
                </a:solidFill>
                <a:effectLst/>
                <a:latin typeface="思源黑体 CN Bold" pitchFamily="34" charset="-122"/>
                <a:ea typeface="思源黑体 CN Bold" pitchFamily="34" charset="-122"/>
                <a:cs typeface="微软雅黑"/>
              </a:rPr>
              <a:t>情报服务</a:t>
            </a:r>
            <a:endParaRPr lang="zh-CN" altLang="en-US" sz="3000" dirty="0">
              <a:solidFill>
                <a:schemeClr val="tx2"/>
              </a:solidFill>
              <a:effectLst/>
              <a:latin typeface="思源黑体 CN Bold" pitchFamily="34" charset="-122"/>
              <a:ea typeface="思源黑体 CN Bold" pitchFamily="34" charset="-122"/>
              <a:cs typeface="微软雅黑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392916" y="1207008"/>
            <a:ext cx="8324364" cy="2060448"/>
          </a:xfrm>
          <a:prstGeom prst="roundRect">
            <a:avLst/>
          </a:prstGeom>
          <a:noFill/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工作网盘\维普\市场部\PPT2016\图片2.jpg"/>
          <p:cNvPicPr>
            <a:picLocks noChangeAspect="1" noChangeArrowheads="1"/>
          </p:cNvPicPr>
          <p:nvPr/>
        </p:nvPicPr>
        <p:blipFill>
          <a:blip r:embed="rId2"/>
          <a:srcRect r="25000"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</p:spPr>
      </p:pic>
      <p:sp>
        <p:nvSpPr>
          <p:cNvPr id="17" name="文本框 12"/>
          <p:cNvSpPr txBox="1"/>
          <p:nvPr/>
        </p:nvSpPr>
        <p:spPr>
          <a:xfrm>
            <a:off x="3351153" y="451622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pPr algn="ctr"/>
            <a:r>
              <a:rPr lang="zh-CN" altLang="en-US" sz="4400" b="0" dirty="0" smtClean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案例介绍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262171" y="1188587"/>
            <a:ext cx="2619658" cy="2619658"/>
            <a:chOff x="3384296" y="1420212"/>
            <a:chExt cx="2619658" cy="2619658"/>
          </a:xfrm>
        </p:grpSpPr>
        <p:sp>
          <p:nvSpPr>
            <p:cNvPr id="13" name="椭圆 12"/>
            <p:cNvSpPr/>
            <p:nvPr/>
          </p:nvSpPr>
          <p:spPr>
            <a:xfrm>
              <a:off x="3384296" y="1420212"/>
              <a:ext cx="2619658" cy="2619658"/>
            </a:xfrm>
            <a:prstGeom prst="ellipse">
              <a:avLst/>
            </a:prstGeom>
            <a:solidFill>
              <a:srgbClr val="F8F9FA">
                <a:alpha val="10196"/>
              </a:srgbClr>
            </a:solidFill>
            <a:ln w="12700" cap="flat" cmpd="sng" algn="ctr">
              <a:solidFill>
                <a:srgbClr val="FFFFFF"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cs"/>
              </a:endParaRPr>
            </a:p>
          </p:txBody>
        </p:sp>
        <p:sp>
          <p:nvSpPr>
            <p:cNvPr id="14" name="文本框 5"/>
            <p:cNvSpPr txBox="1"/>
            <p:nvPr/>
          </p:nvSpPr>
          <p:spPr>
            <a:xfrm>
              <a:off x="3737774" y="1760545"/>
              <a:ext cx="1912703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0" b="0" i="0" u="none" strike="noStrike" kern="0" cap="none" spc="300" normalizeH="0" baseline="0" noProof="0" dirty="0" smtClean="0">
                  <a:ln w="28575">
                    <a:solidFill>
                      <a:sysClr val="window" lastClr="FFFFFF"/>
                    </a:solidFill>
                  </a:ln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Impact" panose="020B0806030902050204" pitchFamily="34" charset="0"/>
                </a:rPr>
                <a:t>05</a:t>
              </a:r>
              <a:endParaRPr kumimoji="0" lang="zh-CN" altLang="en-US" sz="12000" b="0" i="0" u="none" strike="noStrike" kern="0" cap="none" spc="300" normalizeH="0" baseline="0" noProof="0" dirty="0">
                <a:ln w="28575">
                  <a:solidFill>
                    <a:sysClr val="window" lastClr="FFFFFF"/>
                  </a:solidFill>
                </a:ln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Impact" panose="020B0806030902050204" pitchFamily="34" charset="0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7535" y="4039870"/>
            <a:ext cx="2828925" cy="4476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663623" y="5419004"/>
            <a:ext cx="1805535" cy="177939"/>
            <a:chOff x="3266332" y="5419004"/>
            <a:chExt cx="1805535" cy="177939"/>
          </a:xfrm>
        </p:grpSpPr>
        <p:sp>
          <p:nvSpPr>
            <p:cNvPr id="23" name="矩形 22"/>
            <p:cNvSpPr/>
            <p:nvPr/>
          </p:nvSpPr>
          <p:spPr>
            <a:xfrm>
              <a:off x="3669232" y="5419004"/>
              <a:ext cx="193937" cy="177939"/>
            </a:xfrm>
            <a:prstGeom prst="rect">
              <a:avLst/>
            </a:prstGeom>
            <a:solidFill>
              <a:srgbClr val="F8F8F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072131" y="5419004"/>
              <a:ext cx="193937" cy="177939"/>
            </a:xfrm>
            <a:prstGeom prst="rect">
              <a:avLst/>
            </a:prstGeom>
            <a:solidFill>
              <a:srgbClr val="F8F8F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475030" y="5419004"/>
              <a:ext cx="193937" cy="177939"/>
            </a:xfrm>
            <a:prstGeom prst="rect">
              <a:avLst/>
            </a:prstGeom>
            <a:solidFill>
              <a:srgbClr val="F8F8F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4877930" y="5419004"/>
              <a:ext cx="193937" cy="177939"/>
            </a:xfrm>
            <a:prstGeom prst="rect">
              <a:avLst/>
            </a:prstGeom>
            <a:solidFill>
              <a:srgbClr val="F8F8F8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266332" y="5419004"/>
              <a:ext cx="193937" cy="177939"/>
            </a:xfrm>
            <a:prstGeom prst="rect">
              <a:avLst/>
            </a:prstGeom>
            <a:solidFill>
              <a:srgbClr val="F8F8F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7430084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99742" y="394983"/>
            <a:ext cx="4288946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案例介绍：“一带一路”学术发现</a:t>
            </a:r>
          </a:p>
        </p:txBody>
      </p:sp>
      <p:sp>
        <p:nvSpPr>
          <p:cNvPr id="3" name="矩形 2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>
                <a:solidFill>
                  <a:srgbClr val="1B2135"/>
                </a:solidFill>
                <a:latin typeface="Calibri"/>
                <a:ea typeface="宋体"/>
              </a:rPr>
              <a:t>5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5441" y="2009509"/>
            <a:ext cx="6439359" cy="425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通过“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题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名或关键词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=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一带一路”检索相关文献，获取相关学术资源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77" y="2942654"/>
            <a:ext cx="7999045" cy="146461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759331" y="3800482"/>
            <a:ext cx="5717794" cy="324229"/>
          </a:xfrm>
          <a:prstGeom prst="rect">
            <a:avLst/>
          </a:prstGeom>
          <a:noFill/>
          <a:ln w="5715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349" y="2676077"/>
            <a:ext cx="8841918" cy="323378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57375" y="3631906"/>
            <a:ext cx="8645301" cy="752108"/>
          </a:xfrm>
          <a:prstGeom prst="rect">
            <a:avLst/>
          </a:prstGeom>
          <a:noFill/>
          <a:ln w="5715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37783" y="4513399"/>
            <a:ext cx="1407695" cy="225547"/>
          </a:xfrm>
          <a:prstGeom prst="rect">
            <a:avLst/>
          </a:prstGeom>
          <a:noFill/>
          <a:ln w="5715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536269" y="1463669"/>
            <a:ext cx="3081959" cy="477054"/>
          </a:xfrm>
          <a:prstGeom prst="rect">
            <a:avLst/>
          </a:prstGeom>
          <a:solidFill>
            <a:srgbClr val="00B050"/>
          </a:solidFill>
          <a:ln>
            <a:solidFill>
              <a:srgbClr val="28AAD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50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检索相关文献及对象</a:t>
            </a:r>
            <a:endParaRPr lang="zh-CN" altLang="en-US" sz="250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87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943285" y="406781"/>
            <a:ext cx="1976534" cy="4072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ea typeface="微软雅黑"/>
                <a:cs typeface="微软雅黑"/>
              </a:rPr>
              <a:t>系统概述</a:t>
            </a:r>
            <a:endParaRPr kumimoji="1" lang="zh-CN" altLang="en-US" sz="2000" b="1" dirty="0">
              <a:solidFill>
                <a:srgbClr val="1B2135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6458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1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6458" y="1034938"/>
            <a:ext cx="820573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200000"/>
              </a:lnSpc>
              <a:defRPr/>
            </a:pPr>
            <a:r>
              <a:rPr lang="en-US" altLang="zh-CN" kern="0" dirty="0" smtClean="0">
                <a:solidFill>
                  <a:srgbClr val="029BD7"/>
                </a:solidFill>
                <a:latin typeface="思源黑体 CN Heavy" pitchFamily="34" charset="-122"/>
                <a:ea typeface="思源黑体 CN Heavy" pitchFamily="34" charset="-122"/>
                <a:cs typeface="Arial" pitchFamily="34" charset="0"/>
              </a:rPr>
              <a:t>《</a:t>
            </a:r>
            <a:r>
              <a:rPr lang="zh-CN" altLang="en-US" kern="0" dirty="0" smtClean="0">
                <a:solidFill>
                  <a:srgbClr val="029BD7"/>
                </a:solidFill>
                <a:latin typeface="思源黑体 CN Heavy" pitchFamily="34" charset="-122"/>
                <a:ea typeface="思源黑体 CN Heavy" pitchFamily="34" charset="-122"/>
                <a:cs typeface="Arial" pitchFamily="34" charset="0"/>
              </a:rPr>
              <a:t>智立方知识资源服务平台</a:t>
            </a:r>
            <a:r>
              <a:rPr lang="en-US" altLang="zh-CN" kern="0" dirty="0" smtClean="0">
                <a:solidFill>
                  <a:srgbClr val="029BD7"/>
                </a:solidFill>
                <a:latin typeface="思源黑体 CN Heavy" pitchFamily="34" charset="-122"/>
                <a:ea typeface="思源黑体 CN Heavy" pitchFamily="34" charset="-122"/>
                <a:cs typeface="Arial" pitchFamily="34" charset="0"/>
              </a:rPr>
              <a:t>》</a:t>
            </a: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rgbClr val="029BD7"/>
                </a:solidFill>
                <a:effectLst/>
                <a:uLnTx/>
                <a:uFillTx/>
                <a:latin typeface="思源黑体 CN Heavy" pitchFamily="34" charset="-122"/>
                <a:ea typeface="思源黑体 CN Heavy" pitchFamily="34" charset="-122"/>
                <a:cs typeface="Arial" pitchFamily="34" charset="0"/>
              </a:rPr>
              <a:t>是新时代的大数据知识服务平台。</a:t>
            </a:r>
            <a:endParaRPr kumimoji="0" lang="en-US" altLang="zh-CN" b="0" i="0" u="none" strike="noStrike" kern="0" cap="none" spc="0" normalizeH="0" baseline="0" noProof="0" dirty="0" smtClean="0">
              <a:ln>
                <a:noFill/>
              </a:ln>
              <a:solidFill>
                <a:srgbClr val="029BD7"/>
              </a:solidFill>
              <a:effectLst/>
              <a:uLnTx/>
              <a:uFillTx/>
              <a:latin typeface="思源黑体 CN Heavy" pitchFamily="34" charset="-122"/>
              <a:ea typeface="思源黑体 CN Heavy" pitchFamily="34" charset="-122"/>
              <a:cs typeface="Arial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整合了多种文献，提供全面的资源检索和全文保障服务，并且可对所涉及的知识对象做详尽的分析、统计和挖掘工作，一站式为用户解决各类资源和知识情报的需求。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552" y="2594632"/>
            <a:ext cx="6827825" cy="3497081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319276" y="2444450"/>
            <a:ext cx="1670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kern="0" dirty="0" smtClean="0">
                <a:solidFill>
                  <a:srgbClr val="029BD7"/>
                </a:solidFill>
                <a:latin typeface="思源黑体 CN Heavy" pitchFamily="34" charset="-122"/>
                <a:ea typeface="思源黑体 CN Heavy" pitchFamily="34" charset="-122"/>
                <a:cs typeface="Arial" pitchFamily="34" charset="0"/>
              </a:rPr>
              <a:t>10</a:t>
            </a:r>
            <a:r>
              <a:rPr lang="zh-CN" altLang="en-US" kern="0" dirty="0" smtClean="0">
                <a:solidFill>
                  <a:srgbClr val="029BD7"/>
                </a:solidFill>
                <a:latin typeface="思源黑体 CN Heavy" pitchFamily="34" charset="-122"/>
                <a:ea typeface="思源黑体 CN Heavy" pitchFamily="34" charset="-122"/>
                <a:cs typeface="Arial" pitchFamily="34" charset="0"/>
              </a:rPr>
              <a:t>大资</a:t>
            </a:r>
            <a:r>
              <a:rPr lang="zh-CN" altLang="en-US" kern="0" dirty="0">
                <a:solidFill>
                  <a:srgbClr val="029BD7"/>
                </a:solidFill>
                <a:latin typeface="思源黑体 CN Heavy" pitchFamily="34" charset="-122"/>
                <a:ea typeface="思源黑体 CN Heavy" pitchFamily="34" charset="-122"/>
                <a:cs typeface="Arial" pitchFamily="34" charset="0"/>
              </a:rPr>
              <a:t>源种类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57724" y="2858745"/>
            <a:ext cx="167068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1.</a:t>
            </a:r>
            <a:r>
              <a:rPr lang="zh-CN" altLang="en-US" sz="15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中外文期刊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57724" y="3140978"/>
            <a:ext cx="167068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2.</a:t>
            </a:r>
            <a:r>
              <a:rPr lang="zh-CN" altLang="en-US" sz="15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学位论文</a:t>
            </a:r>
            <a:endParaRPr lang="zh-CN" altLang="en-US" sz="15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7724" y="3464143"/>
            <a:ext cx="167068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3.</a:t>
            </a:r>
            <a:r>
              <a:rPr lang="zh-CN" altLang="en-US" sz="15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会议论文</a:t>
            </a:r>
            <a:endParaRPr lang="zh-CN" altLang="en-US" sz="15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7724" y="3775907"/>
            <a:ext cx="167068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4.</a:t>
            </a:r>
            <a:r>
              <a:rPr lang="zh-CN" altLang="en-US" sz="15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专利</a:t>
            </a:r>
            <a:endParaRPr lang="zh-CN" altLang="en-US" sz="15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7724" y="4099072"/>
            <a:ext cx="167068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5.</a:t>
            </a:r>
            <a:r>
              <a:rPr lang="zh-CN" altLang="en-US" sz="15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专著</a:t>
            </a:r>
            <a:endParaRPr lang="zh-CN" altLang="en-US" sz="15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7724" y="4408103"/>
            <a:ext cx="167068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6.</a:t>
            </a:r>
            <a:r>
              <a:rPr lang="zh-CN" altLang="en-US" sz="15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标准</a:t>
            </a:r>
            <a:endParaRPr lang="zh-CN" altLang="en-US" sz="15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7724" y="4731268"/>
            <a:ext cx="167068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7.</a:t>
            </a:r>
            <a:r>
              <a:rPr lang="zh-CN" altLang="en-US" sz="15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科技成果</a:t>
            </a:r>
            <a:endParaRPr lang="zh-CN" altLang="en-US" sz="15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7724" y="5040299"/>
            <a:ext cx="167068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8.</a:t>
            </a:r>
            <a:r>
              <a:rPr lang="zh-CN" altLang="en-US" sz="15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产品样本</a:t>
            </a:r>
            <a:endParaRPr lang="zh-CN" altLang="en-US" sz="15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7724" y="5363464"/>
            <a:ext cx="167068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9.</a:t>
            </a:r>
            <a:r>
              <a:rPr lang="zh-CN" altLang="en-US" sz="15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科技报告</a:t>
            </a:r>
            <a:endParaRPr lang="zh-CN" altLang="en-US" sz="15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7724" y="5666513"/>
            <a:ext cx="167068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10.</a:t>
            </a:r>
            <a:r>
              <a:rPr lang="zh-CN" altLang="en-US" sz="15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政策法规</a:t>
            </a:r>
            <a:endParaRPr lang="zh-CN" altLang="en-US" sz="15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>
                <a:solidFill>
                  <a:srgbClr val="1B2135"/>
                </a:solidFill>
                <a:latin typeface="Calibri"/>
                <a:ea typeface="宋体"/>
              </a:rPr>
              <a:t>5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5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3481" y="2009509"/>
            <a:ext cx="2468702" cy="425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B050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便捷了解关键词背景信息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29" y="2517996"/>
            <a:ext cx="2067213" cy="267689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5178" y="2501539"/>
            <a:ext cx="2114845" cy="179095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6684701" y="1993052"/>
            <a:ext cx="2255797" cy="425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B050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发现更多相关主题词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9045" y="3839988"/>
            <a:ext cx="3296110" cy="1190791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3444101" y="1993052"/>
            <a:ext cx="2255797" cy="425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B050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发现基金项目支持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9047" y="2547193"/>
            <a:ext cx="3381847" cy="1200318"/>
          </a:xfrm>
          <a:prstGeom prst="rect">
            <a:avLst/>
          </a:prstGeom>
        </p:spPr>
      </p:pic>
      <p:cxnSp>
        <p:nvCxnSpPr>
          <p:cNvPr id="32" name="直接连接符 31"/>
          <p:cNvCxnSpPr/>
          <p:nvPr/>
        </p:nvCxnSpPr>
        <p:spPr>
          <a:xfrm>
            <a:off x="520973" y="3078439"/>
            <a:ext cx="460933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4066312" y="4586863"/>
            <a:ext cx="460933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4650603" y="3286087"/>
            <a:ext cx="460933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文本框 4"/>
          <p:cNvSpPr txBox="1"/>
          <p:nvPr/>
        </p:nvSpPr>
        <p:spPr>
          <a:xfrm>
            <a:off x="899742" y="394983"/>
            <a:ext cx="4288946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案例介绍：“一带一路”学术发现</a:t>
            </a:r>
          </a:p>
        </p:txBody>
      </p:sp>
      <p:sp>
        <p:nvSpPr>
          <p:cNvPr id="47" name="矩形 46"/>
          <p:cNvSpPr/>
          <p:nvPr/>
        </p:nvSpPr>
        <p:spPr>
          <a:xfrm>
            <a:off x="510741" y="1456752"/>
            <a:ext cx="1819988" cy="477054"/>
          </a:xfrm>
          <a:prstGeom prst="rect">
            <a:avLst/>
          </a:prstGeom>
          <a:solidFill>
            <a:srgbClr val="00B050"/>
          </a:solidFill>
          <a:ln>
            <a:solidFill>
              <a:srgbClr val="28AAD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50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主题介绍</a:t>
            </a:r>
            <a:endParaRPr lang="zh-CN" altLang="en-US" sz="250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662006" y="1456752"/>
            <a:ext cx="1819988" cy="477054"/>
          </a:xfrm>
          <a:prstGeom prst="rect">
            <a:avLst/>
          </a:prstGeom>
          <a:solidFill>
            <a:srgbClr val="00B050"/>
          </a:solidFill>
          <a:ln>
            <a:solidFill>
              <a:srgbClr val="28AAD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50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基金支持</a:t>
            </a:r>
            <a:endParaRPr lang="zh-CN" altLang="en-US" sz="250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902606" y="1456752"/>
            <a:ext cx="1819988" cy="477054"/>
          </a:xfrm>
          <a:prstGeom prst="rect">
            <a:avLst/>
          </a:prstGeom>
          <a:solidFill>
            <a:srgbClr val="00B050"/>
          </a:solidFill>
          <a:ln>
            <a:solidFill>
              <a:srgbClr val="28AAD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50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主题揭示</a:t>
            </a:r>
            <a:endParaRPr lang="zh-CN" altLang="en-US" sz="250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001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5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9742" y="394983"/>
            <a:ext cx="4288946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案例介绍：“一带一路”学术发现</a:t>
            </a:r>
          </a:p>
        </p:txBody>
      </p:sp>
      <p:sp>
        <p:nvSpPr>
          <p:cNvPr id="2" name="矩形 1"/>
          <p:cNvSpPr/>
          <p:nvPr/>
        </p:nvSpPr>
        <p:spPr>
          <a:xfrm>
            <a:off x="5351780" y="1195466"/>
            <a:ext cx="2944495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500" dirty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追踪研究对</a:t>
            </a:r>
            <a:r>
              <a:rPr lang="zh-CN" altLang="en-US" sz="25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象</a:t>
            </a:r>
            <a:endParaRPr lang="en-US" altLang="zh-CN" sz="2500" dirty="0" smtClean="0">
              <a:solidFill>
                <a:srgbClr val="44546A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5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发</a:t>
            </a:r>
            <a:r>
              <a:rPr lang="zh-CN" altLang="en-US" sz="2500" dirty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散思</a:t>
            </a:r>
            <a:r>
              <a:rPr lang="zh-CN" altLang="en-US" sz="25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维</a:t>
            </a:r>
            <a:endParaRPr lang="en-US" altLang="zh-CN" sz="2500" dirty="0" smtClean="0">
              <a:solidFill>
                <a:srgbClr val="44546A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5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发</a:t>
            </a:r>
            <a:r>
              <a:rPr lang="zh-CN" altLang="en-US" sz="2500" dirty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现创新领域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5640" y="2789224"/>
            <a:ext cx="4540042" cy="35544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116" y="1248104"/>
            <a:ext cx="4882902" cy="309662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2200275" y="3038475"/>
            <a:ext cx="561975" cy="314325"/>
          </a:xfrm>
          <a:prstGeom prst="ellipse">
            <a:avLst/>
          </a:prstGeom>
          <a:noFill/>
          <a:ln w="28575">
            <a:solidFill>
              <a:srgbClr val="28AAD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1095794">
            <a:off x="2648019" y="3863534"/>
            <a:ext cx="4087167" cy="171110"/>
          </a:xfrm>
          <a:prstGeom prst="rightArrow">
            <a:avLst>
              <a:gd name="adj1" fmla="val 50000"/>
              <a:gd name="adj2" fmla="val 343806"/>
            </a:avLst>
          </a:prstGeom>
          <a:solidFill>
            <a:srgbClr val="28AADC"/>
          </a:solidFill>
          <a:ln>
            <a:solidFill>
              <a:srgbClr val="28AAD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383307" y="4566437"/>
            <a:ext cx="926228" cy="596113"/>
          </a:xfrm>
          <a:prstGeom prst="ellipse">
            <a:avLst/>
          </a:prstGeom>
          <a:noFill/>
          <a:ln w="28575">
            <a:solidFill>
              <a:srgbClr val="28AAD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16477" y="380036"/>
            <a:ext cx="2538367" cy="477054"/>
          </a:xfrm>
          <a:prstGeom prst="rect">
            <a:avLst/>
          </a:prstGeom>
          <a:solidFill>
            <a:srgbClr val="00B050"/>
          </a:solidFill>
          <a:ln>
            <a:solidFill>
              <a:srgbClr val="28AAD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500" dirty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360°</a:t>
            </a:r>
            <a:r>
              <a:rPr lang="zh-CN" altLang="en-US" sz="2500" dirty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网络图</a:t>
            </a:r>
          </a:p>
        </p:txBody>
      </p:sp>
      <p:sp>
        <p:nvSpPr>
          <p:cNvPr id="13" name="矩形 12"/>
          <p:cNvSpPr/>
          <p:nvPr/>
        </p:nvSpPr>
        <p:spPr>
          <a:xfrm>
            <a:off x="449382" y="5658046"/>
            <a:ext cx="3218851" cy="477054"/>
          </a:xfrm>
          <a:prstGeom prst="rect">
            <a:avLst/>
          </a:prstGeom>
          <a:ln>
            <a:solidFill>
              <a:srgbClr val="28AADC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rgbClr val="01581E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主题</a:t>
            </a:r>
            <a:r>
              <a:rPr lang="zh-CN" altLang="en-US" sz="2500" dirty="0" smtClean="0">
                <a:solidFill>
                  <a:srgbClr val="28AADC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“海上丝绸之路”</a:t>
            </a:r>
            <a:endParaRPr lang="zh-CN" altLang="en-US" sz="2500" dirty="0">
              <a:solidFill>
                <a:srgbClr val="28AADC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</p:txBody>
      </p:sp>
      <p:sp>
        <p:nvSpPr>
          <p:cNvPr id="14" name="下箭头 13"/>
          <p:cNvSpPr/>
          <p:nvPr/>
        </p:nvSpPr>
        <p:spPr>
          <a:xfrm>
            <a:off x="1952480" y="5116167"/>
            <a:ext cx="212651" cy="495496"/>
          </a:xfrm>
          <a:prstGeom prst="downArrow">
            <a:avLst/>
          </a:prstGeom>
          <a:solidFill>
            <a:srgbClr val="00B050"/>
          </a:solidFill>
          <a:ln>
            <a:solidFill>
              <a:srgbClr val="28AAD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92683" y="5114772"/>
            <a:ext cx="911189" cy="4770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500" dirty="0">
                <a:solidFill>
                  <a:srgbClr val="00B050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延伸</a:t>
            </a:r>
          </a:p>
        </p:txBody>
      </p:sp>
      <p:sp>
        <p:nvSpPr>
          <p:cNvPr id="16" name="矩形 15"/>
          <p:cNvSpPr/>
          <p:nvPr/>
        </p:nvSpPr>
        <p:spPr>
          <a:xfrm>
            <a:off x="731560" y="4498452"/>
            <a:ext cx="2654490" cy="477054"/>
          </a:xfrm>
          <a:prstGeom prst="rect">
            <a:avLst/>
          </a:prstGeom>
          <a:ln>
            <a:solidFill>
              <a:srgbClr val="28AAD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500" dirty="0" smtClean="0">
                <a:solidFill>
                  <a:srgbClr val="01581E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主题</a:t>
            </a:r>
            <a:r>
              <a:rPr lang="zh-CN" altLang="en-US" sz="2500" dirty="0" smtClean="0">
                <a:solidFill>
                  <a:srgbClr val="28AADC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“一带一路”</a:t>
            </a:r>
            <a:endParaRPr lang="zh-CN" altLang="en-US" sz="2500" dirty="0">
              <a:solidFill>
                <a:srgbClr val="28AADC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80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5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9742" y="394983"/>
            <a:ext cx="4288946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案例介绍：“一带一路”学术发现</a:t>
            </a:r>
          </a:p>
        </p:txBody>
      </p:sp>
      <p:sp>
        <p:nvSpPr>
          <p:cNvPr id="12" name="矩形 11"/>
          <p:cNvSpPr/>
          <p:nvPr/>
        </p:nvSpPr>
        <p:spPr>
          <a:xfrm>
            <a:off x="841427" y="1103050"/>
            <a:ext cx="1529633" cy="477054"/>
          </a:xfrm>
          <a:prstGeom prst="rect">
            <a:avLst/>
          </a:prstGeom>
          <a:solidFill>
            <a:srgbClr val="00B050"/>
          </a:solidFill>
          <a:ln>
            <a:solidFill>
              <a:srgbClr val="28AAD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50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研究趋势</a:t>
            </a:r>
            <a:endParaRPr lang="zh-CN" altLang="en-US" sz="250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15650"/>
          <a:stretch/>
        </p:blipFill>
        <p:spPr>
          <a:xfrm>
            <a:off x="841427" y="1686430"/>
            <a:ext cx="7545627" cy="500986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371060" y="1129019"/>
            <a:ext cx="6439359" cy="425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708180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可查看相关主题、人物、机构、传媒和基金的研究趋势</a:t>
            </a:r>
          </a:p>
        </p:txBody>
      </p:sp>
    </p:spTree>
    <p:extLst>
      <p:ext uri="{BB962C8B-B14F-4D97-AF65-F5344CB8AC3E}">
        <p14:creationId xmlns:p14="http://schemas.microsoft.com/office/powerpoint/2010/main" val="362751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047" y="2061511"/>
            <a:ext cx="5568038" cy="4574386"/>
          </a:xfrm>
          <a:prstGeom prst="rect">
            <a:avLst/>
          </a:prstGeom>
        </p:spPr>
      </p:pic>
      <p:grpSp>
        <p:nvGrpSpPr>
          <p:cNvPr id="6" name="组合 14"/>
          <p:cNvGrpSpPr/>
          <p:nvPr/>
        </p:nvGrpSpPr>
        <p:grpSpPr>
          <a:xfrm>
            <a:off x="1159991" y="4689031"/>
            <a:ext cx="4757701" cy="830997"/>
            <a:chOff x="3126214" y="5416265"/>
            <a:chExt cx="4757701" cy="830997"/>
          </a:xfrm>
        </p:grpSpPr>
        <p:sp>
          <p:nvSpPr>
            <p:cNvPr id="7" name="文本框 6"/>
            <p:cNvSpPr txBox="1"/>
            <p:nvPr/>
          </p:nvSpPr>
          <p:spPr>
            <a:xfrm>
              <a:off x="3126214" y="5416265"/>
              <a:ext cx="429816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00B050"/>
                  </a:solidFill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“一带一路”学术概念</a:t>
              </a:r>
              <a:r>
                <a:rPr lang="en-US" altLang="zh-CN" sz="1600" dirty="0" smtClean="0">
                  <a:solidFill>
                    <a:srgbClr val="00B050"/>
                  </a:solidFill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14</a:t>
              </a:r>
              <a:r>
                <a:rPr lang="zh-CN" altLang="en-US" sz="1600" dirty="0" smtClean="0">
                  <a:solidFill>
                    <a:srgbClr val="00B050"/>
                  </a:solidFill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年开始兴起，</a:t>
              </a:r>
              <a:r>
                <a:rPr lang="en-US" altLang="zh-CN" sz="1600" dirty="0" smtClean="0">
                  <a:solidFill>
                    <a:srgbClr val="00B050"/>
                  </a:solidFill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15</a:t>
              </a:r>
              <a:r>
                <a:rPr lang="zh-CN" altLang="en-US" sz="1600" dirty="0" smtClean="0">
                  <a:solidFill>
                    <a:srgbClr val="00B050"/>
                  </a:solidFill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年出现井喷式增长，</a:t>
              </a:r>
              <a:r>
                <a:rPr lang="en-US" altLang="zh-CN" sz="1600" dirty="0" smtClean="0">
                  <a:solidFill>
                    <a:srgbClr val="00B050"/>
                  </a:solidFill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16</a:t>
              </a:r>
              <a:r>
                <a:rPr lang="zh-CN" altLang="en-US" sz="1600" dirty="0" smtClean="0">
                  <a:solidFill>
                    <a:srgbClr val="00B050"/>
                  </a:solidFill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年持续有相关文献发表，表明对该概念的研究正在持续发酵中。</a:t>
              </a:r>
              <a:endParaRPr lang="zh-CN" altLang="en-US" sz="1600" dirty="0">
                <a:solidFill>
                  <a:srgbClr val="00B050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endParaRPr>
            </a:p>
          </p:txBody>
        </p:sp>
        <p:sp>
          <p:nvSpPr>
            <p:cNvPr id="8" name="右箭头 7"/>
            <p:cNvSpPr/>
            <p:nvPr/>
          </p:nvSpPr>
          <p:spPr>
            <a:xfrm>
              <a:off x="7449017" y="5675971"/>
              <a:ext cx="434898" cy="250766"/>
            </a:xfrm>
            <a:prstGeom prst="right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742" y="2061511"/>
            <a:ext cx="6620799" cy="438211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247042" y="2889832"/>
            <a:ext cx="789054" cy="255201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35467" y="3241955"/>
            <a:ext cx="789054" cy="255201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731466" y="1914251"/>
            <a:ext cx="3931085" cy="4729337"/>
            <a:chOff x="4445000" y="1803825"/>
            <a:chExt cx="4396257" cy="4889075"/>
          </a:xfrm>
        </p:grpSpPr>
        <p:sp>
          <p:nvSpPr>
            <p:cNvPr id="13" name="矩形 12"/>
            <p:cNvSpPr/>
            <p:nvPr/>
          </p:nvSpPr>
          <p:spPr>
            <a:xfrm>
              <a:off x="4445000" y="1803825"/>
              <a:ext cx="4396257" cy="48890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22"/>
            <p:cNvGrpSpPr/>
            <p:nvPr/>
          </p:nvGrpSpPr>
          <p:grpSpPr>
            <a:xfrm>
              <a:off x="4906633" y="1963563"/>
              <a:ext cx="3456752" cy="4593273"/>
              <a:chOff x="123894" y="702668"/>
              <a:chExt cx="3456752" cy="4593273"/>
            </a:xfrm>
          </p:grpSpPr>
          <p:pic>
            <p:nvPicPr>
              <p:cNvPr id="17" name="图片 16"/>
              <p:cNvPicPr>
                <a:picLocks noChangeAspect="1"/>
              </p:cNvPicPr>
              <p:nvPr/>
            </p:nvPicPr>
            <p:blipFill rotWithShape="1">
              <a:blip r:embed="rId4"/>
              <a:srcRect r="26684"/>
              <a:stretch/>
            </p:blipFill>
            <p:spPr>
              <a:xfrm>
                <a:off x="123894" y="969503"/>
                <a:ext cx="3456752" cy="1971675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5"/>
              <a:srcRect r="15333"/>
              <a:stretch/>
            </p:blipFill>
            <p:spPr>
              <a:xfrm>
                <a:off x="127474" y="3381149"/>
                <a:ext cx="3452068" cy="1914792"/>
              </a:xfrm>
              <a:prstGeom prst="rect">
                <a:avLst/>
              </a:prstGeom>
            </p:spPr>
          </p:pic>
          <p:sp>
            <p:nvSpPr>
              <p:cNvPr id="19" name="文本框 18"/>
              <p:cNvSpPr txBox="1"/>
              <p:nvPr/>
            </p:nvSpPr>
            <p:spPr>
              <a:xfrm>
                <a:off x="1134504" y="702668"/>
                <a:ext cx="2420742" cy="573427"/>
              </a:xfrm>
              <a:prstGeom prst="rect">
                <a:avLst/>
              </a:prstGeom>
              <a:noFill/>
              <a:ln w="28575">
                <a:solidFill>
                  <a:srgbClr val="00B05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00B050"/>
                    </a:solidFill>
                    <a:latin typeface="思源黑体 CN Bold" pitchFamily="34" charset="-122"/>
                    <a:ea typeface="思源黑体 CN Bold" pitchFamily="34" charset="-122"/>
                    <a:cs typeface="Arial" pitchFamily="34" charset="0"/>
                  </a:rPr>
                  <a:t>中国人民大学国际关系学院教授</a:t>
                </a:r>
                <a:r>
                  <a:rPr lang="zh-CN" altLang="en-US" sz="1100" dirty="0" smtClean="0">
                    <a:solidFill>
                      <a:srgbClr val="00B050"/>
                    </a:solidFill>
                    <a:latin typeface="思源黑体 CN Bold" pitchFamily="34" charset="-122"/>
                    <a:ea typeface="思源黑体 CN Bold" pitchFamily="34" charset="-122"/>
                    <a:cs typeface="Arial" pitchFamily="34" charset="0"/>
                  </a:rPr>
                  <a:t>，</a:t>
                </a:r>
                <a:endParaRPr lang="en-US" altLang="zh-CN" sz="1100" dirty="0" smtClean="0">
                  <a:solidFill>
                    <a:srgbClr val="00B050"/>
                  </a:solidFill>
                  <a:latin typeface="思源黑体 CN Bold" pitchFamily="34" charset="-122"/>
                  <a:ea typeface="思源黑体 CN Bold" pitchFamily="34" charset="-122"/>
                  <a:cs typeface="Arial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100" dirty="0" smtClean="0">
                    <a:solidFill>
                      <a:srgbClr val="00B050"/>
                    </a:solidFill>
                    <a:latin typeface="思源黑体 CN Bold" pitchFamily="34" charset="-122"/>
                    <a:ea typeface="思源黑体 CN Bold" pitchFamily="34" charset="-122"/>
                    <a:cs typeface="Arial" pitchFamily="34" charset="0"/>
                  </a:rPr>
                  <a:t>博士生</a:t>
                </a:r>
                <a:r>
                  <a:rPr lang="zh-CN" altLang="en-US" sz="1100" dirty="0">
                    <a:solidFill>
                      <a:srgbClr val="00B050"/>
                    </a:solidFill>
                    <a:latin typeface="思源黑体 CN Bold" pitchFamily="34" charset="-122"/>
                    <a:ea typeface="思源黑体 CN Bold" pitchFamily="34" charset="-122"/>
                    <a:cs typeface="Arial" pitchFamily="34" charset="0"/>
                  </a:rPr>
                  <a:t>导师，国际事务研究所所长</a:t>
                </a: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121804" y="3125892"/>
                <a:ext cx="2457738" cy="575029"/>
              </a:xfrm>
              <a:prstGeom prst="rect">
                <a:avLst/>
              </a:prstGeom>
              <a:noFill/>
              <a:ln w="28575">
                <a:solidFill>
                  <a:srgbClr val="00B05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00B050"/>
                    </a:solidFill>
                    <a:latin typeface="思源黑体 CN Bold" pitchFamily="34" charset="-122"/>
                    <a:ea typeface="思源黑体 CN Bold" pitchFamily="34" charset="-122"/>
                    <a:cs typeface="Arial" pitchFamily="34" charset="0"/>
                  </a:rPr>
                  <a:t>中国社会科学院研究员，学部委员，国际研究学部主任</a:t>
                </a:r>
              </a:p>
            </p:txBody>
          </p:sp>
        </p:grpSp>
        <p:cxnSp>
          <p:nvCxnSpPr>
            <p:cNvPr id="15" name="直接连接符 14"/>
            <p:cNvCxnSpPr/>
            <p:nvPr/>
          </p:nvCxnSpPr>
          <p:spPr>
            <a:xfrm>
              <a:off x="5518108" y="3404724"/>
              <a:ext cx="2857977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5480008" y="5803785"/>
              <a:ext cx="2857977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矩形 20"/>
          <p:cNvSpPr/>
          <p:nvPr/>
        </p:nvSpPr>
        <p:spPr>
          <a:xfrm>
            <a:off x="877717" y="1452586"/>
            <a:ext cx="3969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查看检索报告，获取相关学术研究信息</a:t>
            </a:r>
          </a:p>
        </p:txBody>
      </p:sp>
      <p:sp>
        <p:nvSpPr>
          <p:cNvPr id="22" name="矩形 21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5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sp>
        <p:nvSpPr>
          <p:cNvPr id="23" name="文本框 4"/>
          <p:cNvSpPr txBox="1"/>
          <p:nvPr/>
        </p:nvSpPr>
        <p:spPr>
          <a:xfrm>
            <a:off x="899742" y="394983"/>
            <a:ext cx="4288946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案例介绍：“一带一路”学术发现</a:t>
            </a:r>
          </a:p>
        </p:txBody>
      </p:sp>
      <p:sp>
        <p:nvSpPr>
          <p:cNvPr id="24" name="矩形 23"/>
          <p:cNvSpPr/>
          <p:nvPr/>
        </p:nvSpPr>
        <p:spPr>
          <a:xfrm>
            <a:off x="937148" y="986615"/>
            <a:ext cx="2107067" cy="477054"/>
          </a:xfrm>
          <a:prstGeom prst="rect">
            <a:avLst/>
          </a:prstGeom>
          <a:solidFill>
            <a:srgbClr val="00B050"/>
          </a:solidFill>
          <a:ln>
            <a:solidFill>
              <a:srgbClr val="28AAD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50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主题研究报告</a:t>
            </a:r>
            <a:endParaRPr lang="zh-CN" altLang="en-US" sz="250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725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83089" y="1672724"/>
            <a:ext cx="23186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查看检索报告，</a:t>
            </a:r>
            <a:endParaRPr lang="en-US" altLang="zh-CN" sz="1600" dirty="0" smtClean="0">
              <a:solidFill>
                <a:prstClr val="black">
                  <a:lumMod val="75000"/>
                  <a:lumOff val="25000"/>
                </a:prst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获取相关学术研究信息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398" y="1288094"/>
            <a:ext cx="5192055" cy="3977079"/>
          </a:xfrm>
          <a:prstGeom prst="rect">
            <a:avLst/>
          </a:prstGeom>
        </p:spPr>
      </p:pic>
      <p:grpSp>
        <p:nvGrpSpPr>
          <p:cNvPr id="7" name="组合 12"/>
          <p:cNvGrpSpPr/>
          <p:nvPr/>
        </p:nvGrpSpPr>
        <p:grpSpPr>
          <a:xfrm>
            <a:off x="820383" y="2534661"/>
            <a:ext cx="2701522" cy="1522547"/>
            <a:chOff x="139984" y="2420361"/>
            <a:chExt cx="2701522" cy="1522547"/>
          </a:xfrm>
        </p:grpSpPr>
        <p:sp>
          <p:nvSpPr>
            <p:cNvPr id="8" name="矩形 7"/>
            <p:cNvSpPr/>
            <p:nvPr/>
          </p:nvSpPr>
          <p:spPr>
            <a:xfrm>
              <a:off x="139984" y="2420361"/>
              <a:ext cx="2605002" cy="4251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机构发文领先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21810" y="2784776"/>
              <a:ext cx="2619696" cy="1158132"/>
              <a:chOff x="221810" y="2389421"/>
              <a:chExt cx="2619696" cy="1158132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383768" y="2389421"/>
                <a:ext cx="2457738" cy="425116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 smtClean="0">
                    <a:solidFill>
                      <a:srgbClr val="00B050"/>
                    </a:solidFill>
                    <a:latin typeface="思源黑体 CN Bold" pitchFamily="34" charset="-122"/>
                    <a:ea typeface="思源黑体 CN Bold" pitchFamily="34" charset="-122"/>
                    <a:cs typeface="Arial" pitchFamily="34" charset="0"/>
                  </a:rPr>
                  <a:t>中国社会科学院</a:t>
                </a:r>
                <a:endParaRPr lang="zh-CN" altLang="en-US" sz="1600" dirty="0">
                  <a:solidFill>
                    <a:srgbClr val="00B050"/>
                  </a:solidFill>
                  <a:latin typeface="思源黑体 CN Bold" pitchFamily="34" charset="-122"/>
                  <a:ea typeface="思源黑体 CN Bold" pitchFamily="34" charset="-122"/>
                  <a:cs typeface="Arial" pitchFamily="34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83768" y="2766979"/>
                <a:ext cx="2457738" cy="425116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 smtClean="0">
                    <a:solidFill>
                      <a:srgbClr val="00B050"/>
                    </a:solidFill>
                    <a:latin typeface="思源黑体 CN Bold" pitchFamily="34" charset="-122"/>
                    <a:ea typeface="思源黑体 CN Bold" pitchFamily="34" charset="-122"/>
                    <a:cs typeface="Arial" pitchFamily="34" charset="0"/>
                  </a:rPr>
                  <a:t>中国人民大学</a:t>
                </a:r>
                <a:endParaRPr lang="zh-CN" altLang="en-US" sz="1600" dirty="0">
                  <a:solidFill>
                    <a:srgbClr val="00B050"/>
                  </a:solidFill>
                  <a:latin typeface="思源黑体 CN Bold" pitchFamily="34" charset="-122"/>
                  <a:ea typeface="思源黑体 CN Bold" pitchFamily="34" charset="-122"/>
                  <a:cs typeface="Arial" pitchFamily="34" charset="0"/>
                </a:endParaRPr>
              </a:p>
            </p:txBody>
          </p:sp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221810" y="2507226"/>
                <a:ext cx="238242" cy="238242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221810" y="2884195"/>
                <a:ext cx="238242" cy="238242"/>
              </a:xfrm>
              <a:prstGeom prst="rect">
                <a:avLst/>
              </a:prstGeom>
            </p:spPr>
          </p:pic>
          <p:sp>
            <p:nvSpPr>
              <p:cNvPr id="14" name="文本框 13"/>
              <p:cNvSpPr txBox="1"/>
              <p:nvPr/>
            </p:nvSpPr>
            <p:spPr>
              <a:xfrm>
                <a:off x="383768" y="3122437"/>
                <a:ext cx="2457738" cy="425116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rgbClr val="00B050"/>
                    </a:solidFill>
                    <a:latin typeface="思源黑体 CN Bold" pitchFamily="34" charset="-122"/>
                    <a:ea typeface="思源黑体 CN Bold" pitchFamily="34" charset="-122"/>
                    <a:cs typeface="Arial" pitchFamily="34" charset="0"/>
                  </a:rPr>
                  <a:t>北京大学</a:t>
                </a:r>
              </a:p>
            </p:txBody>
          </p: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221810" y="3239653"/>
                <a:ext cx="238242" cy="238242"/>
              </a:xfrm>
              <a:prstGeom prst="rect">
                <a:avLst/>
              </a:prstGeom>
            </p:spPr>
          </p:pic>
        </p:grpSp>
      </p:grpSp>
      <p:sp>
        <p:nvSpPr>
          <p:cNvPr id="16" name="矩形 15"/>
          <p:cNvSpPr/>
          <p:nvPr/>
        </p:nvSpPr>
        <p:spPr>
          <a:xfrm>
            <a:off x="3631302" y="2000729"/>
            <a:ext cx="973164" cy="978689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323" y="1288093"/>
            <a:ext cx="5588482" cy="482852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276600" y="2086508"/>
            <a:ext cx="1619251" cy="3116050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1"/>
          <p:cNvGrpSpPr/>
          <p:nvPr/>
        </p:nvGrpSpPr>
        <p:grpSpPr>
          <a:xfrm>
            <a:off x="820383" y="4256497"/>
            <a:ext cx="2281343" cy="1647099"/>
            <a:chOff x="139984" y="4142197"/>
            <a:chExt cx="2727430" cy="1647099"/>
          </a:xfrm>
        </p:grpSpPr>
        <p:sp>
          <p:nvSpPr>
            <p:cNvPr id="20" name="矩形 19"/>
            <p:cNvSpPr/>
            <p:nvPr/>
          </p:nvSpPr>
          <p:spPr>
            <a:xfrm>
              <a:off x="139984" y="4142197"/>
              <a:ext cx="260500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期刊收录领先</a:t>
              </a: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452" y="4624509"/>
              <a:ext cx="237600" cy="23760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09676" y="4520808"/>
              <a:ext cx="2457738" cy="461665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00B050"/>
                  </a:solidFill>
                  <a:latin typeface="思源黑体 CN Bold" pitchFamily="34" charset="-122"/>
                  <a:ea typeface="思源黑体 CN Bold" pitchFamily="34" charset="-122"/>
                  <a:cs typeface="Arial" pitchFamily="34" charset="0"/>
                </a:rPr>
                <a:t>大陆桥视野</a:t>
              </a:r>
              <a:endParaRPr lang="zh-CN" altLang="en-US" sz="1600" dirty="0">
                <a:solidFill>
                  <a:srgbClr val="00B050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452" y="5025899"/>
              <a:ext cx="237600" cy="237600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409676" y="4922198"/>
              <a:ext cx="2457738" cy="425116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00B050"/>
                  </a:solidFill>
                  <a:latin typeface="思源黑体 CN Bold" pitchFamily="34" charset="-122"/>
                  <a:ea typeface="思源黑体 CN Bold" pitchFamily="34" charset="-122"/>
                  <a:cs typeface="Arial" pitchFamily="34" charset="0"/>
                </a:rPr>
                <a:t>新丝路</a:t>
              </a:r>
              <a:endParaRPr lang="zh-CN" altLang="en-US" sz="1600" dirty="0">
                <a:solidFill>
                  <a:srgbClr val="00B050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452" y="5431332"/>
              <a:ext cx="237600" cy="237600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409676" y="5327631"/>
              <a:ext cx="1842821" cy="461665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00B050"/>
                  </a:solidFill>
                  <a:latin typeface="思源黑体 CN Bold" pitchFamily="34" charset="-122"/>
                  <a:ea typeface="思源黑体 CN Bold" pitchFamily="34" charset="-122"/>
                  <a:cs typeface="Arial" pitchFamily="34" charset="0"/>
                </a:rPr>
                <a:t>中国投资</a:t>
              </a:r>
              <a:endParaRPr lang="zh-CN" altLang="en-US" sz="1600" dirty="0">
                <a:solidFill>
                  <a:srgbClr val="00B050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5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sp>
        <p:nvSpPr>
          <p:cNvPr id="28" name="文本框 4"/>
          <p:cNvSpPr txBox="1"/>
          <p:nvPr/>
        </p:nvSpPr>
        <p:spPr>
          <a:xfrm>
            <a:off x="899742" y="394983"/>
            <a:ext cx="4288946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cs typeface="微软雅黑"/>
              </a:rPr>
              <a:t>案例介绍：“一带一路”学术发现</a:t>
            </a:r>
          </a:p>
        </p:txBody>
      </p:sp>
      <p:sp>
        <p:nvSpPr>
          <p:cNvPr id="29" name="矩形 28"/>
          <p:cNvSpPr/>
          <p:nvPr/>
        </p:nvSpPr>
        <p:spPr>
          <a:xfrm>
            <a:off x="850857" y="1093797"/>
            <a:ext cx="2107067" cy="477054"/>
          </a:xfrm>
          <a:prstGeom prst="rect">
            <a:avLst/>
          </a:prstGeom>
          <a:solidFill>
            <a:srgbClr val="00B050"/>
          </a:solidFill>
          <a:ln>
            <a:solidFill>
              <a:srgbClr val="28AAD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50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主题研究报告</a:t>
            </a:r>
            <a:endParaRPr lang="zh-CN" altLang="en-US" sz="250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13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E:\工作网盘\工作杂\Office模版\IOS9 STYLE [TEMPLATE]\图片\Office-furniture.jpg"/>
          <p:cNvPicPr>
            <a:picLocks noChangeAspect="1" noChangeArrowheads="1"/>
          </p:cNvPicPr>
          <p:nvPr/>
        </p:nvPicPr>
        <p:blipFill>
          <a:blip r:embed="rId3"/>
          <a:srcRect l="15088" r="9990"/>
          <a:stretch>
            <a:fillRect/>
          </a:stretch>
        </p:blipFill>
        <p:spPr bwMode="auto">
          <a:xfrm>
            <a:off x="0" y="-9589"/>
            <a:ext cx="9144000" cy="6867589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0" y="-9588"/>
            <a:ext cx="9144000" cy="6879780"/>
          </a:xfrm>
          <a:prstGeom prst="rect">
            <a:avLst/>
          </a:prstGeom>
          <a:solidFill>
            <a:srgbClr val="329590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44"/>
          <p:cNvSpPr txBox="1"/>
          <p:nvPr/>
        </p:nvSpPr>
        <p:spPr>
          <a:xfrm>
            <a:off x="740533" y="876200"/>
            <a:ext cx="4600490" cy="554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800" dirty="0" smtClean="0">
                <a:solidFill>
                  <a:srgbClr val="F8F9FA"/>
                </a:solidFill>
                <a:latin typeface="思源黑体 CN Medium" pitchFamily="34" charset="-122"/>
                <a:ea typeface="思源黑体 CN Medium" pitchFamily="34" charset="-122"/>
              </a:rPr>
              <a:t>联系我们</a:t>
            </a:r>
            <a:endParaRPr lang="zh-CN" altLang="en-US" sz="2800" dirty="0">
              <a:solidFill>
                <a:srgbClr val="F8F9FA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2113" y="1505872"/>
            <a:ext cx="87122" cy="84999"/>
          </a:xfrm>
          <a:prstGeom prst="rect">
            <a:avLst/>
          </a:prstGeom>
          <a:solidFill>
            <a:srgbClr val="F8F8F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8917" y="1505872"/>
            <a:ext cx="87122" cy="84999"/>
          </a:xfrm>
          <a:prstGeom prst="rect">
            <a:avLst/>
          </a:prstGeom>
          <a:solidFill>
            <a:srgbClr val="F8F8F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81264" y="1505872"/>
            <a:ext cx="87122" cy="84999"/>
          </a:xfrm>
          <a:prstGeom prst="rect">
            <a:avLst/>
          </a:prstGeom>
          <a:solidFill>
            <a:srgbClr val="F8F8F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3" name="菱形 12"/>
          <p:cNvSpPr/>
          <p:nvPr/>
        </p:nvSpPr>
        <p:spPr>
          <a:xfrm rot="18900000">
            <a:off x="102951" y="1806371"/>
            <a:ext cx="4442461" cy="4442461"/>
          </a:xfrm>
          <a:prstGeom prst="diamond">
            <a:avLst/>
          </a:prstGeom>
          <a:solidFill>
            <a:srgbClr val="FFFFFF">
              <a:alpha val="10196"/>
            </a:srgbClr>
          </a:solidFill>
          <a:ln w="6350">
            <a:solidFill>
              <a:srgbClr val="FFFFFF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 rot="18900000">
            <a:off x="3917705" y="2935370"/>
            <a:ext cx="1061525" cy="1061525"/>
          </a:xfrm>
          <a:prstGeom prst="diamond">
            <a:avLst/>
          </a:prstGeom>
          <a:solidFill>
            <a:srgbClr val="F8F8F8">
              <a:alpha val="20000"/>
            </a:srgbClr>
          </a:solidFill>
          <a:ln w="6350">
            <a:solidFill>
              <a:srgbClr val="FFFFFF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 rot="18900000">
            <a:off x="3758991" y="3761365"/>
            <a:ext cx="2157474" cy="2157474"/>
          </a:xfrm>
          <a:prstGeom prst="diamond">
            <a:avLst/>
          </a:prstGeom>
          <a:solidFill>
            <a:srgbClr val="F8F8F8">
              <a:alpha val="10196"/>
            </a:srgbClr>
          </a:solidFill>
          <a:ln w="6350">
            <a:solidFill>
              <a:srgbClr val="FFFFFF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Picture 3" descr="适用于2.5米以外远距离扫码"/>
          <p:cNvPicPr>
            <a:picLocks noChangeAspect="1" noChangeArrowheads="1"/>
          </p:cNvPicPr>
          <p:nvPr/>
        </p:nvPicPr>
        <p:blipFill>
          <a:blip r:embed="rId4" cstate="print"/>
          <a:srcRect l="5271" t="5554" r="5050" b="4468"/>
          <a:stretch>
            <a:fillRect/>
          </a:stretch>
        </p:blipFill>
        <p:spPr>
          <a:xfrm>
            <a:off x="1145457" y="2829149"/>
            <a:ext cx="2357449" cy="2396905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grpSp>
        <p:nvGrpSpPr>
          <p:cNvPr id="99" name="组合 98"/>
          <p:cNvGrpSpPr/>
          <p:nvPr/>
        </p:nvGrpSpPr>
        <p:grpSpPr>
          <a:xfrm>
            <a:off x="4903518" y="3146240"/>
            <a:ext cx="3778864" cy="458468"/>
            <a:chOff x="4903518" y="3146240"/>
            <a:chExt cx="3778864" cy="458468"/>
          </a:xfrm>
        </p:grpSpPr>
        <p:sp>
          <p:nvSpPr>
            <p:cNvPr id="24" name="文本框 3"/>
            <p:cNvSpPr txBox="1"/>
            <p:nvPr/>
          </p:nvSpPr>
          <p:spPr>
            <a:xfrm>
              <a:off x="5138077" y="3158432"/>
              <a:ext cx="3544305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00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重庆维普资讯有限公司</a:t>
              </a:r>
              <a:endParaRPr lang="zh-CN" altLang="en-US" sz="23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4903518" y="3146240"/>
              <a:ext cx="3552295" cy="446276"/>
            </a:xfrm>
            <a:prstGeom prst="roundRect">
              <a:avLst/>
            </a:prstGeom>
            <a:solidFill>
              <a:srgbClr val="F8F8F8">
                <a:alpha val="12157"/>
              </a:srgb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3855645" y="2251801"/>
            <a:ext cx="4911813" cy="1389483"/>
            <a:chOff x="3880029" y="1800697"/>
            <a:chExt cx="4911813" cy="1389483"/>
          </a:xfrm>
        </p:grpSpPr>
        <p:sp>
          <p:nvSpPr>
            <p:cNvPr id="27" name="文本框 49"/>
            <p:cNvSpPr txBox="1"/>
            <p:nvPr/>
          </p:nvSpPr>
          <p:spPr>
            <a:xfrm>
              <a:off x="3880029" y="1800697"/>
              <a:ext cx="1800313" cy="1389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0" dirty="0" smtClean="0">
                  <a:solidFill>
                    <a:srgbClr val="F8F9FA"/>
                  </a:solidFill>
                  <a:latin typeface="方正兰亭纤黑简体" panose="03000509000000000000" pitchFamily="65" charset="-122"/>
                  <a:ea typeface="方正兰亭纤黑简体" panose="03000509000000000000" pitchFamily="65" charset="-122"/>
                </a:rPr>
                <a:t>“</a:t>
              </a:r>
              <a:endParaRPr lang="zh-CN" altLang="en-US" sz="8000" dirty="0" smtClean="0">
                <a:solidFill>
                  <a:srgbClr val="F8F9FA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endParaRPr>
            </a:p>
          </p:txBody>
        </p:sp>
        <p:sp>
          <p:nvSpPr>
            <p:cNvPr id="28" name="文本框 51"/>
            <p:cNvSpPr txBox="1"/>
            <p:nvPr/>
          </p:nvSpPr>
          <p:spPr>
            <a:xfrm>
              <a:off x="4960449" y="1927335"/>
              <a:ext cx="3831393" cy="489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600" dirty="0" smtClean="0">
                  <a:solidFill>
                    <a:srgbClr val="F8F9FA"/>
                  </a:solidFill>
                  <a:latin typeface="思源黑体 CN Normal" pitchFamily="34" charset="-122"/>
                  <a:ea typeface="思源黑体 CN Normal" pitchFamily="34" charset="-122"/>
                </a:rPr>
                <a:t>技术服务热线：</a:t>
              </a:r>
              <a:r>
                <a:rPr lang="en-US" altLang="zh-CN" sz="2400" dirty="0" smtClean="0">
                  <a:solidFill>
                    <a:srgbClr val="F8F9FA"/>
                  </a:solidFill>
                  <a:latin typeface="思源黑体 CN Normal" pitchFamily="34" charset="-122"/>
                  <a:ea typeface="思源黑体 CN Normal" pitchFamily="34" charset="-122"/>
                </a:rPr>
                <a:t>400-638-5550</a:t>
              </a:r>
            </a:p>
          </p:txBody>
        </p:sp>
        <p:sp>
          <p:nvSpPr>
            <p:cNvPr id="65" name="矩形 64"/>
            <p:cNvSpPr/>
            <p:nvPr/>
          </p:nvSpPr>
          <p:spPr>
            <a:xfrm>
              <a:off x="6440597" y="2437800"/>
              <a:ext cx="105417" cy="102849"/>
            </a:xfrm>
            <a:prstGeom prst="rect">
              <a:avLst/>
            </a:prstGeom>
            <a:solidFill>
              <a:srgbClr val="F8F8F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6647401" y="2437800"/>
              <a:ext cx="105417" cy="102849"/>
            </a:xfrm>
            <a:prstGeom prst="rect">
              <a:avLst/>
            </a:prstGeom>
            <a:solidFill>
              <a:srgbClr val="F8F8F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6849748" y="2437800"/>
              <a:ext cx="105417" cy="102849"/>
            </a:xfrm>
            <a:prstGeom prst="rect">
              <a:avLst/>
            </a:prstGeom>
            <a:solidFill>
              <a:srgbClr val="F8F8F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7052095" y="2437800"/>
              <a:ext cx="105417" cy="102849"/>
            </a:xfrm>
            <a:prstGeom prst="rect">
              <a:avLst/>
            </a:prstGeom>
            <a:solidFill>
              <a:srgbClr val="F8F8F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7258899" y="2437800"/>
              <a:ext cx="105417" cy="102849"/>
            </a:xfrm>
            <a:prstGeom prst="rect">
              <a:avLst/>
            </a:prstGeom>
            <a:solidFill>
              <a:srgbClr val="F8F8F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7461246" y="2437800"/>
              <a:ext cx="105417" cy="102849"/>
            </a:xfrm>
            <a:prstGeom prst="rect">
              <a:avLst/>
            </a:prstGeom>
            <a:solidFill>
              <a:srgbClr val="F8F8F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7656736" y="2437800"/>
              <a:ext cx="105417" cy="102849"/>
            </a:xfrm>
            <a:prstGeom prst="rect">
              <a:avLst/>
            </a:prstGeom>
            <a:solidFill>
              <a:srgbClr val="F8F8F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7863540" y="2437800"/>
              <a:ext cx="105417" cy="102849"/>
            </a:xfrm>
            <a:prstGeom prst="rect">
              <a:avLst/>
            </a:prstGeom>
            <a:solidFill>
              <a:srgbClr val="F8F8F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8065887" y="2437800"/>
              <a:ext cx="105417" cy="102849"/>
            </a:xfrm>
            <a:prstGeom prst="rect">
              <a:avLst/>
            </a:prstGeom>
            <a:solidFill>
              <a:srgbClr val="F8F8F8">
                <a:alpha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8268234" y="2437800"/>
              <a:ext cx="105417" cy="102849"/>
            </a:xfrm>
            <a:prstGeom prst="rect">
              <a:avLst/>
            </a:prstGeom>
            <a:solidFill>
              <a:srgbClr val="F8F8F8">
                <a:alpha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900"/>
                            </p:stCondLst>
                            <p:childTnLst>
                              <p:par>
                                <p:cTn id="4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工作网盘\维普\市场部\PPT2016\图片2.jpg"/>
          <p:cNvPicPr>
            <a:picLocks noChangeAspect="1" noChangeArrowheads="1"/>
          </p:cNvPicPr>
          <p:nvPr/>
        </p:nvPicPr>
        <p:blipFill>
          <a:blip r:embed="rId3"/>
          <a:srcRect r="25000"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</p:spPr>
      </p:pic>
      <p:sp>
        <p:nvSpPr>
          <p:cNvPr id="12" name="圆角矩形 11"/>
          <p:cNvSpPr/>
          <p:nvPr/>
        </p:nvSpPr>
        <p:spPr>
          <a:xfrm>
            <a:off x="3742349" y="3744194"/>
            <a:ext cx="1794691" cy="440872"/>
          </a:xfrm>
          <a:prstGeom prst="roundRect">
            <a:avLst/>
          </a:prstGeom>
          <a:noFill/>
          <a:ln w="12700" cmpd="sng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>
                <a:solidFill>
                  <a:srgbClr val="FFFFFF"/>
                </a:solidFill>
                <a:latin typeface="思源黑体 CN Medium" pitchFamily="34" charset="-122"/>
                <a:ea typeface="思源黑体 CN Medium" pitchFamily="34" charset="-122"/>
              </a:rPr>
              <a:t>维普资讯</a:t>
            </a:r>
            <a:endParaRPr kumimoji="1" lang="zh-CN" altLang="en-US" dirty="0">
              <a:solidFill>
                <a:srgbClr val="FFFFFF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69388" y="2522954"/>
            <a:ext cx="3570208" cy="10064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</a:pPr>
            <a:r>
              <a:rPr kumimoji="1" lang="zh-CN" altLang="en-US" sz="6600" b="1" dirty="0" smtClean="0">
                <a:solidFill>
                  <a:schemeClr val="bg1"/>
                </a:solidFill>
              </a:rPr>
              <a:t>感谢聆听</a:t>
            </a:r>
            <a:endParaRPr kumimoji="1" lang="zh-CN" altLang="en-US" sz="6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工作网盘\维普\市场部\PPT2016\图片2.jpg"/>
          <p:cNvPicPr>
            <a:picLocks noChangeAspect="1" noChangeArrowheads="1"/>
          </p:cNvPicPr>
          <p:nvPr/>
        </p:nvPicPr>
        <p:blipFill>
          <a:blip r:embed="rId2"/>
          <a:srcRect r="25000"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</p:spPr>
      </p:pic>
      <p:sp>
        <p:nvSpPr>
          <p:cNvPr id="17" name="文本框 12"/>
          <p:cNvSpPr txBox="1"/>
          <p:nvPr/>
        </p:nvSpPr>
        <p:spPr>
          <a:xfrm>
            <a:off x="3351153" y="451622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pPr algn="ctr"/>
            <a:r>
              <a:rPr lang="zh-CN" altLang="en-US" sz="4400" b="0" dirty="0" smtClean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系统价值</a:t>
            </a:r>
            <a:endParaRPr lang="en-US" altLang="zh-CN" sz="4400" b="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62171" y="1188587"/>
            <a:ext cx="2619658" cy="2619658"/>
            <a:chOff x="3384296" y="1420212"/>
            <a:chExt cx="2619658" cy="2619658"/>
          </a:xfrm>
        </p:grpSpPr>
        <p:sp>
          <p:nvSpPr>
            <p:cNvPr id="13" name="椭圆 12"/>
            <p:cNvSpPr/>
            <p:nvPr/>
          </p:nvSpPr>
          <p:spPr>
            <a:xfrm>
              <a:off x="3384296" y="1420212"/>
              <a:ext cx="2619658" cy="2619658"/>
            </a:xfrm>
            <a:prstGeom prst="ellipse">
              <a:avLst/>
            </a:prstGeom>
            <a:solidFill>
              <a:srgbClr val="F8F9FA">
                <a:alpha val="10196"/>
              </a:srgbClr>
            </a:solidFill>
            <a:ln w="12700" cap="flat" cmpd="sng" algn="ctr">
              <a:solidFill>
                <a:srgbClr val="FFFFFF"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cs"/>
              </a:endParaRPr>
            </a:p>
          </p:txBody>
        </p:sp>
        <p:sp>
          <p:nvSpPr>
            <p:cNvPr id="14" name="文本框 5"/>
            <p:cNvSpPr txBox="1"/>
            <p:nvPr/>
          </p:nvSpPr>
          <p:spPr>
            <a:xfrm>
              <a:off x="3764223" y="1760545"/>
              <a:ext cx="1859805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0" b="0" i="0" u="none" strike="noStrike" kern="0" cap="none" spc="300" normalizeH="0" baseline="0" noProof="0" dirty="0" smtClean="0">
                  <a:ln w="28575">
                    <a:solidFill>
                      <a:sysClr val="window" lastClr="FFFFFF"/>
                    </a:solidFill>
                  </a:ln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Impact" panose="020B0806030902050204" pitchFamily="34" charset="0"/>
                </a:rPr>
                <a:t>02</a:t>
              </a:r>
              <a:endParaRPr kumimoji="0" lang="zh-CN" altLang="en-US" sz="12000" b="0" i="0" u="none" strike="noStrike" kern="0" cap="none" spc="300" normalizeH="0" baseline="0" noProof="0" dirty="0">
                <a:ln w="28575">
                  <a:solidFill>
                    <a:sysClr val="window" lastClr="FFFFFF"/>
                  </a:solidFill>
                </a:ln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Impact" panose="020B0806030902050204" pitchFamily="34" charset="0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7536" y="4039870"/>
            <a:ext cx="2828925" cy="44767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669230" y="5419004"/>
            <a:ext cx="1805535" cy="177939"/>
            <a:chOff x="4021225" y="5419004"/>
            <a:chExt cx="1805535" cy="177939"/>
          </a:xfrm>
        </p:grpSpPr>
        <p:sp>
          <p:nvSpPr>
            <p:cNvPr id="23" name="矩形 22"/>
            <p:cNvSpPr/>
            <p:nvPr/>
          </p:nvSpPr>
          <p:spPr>
            <a:xfrm>
              <a:off x="4021225" y="5419004"/>
              <a:ext cx="193937" cy="177939"/>
            </a:xfrm>
            <a:prstGeom prst="rect">
              <a:avLst/>
            </a:prstGeom>
            <a:solidFill>
              <a:srgbClr val="F8F8F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424124" y="5419004"/>
              <a:ext cx="193937" cy="177939"/>
            </a:xfrm>
            <a:prstGeom prst="rect">
              <a:avLst/>
            </a:prstGeom>
            <a:solidFill>
              <a:srgbClr val="F8F8F8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827023" y="5419004"/>
              <a:ext cx="193937" cy="177939"/>
            </a:xfrm>
            <a:prstGeom prst="rect">
              <a:avLst/>
            </a:prstGeom>
            <a:solidFill>
              <a:srgbClr val="F8F8F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5229923" y="5419004"/>
              <a:ext cx="193937" cy="177939"/>
            </a:xfrm>
            <a:prstGeom prst="rect">
              <a:avLst/>
            </a:prstGeom>
            <a:solidFill>
              <a:srgbClr val="F8F8F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632823" y="5419004"/>
              <a:ext cx="193937" cy="177939"/>
            </a:xfrm>
            <a:prstGeom prst="rect">
              <a:avLst/>
            </a:prstGeom>
            <a:solidFill>
              <a:srgbClr val="F8F8F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943285" y="406781"/>
            <a:ext cx="1976534" cy="4072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ea typeface="微软雅黑"/>
                <a:cs typeface="微软雅黑"/>
              </a:rPr>
              <a:t>系统价值</a:t>
            </a:r>
            <a:endParaRPr kumimoji="1" lang="zh-CN" altLang="en-US" sz="2000" b="1" dirty="0">
              <a:solidFill>
                <a:srgbClr val="1B2135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6458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2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  <p:grpSp>
        <p:nvGrpSpPr>
          <p:cNvPr id="38" name="组合 9"/>
          <p:cNvGrpSpPr/>
          <p:nvPr/>
        </p:nvGrpSpPr>
        <p:grpSpPr>
          <a:xfrm>
            <a:off x="813679" y="1187206"/>
            <a:ext cx="7532033" cy="1350070"/>
            <a:chOff x="1354538" y="2534273"/>
            <a:chExt cx="9322214" cy="1670950"/>
          </a:xfrm>
        </p:grpSpPr>
        <p:grpSp>
          <p:nvGrpSpPr>
            <p:cNvPr id="39" name="组合 28"/>
            <p:cNvGrpSpPr/>
            <p:nvPr/>
          </p:nvGrpSpPr>
          <p:grpSpPr>
            <a:xfrm>
              <a:off x="1354538" y="2534273"/>
              <a:ext cx="1670950" cy="1670950"/>
              <a:chOff x="1004018" y="2534273"/>
              <a:chExt cx="1670950" cy="1670950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1004018" y="2534273"/>
                <a:ext cx="1670950" cy="1670950"/>
              </a:xfrm>
              <a:prstGeom prst="ellipse">
                <a:avLst/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0D0D0D">
                      <a:lumMod val="0"/>
                      <a:lumOff val="100000"/>
                    </a:srgb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68300" dist="139700" dir="7980000" sx="108000" sy="108000" algn="t" rotWithShape="0">
                  <a:prstClr val="black">
                    <a:alpha val="3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02AFF3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012290" y="2534273"/>
                <a:ext cx="1654406" cy="1670950"/>
              </a:xfrm>
              <a:prstGeom prst="ellipse">
                <a:avLst/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20000">
                    <a:srgbClr val="FFFFFF"/>
                  </a:gs>
                  <a:gs pos="61000">
                    <a:sysClr val="window" lastClr="FFFFFF">
                      <a:lumMod val="85000"/>
                    </a:sysClr>
                  </a:gs>
                  <a:gs pos="37000">
                    <a:srgbClr val="E9E9E9"/>
                  </a:gs>
                  <a:gs pos="95000">
                    <a:sysClr val="window" lastClr="FFFFFF">
                      <a:lumMod val="65000"/>
                    </a:sys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02AFF3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0" name="椭圆 39"/>
            <p:cNvSpPr/>
            <p:nvPr/>
          </p:nvSpPr>
          <p:spPr>
            <a:xfrm>
              <a:off x="1671853" y="2836297"/>
              <a:ext cx="1036320" cy="103632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Impact" panose="020B0806030902050204" pitchFamily="34" charset="0"/>
                  <a:ea typeface="宋体"/>
                  <a:cs typeface="+mn-cs"/>
                </a:rPr>
                <a:t>01</a:t>
              </a:r>
              <a:endParaRPr kumimoji="0" lang="zh-CN" altLang="en-US" sz="3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Impact" panose="020B0806030902050204" pitchFamily="34" charset="0"/>
                <a:ea typeface="宋体"/>
                <a:cs typeface="+mn-cs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792999" y="2716882"/>
              <a:ext cx="2249727" cy="5113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uLnTx/>
                  <a:uFillTx/>
                  <a:latin typeface="思源黑体 CN Bold" pitchFamily="34" charset="-122"/>
                  <a:ea typeface="思源黑体 CN Bold" pitchFamily="34" charset="-122"/>
                  <a:cs typeface="Arial" pitchFamily="34" charset="0"/>
                </a:rPr>
                <a:t>知识资源价值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566045" y="3346030"/>
              <a:ext cx="7110707" cy="749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整合多种文献</a:t>
              </a:r>
              <a:r>
                <a:rPr kumimoji="0" lang="zh-CN" alt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，提供</a:t>
              </a: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一站式检索和多种全文保障服务</a:t>
              </a:r>
              <a:r>
                <a:rPr kumimoji="0" lang="zh-CN" alt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，提供</a:t>
              </a: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分面聚类、相关排序等多种检索结果寻优途径。</a:t>
              </a:r>
            </a:p>
          </p:txBody>
        </p:sp>
      </p:grpSp>
      <p:grpSp>
        <p:nvGrpSpPr>
          <p:cNvPr id="68" name="组合 9"/>
          <p:cNvGrpSpPr/>
          <p:nvPr/>
        </p:nvGrpSpPr>
        <p:grpSpPr>
          <a:xfrm>
            <a:off x="813679" y="2861485"/>
            <a:ext cx="7532033" cy="1626585"/>
            <a:chOff x="1354538" y="2375573"/>
            <a:chExt cx="9322213" cy="2013183"/>
          </a:xfrm>
        </p:grpSpPr>
        <p:grpSp>
          <p:nvGrpSpPr>
            <p:cNvPr id="69" name="组合 28"/>
            <p:cNvGrpSpPr/>
            <p:nvPr/>
          </p:nvGrpSpPr>
          <p:grpSpPr>
            <a:xfrm>
              <a:off x="1354538" y="2534273"/>
              <a:ext cx="1670950" cy="1670950"/>
              <a:chOff x="1004018" y="2534273"/>
              <a:chExt cx="1670950" cy="1670950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1004018" y="2534273"/>
                <a:ext cx="1670950" cy="1670950"/>
              </a:xfrm>
              <a:prstGeom prst="ellipse">
                <a:avLst/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0D0D0D">
                      <a:lumMod val="0"/>
                      <a:lumOff val="100000"/>
                    </a:srgb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68300" dist="139700" dir="7980000" sx="108000" sy="108000" algn="t" rotWithShape="0">
                  <a:prstClr val="black">
                    <a:alpha val="3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02AFF3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1012290" y="2534273"/>
                <a:ext cx="1654406" cy="1670950"/>
              </a:xfrm>
              <a:prstGeom prst="ellipse">
                <a:avLst/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20000">
                    <a:srgbClr val="FFFFFF"/>
                  </a:gs>
                  <a:gs pos="61000">
                    <a:sysClr val="window" lastClr="FFFFFF">
                      <a:lumMod val="85000"/>
                    </a:sysClr>
                  </a:gs>
                  <a:gs pos="37000">
                    <a:srgbClr val="E9E9E9"/>
                  </a:gs>
                  <a:gs pos="95000">
                    <a:sysClr val="window" lastClr="FFFFFF">
                      <a:lumMod val="65000"/>
                    </a:sys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02AFF3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70" name="椭圆 69"/>
            <p:cNvSpPr/>
            <p:nvPr/>
          </p:nvSpPr>
          <p:spPr>
            <a:xfrm>
              <a:off x="1671853" y="2836297"/>
              <a:ext cx="1036319" cy="103632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000" kern="0" dirty="0" smtClean="0">
                  <a:solidFill>
                    <a:sysClr val="window" lastClr="FFFFFF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宋体"/>
                </a:rPr>
                <a:t>0</a:t>
              </a:r>
              <a:r>
                <a:rPr kumimoji="0" lang="en-US" altLang="zh-CN" sz="3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Impact" panose="020B0806030902050204" pitchFamily="34" charset="0"/>
                  <a:ea typeface="宋体"/>
                  <a:cs typeface="+mn-cs"/>
                </a:rPr>
                <a:t>2</a:t>
              </a:r>
              <a:endParaRPr kumimoji="0" lang="zh-CN" altLang="en-US" sz="3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Impact" panose="020B0806030902050204" pitchFamily="34" charset="0"/>
                <a:ea typeface="宋体"/>
                <a:cs typeface="+mn-cs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3564532" y="2375573"/>
              <a:ext cx="2514122" cy="5713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/>
              <a:r>
                <a:rPr lang="zh-CN" altLang="en-US" sz="2400" kern="0" dirty="0" smtClean="0">
                  <a:solidFill>
                    <a:schemeClr val="tx2">
                      <a:lumMod val="50000"/>
                    </a:schemeClr>
                  </a:solidFill>
                  <a:latin typeface="思源黑体 CN Bold" pitchFamily="34" charset="-122"/>
                  <a:ea typeface="思源黑体 CN Bold" pitchFamily="34" charset="-122"/>
                  <a:cs typeface="Arial" pitchFamily="34" charset="0"/>
                </a:rPr>
                <a:t>情报服务价值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3566045" y="3004720"/>
              <a:ext cx="7110706" cy="13840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ts val="2000"/>
                </a:lnSpc>
              </a:pPr>
              <a:r>
                <a:rPr lang="zh-CN" altLang="en-US" kern="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通过对文献中涉及的各类知识对象做唯一标识、粒度分析、关联呈现，得以实现从情报分析视角对隐含知识关联做深入挖掘，同时支撑客户的研究方向分析、竞争情报动态连续追踪等服务。</a:t>
              </a:r>
              <a:endParaRPr lang="zh-CN" altLang="en-US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endParaRPr>
            </a:p>
          </p:txBody>
        </p:sp>
      </p:grpSp>
      <p:grpSp>
        <p:nvGrpSpPr>
          <p:cNvPr id="75" name="组合 9"/>
          <p:cNvGrpSpPr/>
          <p:nvPr/>
        </p:nvGrpSpPr>
        <p:grpSpPr>
          <a:xfrm>
            <a:off x="813679" y="4716163"/>
            <a:ext cx="7764261" cy="1478296"/>
            <a:chOff x="1354538" y="2375573"/>
            <a:chExt cx="9609637" cy="1829650"/>
          </a:xfrm>
        </p:grpSpPr>
        <p:grpSp>
          <p:nvGrpSpPr>
            <p:cNvPr id="76" name="组合 28"/>
            <p:cNvGrpSpPr/>
            <p:nvPr/>
          </p:nvGrpSpPr>
          <p:grpSpPr>
            <a:xfrm>
              <a:off x="1354538" y="2534273"/>
              <a:ext cx="1670950" cy="1670950"/>
              <a:chOff x="1004018" y="2534273"/>
              <a:chExt cx="1670950" cy="1670950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1004018" y="2534273"/>
                <a:ext cx="1670950" cy="1670950"/>
              </a:xfrm>
              <a:prstGeom prst="ellipse">
                <a:avLst/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0D0D0D">
                      <a:lumMod val="0"/>
                      <a:lumOff val="100000"/>
                    </a:srgb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68300" dist="139700" dir="7980000" sx="108000" sy="108000" algn="t" rotWithShape="0">
                  <a:prstClr val="black">
                    <a:alpha val="3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02AFF3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1012290" y="2534273"/>
                <a:ext cx="1654406" cy="1670950"/>
              </a:xfrm>
              <a:prstGeom prst="ellipse">
                <a:avLst/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20000">
                    <a:srgbClr val="FFFFFF"/>
                  </a:gs>
                  <a:gs pos="61000">
                    <a:sysClr val="window" lastClr="FFFFFF">
                      <a:lumMod val="85000"/>
                    </a:sysClr>
                  </a:gs>
                  <a:gs pos="37000">
                    <a:srgbClr val="E9E9E9"/>
                  </a:gs>
                  <a:gs pos="95000">
                    <a:sysClr val="window" lastClr="FFFFFF">
                      <a:lumMod val="65000"/>
                    </a:sys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02AFF3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1671853" y="2836297"/>
              <a:ext cx="1036319" cy="103632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000" kern="0" dirty="0" smtClean="0">
                  <a:solidFill>
                    <a:sysClr val="window" lastClr="FFFFFF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宋体"/>
                </a:rPr>
                <a:t>0</a:t>
              </a:r>
              <a:r>
                <a:rPr kumimoji="0" lang="en-US" altLang="zh-CN" sz="3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Impact" panose="020B0806030902050204" pitchFamily="34" charset="0"/>
                  <a:ea typeface="宋体"/>
                  <a:cs typeface="+mn-cs"/>
                </a:rPr>
                <a:t>3</a:t>
              </a:r>
              <a:endParaRPr kumimoji="0" lang="zh-CN" altLang="en-US" sz="3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Impact" panose="020B0806030902050204" pitchFamily="34" charset="0"/>
                <a:ea typeface="宋体"/>
                <a:cs typeface="+mn-cs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3564532" y="2375573"/>
              <a:ext cx="2514122" cy="5713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/>
              <a:r>
                <a:rPr lang="zh-CN" altLang="en-US" sz="2400" kern="0" dirty="0" smtClean="0">
                  <a:solidFill>
                    <a:schemeClr val="tx2">
                      <a:lumMod val="50000"/>
                    </a:schemeClr>
                  </a:solidFill>
                  <a:latin typeface="思源黑体 CN Bold" pitchFamily="34" charset="-122"/>
                  <a:ea typeface="思源黑体 CN Bold" pitchFamily="34" charset="-122"/>
                  <a:cs typeface="Arial" pitchFamily="34" charset="0"/>
                </a:rPr>
                <a:t>计量分析价值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3566045" y="3004720"/>
              <a:ext cx="7398130" cy="1066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ts val="2000"/>
                </a:lnSpc>
              </a:pPr>
              <a:r>
                <a:rPr lang="zh-CN" altLang="en-US" kern="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提供基</a:t>
              </a:r>
              <a:r>
                <a:rPr lang="zh-CN" altLang="en-US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于十种类型文献的参考文献和引证文献双向追踪一站式检索，直观的揭示该文献课题的总体发展趋势和学术影响情况。。</a:t>
              </a:r>
              <a:endParaRPr lang="zh-CN" altLang="en-US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25866" y="2446034"/>
            <a:ext cx="4057450" cy="3864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包含期刊、学位论文、会议论文、专利、专著、标准、科技成果、产品样本、科技报告、政策法规等中外文文献元数据</a:t>
            </a:r>
            <a:r>
              <a:rPr lang="en-US" altLang="zh-CN" sz="1500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3</a:t>
            </a:r>
            <a:r>
              <a:rPr lang="zh-CN" altLang="en-US" sz="1500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亿</a:t>
            </a:r>
            <a:r>
              <a:rPr lang="zh-CN" altLang="en-US" sz="15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余条。</a:t>
            </a:r>
            <a:endParaRPr lang="en-US" altLang="zh-CN" sz="1500" dirty="0" smtClean="0">
              <a:solidFill>
                <a:prstClr val="black">
                  <a:lumMod val="75000"/>
                  <a:lumOff val="25000"/>
                </a:prst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500" dirty="0" smtClean="0">
              <a:solidFill>
                <a:prstClr val="black">
                  <a:lumMod val="75000"/>
                  <a:lumOff val="25000"/>
                </a:prst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5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其中期刊总量</a:t>
            </a:r>
            <a:r>
              <a:rPr lang="en-US" altLang="zh-CN" sz="1500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14100</a:t>
            </a:r>
            <a:r>
              <a:rPr lang="zh-CN" altLang="en-US" sz="15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余种，现刊</a:t>
            </a:r>
            <a:r>
              <a:rPr lang="en-US" altLang="zh-CN" sz="1500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9400</a:t>
            </a:r>
            <a:r>
              <a:rPr lang="zh-CN" altLang="en-US" sz="15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种，核心期刊</a:t>
            </a:r>
            <a:r>
              <a:rPr lang="en-US" altLang="zh-CN" sz="1500" dirty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1983</a:t>
            </a:r>
            <a:r>
              <a:rPr lang="zh-CN" altLang="en-US" sz="15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种（北大核心</a:t>
            </a:r>
            <a:r>
              <a:rPr lang="en-US" altLang="zh-CN" sz="15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2014</a:t>
            </a:r>
            <a:r>
              <a:rPr lang="zh-CN" altLang="en-US" sz="15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版全覆盖）</a:t>
            </a:r>
            <a:endParaRPr lang="en-US" altLang="zh-CN" sz="1500" dirty="0" smtClean="0">
              <a:solidFill>
                <a:prstClr val="black">
                  <a:lumMod val="75000"/>
                  <a:lumOff val="25000"/>
                </a:prst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500" dirty="0" smtClean="0">
              <a:solidFill>
                <a:prstClr val="black">
                  <a:lumMod val="75000"/>
                  <a:lumOff val="25000"/>
                </a:prst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5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资源覆盖了近</a:t>
            </a:r>
            <a:r>
              <a:rPr lang="en-US" altLang="zh-CN" sz="15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20</a:t>
            </a:r>
            <a:r>
              <a:rPr lang="zh-CN" altLang="en-US" sz="15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年来国内产出中外文文献资源的</a:t>
            </a:r>
            <a:r>
              <a:rPr lang="en-US" altLang="zh-CN" sz="1500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95%</a:t>
            </a:r>
            <a:r>
              <a:rPr lang="zh-CN" altLang="en-US" sz="15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（产品样本、科技报告独家收录）。</a:t>
            </a:r>
            <a:endParaRPr lang="en-US" altLang="zh-CN" sz="1500" dirty="0" smtClean="0">
              <a:solidFill>
                <a:prstClr val="black">
                  <a:lumMod val="75000"/>
                  <a:lumOff val="25000"/>
                </a:prst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500" dirty="0" smtClean="0">
              <a:solidFill>
                <a:prstClr val="black">
                  <a:lumMod val="75000"/>
                  <a:lumOff val="25000"/>
                </a:prst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5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智立方还支持对用户特色资源的</a:t>
            </a: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个性化整合。</a:t>
            </a:r>
          </a:p>
        </p:txBody>
      </p:sp>
      <p:sp>
        <p:nvSpPr>
          <p:cNvPr id="8" name="矩形 7"/>
          <p:cNvSpPr/>
          <p:nvPr/>
        </p:nvSpPr>
        <p:spPr>
          <a:xfrm>
            <a:off x="325866" y="1717260"/>
            <a:ext cx="242887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资源元数据规模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0386137"/>
              </p:ext>
            </p:extLst>
          </p:nvPr>
        </p:nvGraphicFramePr>
        <p:xfrm>
          <a:off x="4614408" y="766282"/>
          <a:ext cx="4152221" cy="4876800"/>
        </p:xfrm>
        <a:graphic>
          <a:graphicData uri="http://schemas.openxmlformats.org/drawingml/2006/table">
            <a:tbl>
              <a:tblPr/>
              <a:tblGrid>
                <a:gridCol w="523651"/>
                <a:gridCol w="725714"/>
                <a:gridCol w="1245144"/>
                <a:gridCol w="828856"/>
                <a:gridCol w="828856"/>
              </a:tblGrid>
              <a:tr h="290356">
                <a:tc gridSpan="2"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solidFill>
                            <a:schemeClr val="bg1"/>
                          </a:solidFill>
                          <a:latin typeface="思源黑体 CN Bold" pitchFamily="34" charset="-122"/>
                          <a:ea typeface="思源黑体 CN Bold" pitchFamily="34" charset="-122"/>
                          <a:cs typeface="Times New Roman"/>
                        </a:rPr>
                        <a:t>产品要素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solidFill>
                            <a:schemeClr val="bg1"/>
                          </a:solidFill>
                          <a:latin typeface="思源黑体 CN Bold" pitchFamily="34" charset="-122"/>
                          <a:ea typeface="思源黑体 CN Bold" pitchFamily="34" charset="-122"/>
                          <a:cs typeface="Times New Roman"/>
                        </a:rPr>
                        <a:t>收录说明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solidFill>
                            <a:schemeClr val="bg1"/>
                          </a:solidFill>
                          <a:latin typeface="思源黑体 CN Bold" pitchFamily="34" charset="-122"/>
                          <a:ea typeface="思源黑体 CN Bold" pitchFamily="34" charset="-122"/>
                          <a:cs typeface="Times New Roman"/>
                        </a:rPr>
                        <a:t>数据规模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solidFill>
                            <a:schemeClr val="bg1"/>
                          </a:solidFill>
                          <a:latin typeface="思源黑体 CN Bold" pitchFamily="34" charset="-122"/>
                          <a:ea typeface="思源黑体 CN Bold" pitchFamily="34" charset="-122"/>
                          <a:cs typeface="Times New Roman"/>
                        </a:rPr>
                        <a:t>年更新量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290356">
                <a:tc rowSpan="2"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期刊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中文期刊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1989</a:t>
                      </a: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-</a:t>
                      </a:r>
                      <a:r>
                        <a:rPr lang="en-US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2017</a:t>
                      </a:r>
                      <a:r>
                        <a:rPr lang="zh-CN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endParaRPr lang="zh-CN" sz="1000" kern="100" dirty="0">
                        <a:latin typeface="思源黑体 CN Medium" pitchFamily="34" charset="-122"/>
                        <a:ea typeface="思源黑体 CN Medium" pitchFamily="34" charset="-122"/>
                        <a:cs typeface="Times New Roman"/>
                      </a:endParaRP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5900</a:t>
                      </a:r>
                      <a:r>
                        <a:rPr lang="zh-CN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  <a:endParaRPr lang="zh-CN" sz="1000" kern="100" dirty="0">
                        <a:latin typeface="思源黑体 CN Medium" pitchFamily="34" charset="-122"/>
                        <a:ea typeface="思源黑体 CN Medium" pitchFamily="34" charset="-122"/>
                        <a:cs typeface="Times New Roman"/>
                      </a:endParaRP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400</a:t>
                      </a: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3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外文期刊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1995</a:t>
                      </a: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-</a:t>
                      </a:r>
                      <a:r>
                        <a:rPr lang="en-US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2017</a:t>
                      </a:r>
                      <a:r>
                        <a:rPr lang="zh-CN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endParaRPr lang="zh-CN" sz="1000" kern="100" dirty="0">
                        <a:latin typeface="思源黑体 CN Medium" pitchFamily="34" charset="-122"/>
                        <a:ea typeface="思源黑体 CN Medium" pitchFamily="34" charset="-122"/>
                        <a:cs typeface="Times New Roman"/>
                      </a:endParaRP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3100</a:t>
                      </a:r>
                      <a:r>
                        <a:rPr lang="zh-CN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  <a:endParaRPr lang="zh-CN" sz="1000" kern="100" dirty="0">
                        <a:latin typeface="思源黑体 CN Medium" pitchFamily="34" charset="-122"/>
                        <a:ea typeface="思源黑体 CN Medium" pitchFamily="34" charset="-122"/>
                        <a:cs typeface="Times New Roman"/>
                      </a:endParaRP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200</a:t>
                      </a: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356">
                <a:tc rowSpan="2"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会议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中文会议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2000</a:t>
                      </a: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-</a:t>
                      </a:r>
                      <a:r>
                        <a:rPr lang="en-US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2017</a:t>
                      </a:r>
                      <a:r>
                        <a:rPr lang="zh-CN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endParaRPr lang="zh-CN" sz="1000" kern="100" dirty="0">
                        <a:latin typeface="思源黑体 CN Medium" pitchFamily="34" charset="-122"/>
                        <a:ea typeface="思源黑体 CN Medium" pitchFamily="34" charset="-122"/>
                        <a:cs typeface="Times New Roman"/>
                      </a:endParaRP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240</a:t>
                      </a:r>
                      <a:r>
                        <a:rPr lang="zh-CN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  <a:endParaRPr lang="zh-CN" sz="1000" kern="100" dirty="0">
                        <a:latin typeface="思源黑体 CN Medium" pitchFamily="34" charset="-122"/>
                        <a:ea typeface="思源黑体 CN Medium" pitchFamily="34" charset="-122"/>
                        <a:cs typeface="Times New Roman"/>
                      </a:endParaRP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</a:t>
                      </a:r>
                      <a:r>
                        <a:rPr lang="zh-CN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3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外文会议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1995</a:t>
                      </a: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-</a:t>
                      </a:r>
                      <a:r>
                        <a:rPr lang="en-US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2017</a:t>
                      </a:r>
                      <a:r>
                        <a:rPr lang="zh-CN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endParaRPr lang="zh-CN" sz="1000" kern="100" dirty="0">
                        <a:latin typeface="思源黑体 CN Medium" pitchFamily="34" charset="-122"/>
                        <a:ea typeface="思源黑体 CN Medium" pitchFamily="34" charset="-122"/>
                        <a:cs typeface="Times New Roman"/>
                      </a:endParaRP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150</a:t>
                      </a: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10</a:t>
                      </a: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356">
                <a:tc rowSpan="2"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学位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中文学位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2000</a:t>
                      </a: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-</a:t>
                      </a:r>
                      <a:r>
                        <a:rPr lang="en-US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2017</a:t>
                      </a:r>
                      <a:r>
                        <a:rPr lang="zh-CN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endParaRPr lang="zh-CN" sz="1000" kern="100" dirty="0">
                        <a:latin typeface="思源黑体 CN Medium" pitchFamily="34" charset="-122"/>
                        <a:ea typeface="思源黑体 CN Medium" pitchFamily="34" charset="-122"/>
                        <a:cs typeface="Times New Roman"/>
                      </a:endParaRP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350</a:t>
                      </a: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</a:t>
                      </a:r>
                      <a:r>
                        <a:rPr lang="zh-CN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3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外文学位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1990</a:t>
                      </a: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-</a:t>
                      </a:r>
                      <a:r>
                        <a:rPr lang="en-US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2017</a:t>
                      </a:r>
                      <a:r>
                        <a:rPr lang="zh-CN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endParaRPr lang="zh-CN" sz="1000" kern="100" dirty="0">
                        <a:latin typeface="思源黑体 CN Medium" pitchFamily="34" charset="-122"/>
                        <a:ea typeface="思源黑体 CN Medium" pitchFamily="34" charset="-122"/>
                        <a:cs typeface="Times New Roman"/>
                      </a:endParaRP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40</a:t>
                      </a:r>
                      <a:r>
                        <a:rPr lang="zh-CN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  <a:endParaRPr lang="zh-CN" sz="1000" kern="100" dirty="0">
                        <a:latin typeface="思源黑体 CN Medium" pitchFamily="34" charset="-122"/>
                        <a:ea typeface="思源黑体 CN Medium" pitchFamily="34" charset="-122"/>
                        <a:cs typeface="Times New Roman"/>
                      </a:endParaRP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5</a:t>
                      </a:r>
                      <a:r>
                        <a:rPr lang="zh-CN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356">
                <a:tc rowSpan="2"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专利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中国专利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1985</a:t>
                      </a: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-</a:t>
                      </a:r>
                      <a:r>
                        <a:rPr lang="en-US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2017</a:t>
                      </a:r>
                      <a:r>
                        <a:rPr lang="zh-CN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endParaRPr lang="zh-CN" sz="1000" kern="100" dirty="0">
                        <a:latin typeface="思源黑体 CN Medium" pitchFamily="34" charset="-122"/>
                        <a:ea typeface="思源黑体 CN Medium" pitchFamily="34" charset="-122"/>
                        <a:cs typeface="Times New Roman"/>
                      </a:endParaRP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990</a:t>
                      </a: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60</a:t>
                      </a:r>
                      <a:r>
                        <a:rPr lang="zh-CN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3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国外专利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1970</a:t>
                      </a: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-</a:t>
                      </a:r>
                      <a:r>
                        <a:rPr lang="en-US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2017</a:t>
                      </a:r>
                      <a:r>
                        <a:rPr lang="zh-CN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endParaRPr lang="zh-CN" sz="1000" kern="100" dirty="0">
                        <a:latin typeface="思源黑体 CN Medium" pitchFamily="34" charset="-122"/>
                        <a:ea typeface="思源黑体 CN Medium" pitchFamily="34" charset="-122"/>
                        <a:cs typeface="Times New Roman"/>
                      </a:endParaRP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3000</a:t>
                      </a: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200</a:t>
                      </a:r>
                      <a:r>
                        <a:rPr lang="zh-CN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356">
                <a:tc rowSpan="2"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图书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中文图书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1999</a:t>
                      </a: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-</a:t>
                      </a:r>
                      <a:r>
                        <a:rPr lang="en-US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2017</a:t>
                      </a:r>
                      <a:r>
                        <a:rPr lang="zh-CN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endParaRPr lang="zh-CN" sz="1000" kern="100" dirty="0">
                        <a:latin typeface="思源黑体 CN Medium" pitchFamily="34" charset="-122"/>
                        <a:ea typeface="思源黑体 CN Medium" pitchFamily="34" charset="-122"/>
                        <a:cs typeface="Times New Roman"/>
                      </a:endParaRP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150</a:t>
                      </a: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10</a:t>
                      </a:r>
                      <a:r>
                        <a:rPr lang="zh-CN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3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外文图书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2000</a:t>
                      </a: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-</a:t>
                      </a:r>
                      <a:r>
                        <a:rPr lang="en-US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2017</a:t>
                      </a:r>
                      <a:r>
                        <a:rPr lang="zh-CN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endParaRPr lang="zh-CN" sz="1000" kern="100" dirty="0">
                        <a:latin typeface="思源黑体 CN Medium" pitchFamily="34" charset="-122"/>
                        <a:ea typeface="思源黑体 CN Medium" pitchFamily="34" charset="-122"/>
                        <a:cs typeface="Times New Roman"/>
                      </a:endParaRP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</a:t>
                      </a: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</a:t>
                      </a:r>
                      <a:r>
                        <a:rPr lang="zh-CN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356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标准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国家标准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1950</a:t>
                      </a: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年起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11</a:t>
                      </a: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替代更新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356">
                <a:tc gridSpan="2"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成果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2000</a:t>
                      </a: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-</a:t>
                      </a:r>
                      <a:r>
                        <a:rPr lang="en-US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2017</a:t>
                      </a:r>
                      <a:r>
                        <a:rPr lang="zh-CN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endParaRPr lang="zh-CN" sz="1000" kern="100" dirty="0">
                        <a:latin typeface="思源黑体 CN Medium" pitchFamily="34" charset="-122"/>
                        <a:ea typeface="思源黑体 CN Medium" pitchFamily="34" charset="-122"/>
                        <a:cs typeface="Times New Roman"/>
                      </a:endParaRP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80</a:t>
                      </a: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5</a:t>
                      </a:r>
                      <a:r>
                        <a:rPr lang="zh-CN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356">
                <a:tc gridSpan="2"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产品样本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2000</a:t>
                      </a: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-</a:t>
                      </a:r>
                      <a:r>
                        <a:rPr lang="en-US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2017</a:t>
                      </a:r>
                      <a:r>
                        <a:rPr lang="zh-CN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endParaRPr lang="zh-CN" sz="1000" kern="100" dirty="0">
                        <a:latin typeface="思源黑体 CN Medium" pitchFamily="34" charset="-122"/>
                        <a:ea typeface="思源黑体 CN Medium" pitchFamily="34" charset="-122"/>
                        <a:cs typeface="Times New Roman"/>
                      </a:endParaRP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340</a:t>
                      </a:r>
                      <a:r>
                        <a:rPr lang="zh-CN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  <a:endParaRPr lang="zh-CN" sz="1000" kern="100" dirty="0">
                        <a:latin typeface="思源黑体 CN Medium" pitchFamily="34" charset="-122"/>
                        <a:ea typeface="思源黑体 CN Medium" pitchFamily="34" charset="-122"/>
                        <a:cs typeface="Times New Roman"/>
                      </a:endParaRP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50</a:t>
                      </a:r>
                      <a:r>
                        <a:rPr lang="zh-CN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356">
                <a:tc gridSpan="2"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科技报告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2000</a:t>
                      </a: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-</a:t>
                      </a:r>
                      <a:r>
                        <a:rPr lang="en-US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2017</a:t>
                      </a:r>
                      <a:r>
                        <a:rPr lang="zh-CN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endParaRPr lang="zh-CN" sz="1000" kern="100" dirty="0">
                        <a:latin typeface="思源黑体 CN Medium" pitchFamily="34" charset="-122"/>
                        <a:ea typeface="思源黑体 CN Medium" pitchFamily="34" charset="-122"/>
                        <a:cs typeface="Times New Roman"/>
                      </a:endParaRP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350</a:t>
                      </a:r>
                      <a:r>
                        <a:rPr lang="zh-CN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  <a:endParaRPr lang="zh-CN" sz="1000" kern="100" dirty="0">
                        <a:latin typeface="思源黑体 CN Medium" pitchFamily="34" charset="-122"/>
                        <a:ea typeface="思源黑体 CN Medium" pitchFamily="34" charset="-122"/>
                        <a:cs typeface="Times New Roman"/>
                      </a:endParaRP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5</a:t>
                      </a:r>
                      <a:r>
                        <a:rPr lang="zh-CN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356">
                <a:tc gridSpan="2"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政策法规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2000</a:t>
                      </a: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-</a:t>
                      </a:r>
                      <a:r>
                        <a:rPr lang="en-US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2017</a:t>
                      </a:r>
                      <a:r>
                        <a:rPr lang="zh-CN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年</a:t>
                      </a:r>
                      <a:endParaRPr lang="zh-CN" sz="1000" kern="100" dirty="0">
                        <a:latin typeface="思源黑体 CN Medium" pitchFamily="34" charset="-122"/>
                        <a:ea typeface="思源黑体 CN Medium" pitchFamily="34" charset="-122"/>
                        <a:cs typeface="Times New Roman"/>
                      </a:endParaRP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70</a:t>
                      </a:r>
                      <a:r>
                        <a:rPr lang="zh-CN" sz="10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  <a:endParaRPr lang="zh-CN" sz="1000" kern="100" dirty="0">
                        <a:latin typeface="思源黑体 CN Medium" pitchFamily="34" charset="-122"/>
                        <a:ea typeface="思源黑体 CN Medium" pitchFamily="34" charset="-122"/>
                        <a:cs typeface="Times New Roman"/>
                      </a:endParaRP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3</a:t>
                      </a:r>
                      <a:r>
                        <a:rPr lang="zh-CN" sz="10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1451" marR="614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文本框 4"/>
          <p:cNvSpPr txBox="1"/>
          <p:nvPr/>
        </p:nvSpPr>
        <p:spPr>
          <a:xfrm>
            <a:off x="899743" y="406781"/>
            <a:ext cx="1976534" cy="4072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ea typeface="微软雅黑"/>
                <a:cs typeface="微软雅黑"/>
              </a:rPr>
              <a:t>系统价值</a:t>
            </a:r>
            <a:endParaRPr kumimoji="1" lang="zh-CN" altLang="en-US" sz="2000" b="1" dirty="0">
              <a:solidFill>
                <a:srgbClr val="1B2135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2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57206" y="2409795"/>
            <a:ext cx="3713776" cy="3924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基于海量元数据资源，通过对数百亿数据关系的挖掘，智立方解析出多个维度的文献资源知识对象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——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人物</a:t>
            </a:r>
            <a:r>
              <a:rPr lang="zh-CN" altLang="en-US" dirty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、主题、机构、资助、传媒、领域、地区</a:t>
            </a:r>
            <a:r>
              <a:rPr lang="zh-CN" altLang="en-US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。</a:t>
            </a:r>
            <a:endParaRPr lang="en-US" altLang="zh-CN" dirty="0" smtClean="0">
              <a:solidFill>
                <a:srgbClr val="029BD7"/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rgbClr val="029BD7"/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挖掘整理</a:t>
            </a:r>
            <a:r>
              <a:rPr lang="zh-CN" altLang="en-US" sz="1600" dirty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数千万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人物、</a:t>
            </a:r>
            <a:r>
              <a:rPr lang="en-US" altLang="zh-CN" sz="1600" dirty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20</a:t>
            </a:r>
            <a:r>
              <a:rPr lang="zh-CN" altLang="en-US" sz="1600" dirty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万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机构、</a:t>
            </a:r>
            <a:r>
              <a:rPr lang="en-US" altLang="zh-CN" sz="1600" dirty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200</a:t>
            </a:r>
            <a:r>
              <a:rPr lang="zh-CN" altLang="en-US" sz="1600" dirty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万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主题和</a:t>
            </a:r>
            <a:r>
              <a:rPr lang="zh-CN" altLang="en-US" sz="1600" dirty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数万个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资助及传媒，同时呈现的</a:t>
            </a:r>
            <a:r>
              <a:rPr lang="zh-CN" altLang="en-US" sz="1600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 </a:t>
            </a:r>
            <a:r>
              <a:rPr lang="en-US" altLang="zh-CN" sz="1600" dirty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10</a:t>
            </a:r>
            <a:r>
              <a:rPr lang="zh-CN" altLang="en-US" sz="1600" dirty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亿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数据关系可以方便用户通过平台得以直观使用。</a:t>
            </a:r>
          </a:p>
        </p:txBody>
      </p:sp>
      <p:sp>
        <p:nvSpPr>
          <p:cNvPr id="6" name="矩形 5"/>
          <p:cNvSpPr/>
          <p:nvPr/>
        </p:nvSpPr>
        <p:spPr>
          <a:xfrm>
            <a:off x="575502" y="1646176"/>
            <a:ext cx="2749471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dirty="0" smtClean="0">
                <a:solidFill>
                  <a:schemeClr val="tx2">
                    <a:lumMod val="50000"/>
                  </a:scheme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知识对象数据规模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819982"/>
              </p:ext>
            </p:extLst>
          </p:nvPr>
        </p:nvGraphicFramePr>
        <p:xfrm>
          <a:off x="4949377" y="445072"/>
          <a:ext cx="3585029" cy="6127401"/>
        </p:xfrm>
        <a:graphic>
          <a:graphicData uri="http://schemas.openxmlformats.org/drawingml/2006/table">
            <a:tbl>
              <a:tblPr/>
              <a:tblGrid>
                <a:gridCol w="957943"/>
                <a:gridCol w="1393372"/>
                <a:gridCol w="1233714"/>
              </a:tblGrid>
              <a:tr h="291781">
                <a:tc gridSpan="2"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 dirty="0">
                          <a:solidFill>
                            <a:schemeClr val="bg1"/>
                          </a:solidFill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产品要素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 dirty="0">
                          <a:solidFill>
                            <a:schemeClr val="bg1"/>
                          </a:solidFill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数据规模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291781">
                <a:tc rowSpan="3"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人物</a:t>
                      </a:r>
                    </a:p>
                  </a:txBody>
                  <a:tcPr marL="62525" marR="62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学者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1200</a:t>
                      </a:r>
                      <a:r>
                        <a:rPr lang="zh-CN" sz="11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17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专家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</a:t>
                      </a:r>
                      <a:r>
                        <a:rPr lang="zh-CN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17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同名作者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200</a:t>
                      </a:r>
                      <a:r>
                        <a:rPr lang="zh-CN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1781">
                <a:tc rowSpan="6"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 dirty="0">
                          <a:solidFill>
                            <a:schemeClr val="tx1"/>
                          </a:solidFill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机构</a:t>
                      </a:r>
                    </a:p>
                  </a:txBody>
                  <a:tcPr marL="62525" marR="62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大学学院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5</a:t>
                      </a:r>
                      <a:r>
                        <a:rPr lang="zh-CN" sz="11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17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科研院所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4000</a:t>
                      </a:r>
                      <a:r>
                        <a:rPr lang="zh-CN" sz="11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个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17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实验室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3500</a:t>
                      </a:r>
                      <a:r>
                        <a:rPr lang="zh-CN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个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17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医院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4000</a:t>
                      </a:r>
                      <a:r>
                        <a:rPr lang="zh-CN" sz="11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个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17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公司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5</a:t>
                      </a:r>
                      <a:r>
                        <a:rPr lang="zh-CN" sz="11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17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更名机构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6</a:t>
                      </a:r>
                      <a:r>
                        <a:rPr lang="zh-CN" sz="11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1781">
                <a:tc rowSpan="4"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 dirty="0">
                          <a:solidFill>
                            <a:schemeClr val="tx1"/>
                          </a:solidFill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主题</a:t>
                      </a:r>
                    </a:p>
                  </a:txBody>
                  <a:tcPr marL="62525" marR="62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专业词库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1000</a:t>
                      </a:r>
                      <a:r>
                        <a:rPr lang="zh-CN" sz="11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17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主题词表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200</a:t>
                      </a:r>
                      <a:r>
                        <a:rPr lang="zh-CN" sz="11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17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同义词表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</a:t>
                      </a:r>
                      <a:r>
                        <a:rPr lang="zh-CN" sz="11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17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上下位词表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20</a:t>
                      </a:r>
                      <a:r>
                        <a:rPr lang="zh-CN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1781">
                <a:tc rowSpan="2"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 dirty="0">
                          <a:solidFill>
                            <a:schemeClr val="tx1"/>
                          </a:solidFill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资助</a:t>
                      </a:r>
                    </a:p>
                  </a:txBody>
                  <a:tcPr marL="62525" marR="62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基金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10000</a:t>
                      </a:r>
                      <a:r>
                        <a:rPr lang="zh-CN" sz="11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个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17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课题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139</a:t>
                      </a:r>
                      <a:r>
                        <a:rPr lang="zh-CN" sz="11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1781">
                <a:tc rowSpan="3"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 dirty="0">
                          <a:solidFill>
                            <a:schemeClr val="tx1"/>
                          </a:solidFill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传媒</a:t>
                      </a:r>
                    </a:p>
                  </a:txBody>
                  <a:tcPr marL="62525" marR="62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期刊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5</a:t>
                      </a:r>
                      <a:r>
                        <a:rPr lang="zh-CN" sz="11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17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会议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5</a:t>
                      </a:r>
                      <a:r>
                        <a:rPr lang="zh-CN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17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其他论文集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10</a:t>
                      </a:r>
                      <a:r>
                        <a:rPr lang="zh-CN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万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1781">
                <a:tc gridSpan="2"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领域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500</a:t>
                      </a:r>
                      <a:r>
                        <a:rPr lang="zh-CN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个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1781">
                <a:tc gridSpan="2"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地区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365</a:t>
                      </a:r>
                      <a:r>
                        <a:rPr lang="zh-CN" sz="1100" kern="100" dirty="0">
                          <a:latin typeface="思源黑体 CN Medium" pitchFamily="34" charset="-122"/>
                          <a:ea typeface="思源黑体 CN Medium" pitchFamily="34" charset="-122"/>
                          <a:cs typeface="Times New Roman"/>
                        </a:rPr>
                        <a:t>个</a:t>
                      </a:r>
                    </a:p>
                  </a:txBody>
                  <a:tcPr marL="62525" marR="62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4"/>
          <p:cNvSpPr txBox="1"/>
          <p:nvPr/>
        </p:nvSpPr>
        <p:spPr>
          <a:xfrm>
            <a:off x="899743" y="406781"/>
            <a:ext cx="1976534" cy="4072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rgbClr val="1B2135"/>
                </a:solidFill>
                <a:latin typeface="微软雅黑"/>
                <a:ea typeface="微软雅黑"/>
                <a:cs typeface="微软雅黑"/>
              </a:rPr>
              <a:t>系统价值</a:t>
            </a:r>
            <a:endParaRPr kumimoji="1" lang="zh-CN" altLang="en-US" sz="2000" b="1" dirty="0">
              <a:solidFill>
                <a:srgbClr val="1B2135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2916" y="373424"/>
            <a:ext cx="495676" cy="4740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300" b="1" dirty="0" smtClean="0">
                <a:solidFill>
                  <a:srgbClr val="1B2135"/>
                </a:solidFill>
                <a:latin typeface="Calibri"/>
                <a:ea typeface="宋体"/>
              </a:rPr>
              <a:t>2</a:t>
            </a:r>
            <a:endParaRPr kumimoji="1" lang="zh-CN" altLang="en-US" sz="2300" b="1" dirty="0">
              <a:solidFill>
                <a:srgbClr val="1B2135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工作网盘\维普\市场部\PPT2016\图片2.jpg"/>
          <p:cNvPicPr>
            <a:picLocks noChangeAspect="1" noChangeArrowheads="1"/>
          </p:cNvPicPr>
          <p:nvPr/>
        </p:nvPicPr>
        <p:blipFill>
          <a:blip r:embed="rId3"/>
          <a:srcRect r="25000"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</p:spPr>
      </p:pic>
      <p:sp>
        <p:nvSpPr>
          <p:cNvPr id="17" name="文本框 12"/>
          <p:cNvSpPr txBox="1"/>
          <p:nvPr/>
        </p:nvSpPr>
        <p:spPr>
          <a:xfrm>
            <a:off x="3351150" y="4516228"/>
            <a:ext cx="24416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pPr algn="ctr"/>
            <a:r>
              <a:rPr lang="zh-CN" altLang="en-US" sz="4400" b="0" dirty="0" smtClean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功能介绍</a:t>
            </a:r>
            <a:endParaRPr lang="en-US" altLang="zh-CN" sz="4400" b="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62171" y="1188587"/>
            <a:ext cx="2619658" cy="2619658"/>
            <a:chOff x="3384296" y="1420212"/>
            <a:chExt cx="2619658" cy="2619658"/>
          </a:xfrm>
        </p:grpSpPr>
        <p:sp>
          <p:nvSpPr>
            <p:cNvPr id="22" name="椭圆 21"/>
            <p:cNvSpPr/>
            <p:nvPr/>
          </p:nvSpPr>
          <p:spPr>
            <a:xfrm>
              <a:off x="3384296" y="1420212"/>
              <a:ext cx="2619658" cy="2619658"/>
            </a:xfrm>
            <a:prstGeom prst="ellipse">
              <a:avLst/>
            </a:prstGeom>
            <a:solidFill>
              <a:srgbClr val="F8F9FA">
                <a:alpha val="10196"/>
              </a:srgbClr>
            </a:solidFill>
            <a:ln w="12700" cap="flat" cmpd="sng" algn="ctr">
              <a:solidFill>
                <a:srgbClr val="FFFFFF"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cs"/>
              </a:endParaRPr>
            </a:p>
          </p:txBody>
        </p:sp>
        <p:sp>
          <p:nvSpPr>
            <p:cNvPr id="10" name="文本框 5"/>
            <p:cNvSpPr txBox="1"/>
            <p:nvPr/>
          </p:nvSpPr>
          <p:spPr>
            <a:xfrm>
              <a:off x="3742583" y="1760545"/>
              <a:ext cx="1903085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0" b="0" i="0" u="none" strike="noStrike" kern="0" cap="none" spc="300" normalizeH="0" baseline="0" noProof="0" dirty="0" smtClean="0">
                  <a:ln w="28575">
                    <a:solidFill>
                      <a:sysClr val="window" lastClr="FFFFFF"/>
                    </a:solidFill>
                  </a:ln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Impact" panose="020B0806030902050204" pitchFamily="34" charset="0"/>
                </a:rPr>
                <a:t>03</a:t>
              </a:r>
              <a:endParaRPr kumimoji="0" lang="zh-CN" altLang="en-US" sz="12000" b="0" i="0" u="none" strike="noStrike" kern="0" cap="none" spc="300" normalizeH="0" baseline="0" noProof="0" dirty="0">
                <a:ln w="28575">
                  <a:solidFill>
                    <a:sysClr val="window" lastClr="FFFFFF"/>
                  </a:solidFill>
                </a:ln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Impact" panose="020B0806030902050204" pitchFamily="34" charset="0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7534" y="4039870"/>
            <a:ext cx="2828925" cy="4476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669232" y="5419004"/>
            <a:ext cx="1805535" cy="177939"/>
            <a:chOff x="4021225" y="5419004"/>
            <a:chExt cx="1805535" cy="177939"/>
          </a:xfrm>
        </p:grpSpPr>
        <p:sp>
          <p:nvSpPr>
            <p:cNvPr id="23" name="矩形 22"/>
            <p:cNvSpPr/>
            <p:nvPr/>
          </p:nvSpPr>
          <p:spPr>
            <a:xfrm>
              <a:off x="4021225" y="5419004"/>
              <a:ext cx="193937" cy="177939"/>
            </a:xfrm>
            <a:prstGeom prst="rect">
              <a:avLst/>
            </a:prstGeom>
            <a:solidFill>
              <a:srgbClr val="F8F8F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424124" y="5419004"/>
              <a:ext cx="193937" cy="177939"/>
            </a:xfrm>
            <a:prstGeom prst="rect">
              <a:avLst/>
            </a:prstGeom>
            <a:solidFill>
              <a:srgbClr val="F8F8F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827023" y="5419004"/>
              <a:ext cx="193937" cy="177939"/>
            </a:xfrm>
            <a:prstGeom prst="rect">
              <a:avLst/>
            </a:prstGeom>
            <a:solidFill>
              <a:srgbClr val="F8F8F8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5229923" y="5419004"/>
              <a:ext cx="193937" cy="177939"/>
            </a:xfrm>
            <a:prstGeom prst="rect">
              <a:avLst/>
            </a:prstGeom>
            <a:solidFill>
              <a:srgbClr val="F8F8F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632823" y="5419004"/>
              <a:ext cx="193937" cy="177939"/>
            </a:xfrm>
            <a:prstGeom prst="rect">
              <a:avLst/>
            </a:prstGeom>
            <a:solidFill>
              <a:srgbClr val="F8F8F8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1622</TotalTime>
  <Words>4268</Words>
  <Application>Microsoft Office PowerPoint</Application>
  <PresentationFormat>全屏显示(4:3)</PresentationFormat>
  <Paragraphs>507</Paragraphs>
  <Slides>46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62" baseType="lpstr">
      <vt:lpstr>Arial</vt:lpstr>
      <vt:lpstr>宋体</vt:lpstr>
      <vt:lpstr>思源黑体 CN Medium</vt:lpstr>
      <vt:lpstr>Impact</vt:lpstr>
      <vt:lpstr>思源黑体 CN Normal</vt:lpstr>
      <vt:lpstr>思源黑体 CN Heavy</vt:lpstr>
      <vt:lpstr>Times New Roman</vt:lpstr>
      <vt:lpstr>Calibri</vt:lpstr>
      <vt:lpstr>STHeitiSC-Light</vt:lpstr>
      <vt:lpstr>微软雅黑</vt:lpstr>
      <vt:lpstr>方正兰亭纤黑简体</vt:lpstr>
      <vt:lpstr>方正兰亭超细黑简体</vt:lpstr>
      <vt:lpstr>经典美黑简</vt:lpstr>
      <vt:lpstr>Century Gothic</vt:lpstr>
      <vt:lpstr>思源黑体 CN Bold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mayo</dc:creator>
  <cp:lastModifiedBy>PC</cp:lastModifiedBy>
  <cp:revision>219</cp:revision>
  <dcterms:created xsi:type="dcterms:W3CDTF">2015-04-26T00:57:12Z</dcterms:created>
  <dcterms:modified xsi:type="dcterms:W3CDTF">2017-03-07T07:42:10Z</dcterms:modified>
</cp:coreProperties>
</file>